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618" r:id="rId3"/>
    <p:sldId id="546" r:id="rId4"/>
    <p:sldId id="619" r:id="rId5"/>
    <p:sldId id="620" r:id="rId6"/>
    <p:sldId id="627" r:id="rId7"/>
    <p:sldId id="626" r:id="rId8"/>
    <p:sldId id="628" r:id="rId9"/>
    <p:sldId id="549" r:id="rId10"/>
    <p:sldId id="547" r:id="rId11"/>
    <p:sldId id="553" r:id="rId12"/>
    <p:sldId id="603" r:id="rId13"/>
    <p:sldId id="605" r:id="rId14"/>
    <p:sldId id="604" r:id="rId15"/>
    <p:sldId id="554" r:id="rId16"/>
    <p:sldId id="583" r:id="rId17"/>
    <p:sldId id="584" r:id="rId18"/>
    <p:sldId id="585" r:id="rId19"/>
    <p:sldId id="586" r:id="rId20"/>
    <p:sldId id="608" r:id="rId21"/>
    <p:sldId id="587" r:id="rId22"/>
    <p:sldId id="609" r:id="rId23"/>
    <p:sldId id="588" r:id="rId24"/>
    <p:sldId id="610" r:id="rId25"/>
    <p:sldId id="589" r:id="rId26"/>
    <p:sldId id="629" r:id="rId27"/>
    <p:sldId id="611" r:id="rId28"/>
    <p:sldId id="616" r:id="rId29"/>
    <p:sldId id="624" r:id="rId30"/>
    <p:sldId id="615" r:id="rId31"/>
    <p:sldId id="614" r:id="rId32"/>
    <p:sldId id="500" r:id="rId33"/>
  </p:sldIdLst>
  <p:sldSz cx="9144000" cy="6858000" type="screen4x3"/>
  <p:notesSz cx="6797675" cy="9982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898"/>
    <a:srgbClr val="4472C4"/>
    <a:srgbClr val="7030A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8088" autoAdjust="0"/>
  </p:normalViewPr>
  <p:slideViewPr>
    <p:cSldViewPr snapToGrid="0">
      <p:cViewPr varScale="1">
        <p:scale>
          <a:sx n="60" d="100"/>
          <a:sy n="60" d="100"/>
        </p:scale>
        <p:origin x="1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1C9C-16EE-4EFC-B67C-847329F699CA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74C3-4508-46ED-BAFA-D3DE6FD08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6E4F-1662-4FAA-92D9-D34E3646299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CB61-D19D-46DC-AC01-8E645AE348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3CB61-D19D-46DC-AC01-8E645AE348B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3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10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10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43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11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11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12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12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12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53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13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13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4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14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14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19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15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15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92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16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16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38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17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17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721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18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18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09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19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19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44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6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6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1151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20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20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562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21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21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50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22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22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40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23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23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0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24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24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974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25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25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810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26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26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718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27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27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483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28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28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900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29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29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86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3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3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024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30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30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</a:p>
          <a:p>
            <a:pPr eaLnBrk="1" hangingPunct="1"/>
            <a:r>
              <a:rPr lang="fr-FR" baseline="0" dirty="0" smtClean="0"/>
              <a:t>8 à 10 pour non </a:t>
            </a:r>
            <a:r>
              <a:rPr lang="fr-FR" baseline="0" dirty="0" err="1" smtClean="0"/>
              <a:t>perov</a:t>
            </a:r>
            <a:endParaRPr lang="fr-FR" baseline="0" dirty="0" smtClean="0"/>
          </a:p>
          <a:p>
            <a:pPr eaLnBrk="1" hangingPunct="1"/>
            <a:r>
              <a:rPr lang="fr-FR" baseline="0" dirty="0" smtClean="0"/>
              <a:t>12.5 à 17.5 pour </a:t>
            </a:r>
            <a:r>
              <a:rPr lang="fr-FR" baseline="0" dirty="0" err="1" smtClean="0"/>
              <a:t>perov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541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31</a:t>
            </a:fld>
            <a:endParaRPr lang="fr-FR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31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31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00239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BA72-C5C4-45CD-B9F6-5D5E684A07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4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4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8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5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5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96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6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6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3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7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7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39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8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8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2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E7610-6EF3-4629-A90B-4BF8B6FE87E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DCB7B8-2486-45AC-851B-12398DD0724C}" type="slidenum">
              <a:rPr lang="fr-FR" sz="1200"/>
              <a:pPr algn="r"/>
              <a:t>9</a:t>
            </a:fld>
            <a:endParaRPr lang="fr-FR" sz="1200" dirty="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50294" y="9482085"/>
            <a:ext cx="2945861" cy="4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3FBFF885-B80C-4CC8-8A7B-3911240A1343}" type="slidenum">
              <a:rPr lang="fr-FR" sz="1200"/>
              <a:pPr algn="r"/>
              <a:t>9</a:t>
            </a:fld>
            <a:endParaRPr lang="fr-FR" sz="1200" dirty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fr-FR" dirty="0" smtClean="0"/>
              <a:t>Dans l’ordre 24, 25,</a:t>
            </a:r>
            <a:r>
              <a:rPr lang="fr-FR" baseline="0" dirty="0" smtClean="0"/>
              <a:t> 26, 1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4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177-5E69-43A3-888B-8926DBAF53C9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C1F4-724D-41A7-80AA-7B25684ED82C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4462-A6E9-4AF6-A789-C898EC77BF35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7D17-3CA1-468F-B2A0-DB5711A24663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11B6-E601-41C5-9AAC-93FE7015F69B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004-78AE-4AC6-ADFF-7A6F8A0AD54E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243-8A58-4819-9D8E-7FBF5025BABD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6CDB-4286-4E0D-A2A1-D21117453626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A2D7-6058-4964-B0D4-BEBBA7F0A36B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EEA-205A-435F-9A5E-889C447F08AB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6A45-1382-4690-89DE-56E59BD5550F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E2B7-E652-4D24-B845-64A956130329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58D5-92EA-45AC-AC4A-D81CF0DABB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if"/><Relationship Id="rId5" Type="http://schemas.openxmlformats.org/officeDocument/2006/relationships/image" Target="../media/image30.tiff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ast_curv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50" r="50153" b="-79545"/>
          <a:stretch>
            <a:fillRect/>
          </a:stretch>
        </p:blipFill>
        <p:spPr bwMode="auto">
          <a:xfrm>
            <a:off x="0" y="3000965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71" t="-82224" r="50076" b="-297780"/>
          <a:stretch>
            <a:fillRect/>
          </a:stretch>
        </p:blipFill>
        <p:spPr bwMode="auto">
          <a:xfrm>
            <a:off x="0" y="1246777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36370" y="3881925"/>
            <a:ext cx="553920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Romain GAUTIER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Institut des Matériaux de Nantes Jean </a:t>
            </a:r>
            <a:r>
              <a:rPr lang="fr-FR" sz="2000" dirty="0" err="1" smtClean="0"/>
              <a:t>Rouxel</a:t>
            </a:r>
            <a:r>
              <a:rPr lang="fr-FR" sz="2000" dirty="0" smtClean="0"/>
              <a:t> (IMN)</a:t>
            </a:r>
          </a:p>
          <a:p>
            <a:pPr algn="ctr"/>
            <a:endParaRPr lang="en-US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bg1">
                    <a:lumMod val="50000"/>
                  </a:schemeClr>
                </a:solidFill>
              </a:rPr>
              <a:t>GDR MEETICC</a:t>
            </a:r>
          </a:p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Nantes,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</a:rPr>
              <a:t>December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5th,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2023</a:t>
            </a:r>
          </a:p>
          <a:p>
            <a:pPr algn="ctr"/>
            <a:endParaRPr lang="fr-FR" sz="20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990" y="1589677"/>
            <a:ext cx="8658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Machine Learning Guided Synthesis of Materials with Specific Structures and Properties 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-191997" y="6935121"/>
            <a:ext cx="965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Chemist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interested</a:t>
            </a:r>
            <a:r>
              <a:rPr lang="fr-FR" dirty="0" smtClean="0">
                <a:solidFill>
                  <a:srgbClr val="FF0000"/>
                </a:solidFill>
              </a:rPr>
              <a:t> in ML.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L’</a:t>
            </a:r>
            <a:r>
              <a:rPr lang="fr-FR" dirty="0" err="1" smtClean="0">
                <a:solidFill>
                  <a:srgbClr val="FF0000"/>
                </a:solidFill>
              </a:rPr>
              <a:t>objecif</a:t>
            </a:r>
            <a:r>
              <a:rPr lang="fr-FR" dirty="0" smtClean="0">
                <a:solidFill>
                  <a:srgbClr val="FF0000"/>
                </a:solidFill>
              </a:rPr>
              <a:t>, ici, n’est pas vraiment de rentrer dans les détails technique du ML mais de voir comment le ML peut être utilisé pour la science des matériaux.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8" y="168709"/>
            <a:ext cx="2165128" cy="95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044949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\\idefix\perovskite-hybride\ARTICLE XRD PEROV vs NON PEROV\CNN mo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53" y="1718775"/>
            <a:ext cx="5314566" cy="300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369454" y="7196815"/>
            <a:ext cx="53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CNN =&gt; Manière de traiter les DRX peut paraitre aberrante car on a jamais appris à faire comme cela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329235" y="5341161"/>
            <a:ext cx="4455268" cy="7198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Accuracy of 92% at discriminating perovskites vs. non perovskites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5575" y="1678620"/>
            <a:ext cx="35387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998 crystal structures from the Cambridge Structural Database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Identification of the structure type for each structure:</a:t>
            </a:r>
            <a:br>
              <a:rPr lang="en-US" b="1" dirty="0" smtClean="0"/>
            </a:br>
            <a:r>
              <a:rPr lang="en-US" dirty="0" smtClean="0"/>
              <a:t>Perovskite / Non-perovskite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Simulation of the powder XRD patterns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80% for training </a:t>
            </a:r>
            <a:br>
              <a:rPr lang="en-US" b="1" dirty="0" smtClean="0"/>
            </a:br>
            <a:r>
              <a:rPr lang="en-US" b="1" dirty="0" smtClean="0"/>
              <a:t>20% for validation</a:t>
            </a:r>
            <a:endParaRPr lang="en-US" dirty="0"/>
          </a:p>
          <a:p>
            <a:endParaRPr lang="en-US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044949" y="1373862"/>
            <a:ext cx="1526688" cy="412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Dataset </a:t>
            </a:r>
            <a:endParaRPr lang="en-US" sz="2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112599"/>
            <a:ext cx="92020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i="1" dirty="0" smtClean="0"/>
              <a:t>A convolutional neural network </a:t>
            </a:r>
          </a:p>
          <a:p>
            <a:r>
              <a:rPr lang="en-US" sz="2600" b="1" i="1" dirty="0" smtClean="0"/>
              <a:t>to identify perovskites </a:t>
            </a:r>
            <a:endParaRPr lang="en-US" sz="26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6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Image9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6508" r="67952" b="51959"/>
          <a:stretch/>
        </p:blipFill>
        <p:spPr bwMode="auto">
          <a:xfrm>
            <a:off x="4508552" y="2814341"/>
            <a:ext cx="4500317" cy="290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08636" y="1371155"/>
            <a:ext cx="1526688" cy="512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PROBLEM </a:t>
            </a:r>
            <a:endParaRPr lang="en-US" sz="20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736698" y="1423766"/>
            <a:ext cx="1566863" cy="485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88900" y="1666496"/>
            <a:ext cx="453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smtClean="0"/>
              <a:t>How to identify the important features  for the neural network in the XRD patterns?</a:t>
            </a:r>
            <a:endParaRPr lang="en-US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8350" y="1952861"/>
            <a:ext cx="393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smtClean="0"/>
              <a:t>Hide some parts of the XRD patterns and calculate the accuracy </a:t>
            </a:r>
            <a:endParaRPr lang="en-US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l="16056" t="9961" r="-1" b="10411"/>
          <a:stretch/>
        </p:blipFill>
        <p:spPr>
          <a:xfrm>
            <a:off x="456760" y="2931234"/>
            <a:ext cx="3683879" cy="26697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0266" y="2983153"/>
            <a:ext cx="882321" cy="2558020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385999" y="4035574"/>
            <a:ext cx="138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Intensity</a:t>
            </a:r>
            <a:r>
              <a:rPr lang="fr-FR" sz="1600" dirty="0" smtClean="0"/>
              <a:t> (</a:t>
            </a:r>
            <a:r>
              <a:rPr lang="fr-FR" sz="1600" dirty="0" err="1" smtClean="0"/>
              <a:t>a.u</a:t>
            </a:r>
            <a:r>
              <a:rPr lang="fr-FR" sz="1600" dirty="0" smtClean="0"/>
              <a:t>.)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684524" y="553324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r>
              <a:rPr lang="fr-FR" dirty="0" smtClean="0">
                <a:latin typeface="Symbol" panose="05050102010706020507" pitchFamily="18" charset="2"/>
              </a:rPr>
              <a:t>q (°)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81300" y="2991079"/>
            <a:ext cx="736600" cy="2550094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37734" y="2714155"/>
            <a:ext cx="3772785" cy="3326860"/>
          </a:xfrm>
          <a:prstGeom prst="roundRect">
            <a:avLst/>
          </a:prstGeom>
          <a:noFill/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>
            <a:stCxn id="25" idx="1"/>
          </p:cNvCxnSpPr>
          <p:nvPr/>
        </p:nvCxnSpPr>
        <p:spPr>
          <a:xfrm flipH="1" flipV="1">
            <a:off x="3689814" y="2823037"/>
            <a:ext cx="2363121" cy="71684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5" idx="3"/>
          </p:cNvCxnSpPr>
          <p:nvPr/>
        </p:nvCxnSpPr>
        <p:spPr>
          <a:xfrm flipH="1">
            <a:off x="3829050" y="3590764"/>
            <a:ext cx="2225662" cy="219921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>
            <a:spLocks noChangeAspect="1"/>
          </p:cNvSpPr>
          <p:nvPr/>
        </p:nvSpPr>
        <p:spPr>
          <a:xfrm rot="-120000">
            <a:off x="6043264" y="3528435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305300" y="2714155"/>
            <a:ext cx="546100" cy="2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4943875" y="5533246"/>
            <a:ext cx="4229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  </a:t>
            </a:r>
            <a:r>
              <a:rPr lang="en-US" sz="1400" dirty="0" smtClean="0"/>
              <a:t>8° to 10° (2</a:t>
            </a:r>
            <a:r>
              <a:rPr lang="en-US" sz="1400" dirty="0" smtClean="0">
                <a:latin typeface="Symbol" panose="05050102010706020507" pitchFamily="18" charset="2"/>
              </a:rPr>
              <a:t>q</a:t>
            </a:r>
            <a:r>
              <a:rPr lang="en-US" sz="1400" dirty="0" smtClean="0"/>
              <a:t>) / 9 to 11 Å</a:t>
            </a:r>
          </a:p>
          <a:p>
            <a:endParaRPr lang="en-US" sz="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B  </a:t>
            </a:r>
            <a:r>
              <a:rPr lang="en-US" sz="1400" dirty="0" smtClean="0"/>
              <a:t>12.5° </a:t>
            </a:r>
            <a:r>
              <a:rPr lang="en-US" sz="1400" dirty="0"/>
              <a:t>to </a:t>
            </a:r>
            <a:r>
              <a:rPr lang="en-US" sz="1400" dirty="0" smtClean="0"/>
              <a:t>17.5° </a:t>
            </a:r>
            <a:r>
              <a:rPr lang="en-US" sz="1400" dirty="0"/>
              <a:t>(2</a:t>
            </a:r>
            <a:r>
              <a:rPr lang="en-US" sz="1400" dirty="0">
                <a:latin typeface="Symbol" panose="05050102010706020507" pitchFamily="18" charset="2"/>
              </a:rPr>
              <a:t>q</a:t>
            </a:r>
            <a:r>
              <a:rPr lang="en-US" sz="1400" dirty="0"/>
              <a:t>) / </a:t>
            </a:r>
            <a:r>
              <a:rPr lang="en-US" sz="1400" dirty="0" smtClean="0"/>
              <a:t>5 </a:t>
            </a:r>
            <a:r>
              <a:rPr lang="en-US" sz="1400" dirty="0"/>
              <a:t>to </a:t>
            </a:r>
            <a:r>
              <a:rPr lang="en-US" sz="1400" dirty="0" smtClean="0"/>
              <a:t>7 Å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C  </a:t>
            </a:r>
            <a:r>
              <a:rPr lang="en-US" sz="1400" dirty="0" smtClean="0"/>
              <a:t>17.5</a:t>
            </a:r>
            <a:r>
              <a:rPr lang="en-US" sz="1400" dirty="0"/>
              <a:t>° to </a:t>
            </a:r>
            <a:r>
              <a:rPr lang="en-US" sz="1400" dirty="0" smtClean="0"/>
              <a:t>29.5</a:t>
            </a:r>
            <a:r>
              <a:rPr lang="en-US" sz="1400" dirty="0"/>
              <a:t>° (2</a:t>
            </a:r>
            <a:r>
              <a:rPr lang="en-US" sz="1400" dirty="0">
                <a:latin typeface="Symbol" panose="05050102010706020507" pitchFamily="18" charset="2"/>
              </a:rPr>
              <a:t>q</a:t>
            </a:r>
            <a:r>
              <a:rPr lang="en-US" sz="1400" dirty="0"/>
              <a:t>) / </a:t>
            </a:r>
            <a:r>
              <a:rPr lang="en-US" sz="1400" dirty="0" smtClean="0"/>
              <a:t>3 </a:t>
            </a:r>
            <a:r>
              <a:rPr lang="en-US" sz="1400" dirty="0"/>
              <a:t>to </a:t>
            </a:r>
            <a:r>
              <a:rPr lang="en-US" sz="1400" dirty="0" smtClean="0"/>
              <a:t>5 </a:t>
            </a:r>
            <a:r>
              <a:rPr lang="en-US" sz="1400" dirty="0"/>
              <a:t>Å</a:t>
            </a:r>
          </a:p>
          <a:p>
            <a:endParaRPr lang="en-US" sz="1400" dirty="0"/>
          </a:p>
          <a:p>
            <a:endParaRPr lang="en-US" sz="1400" b="1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37734" y="83104"/>
            <a:ext cx="920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How the neural network </a:t>
            </a:r>
          </a:p>
          <a:p>
            <a:r>
              <a:rPr lang="en-US" sz="2800" b="1" i="1" dirty="0" smtClean="0"/>
              <a:t>can identify perovskites?</a:t>
            </a:r>
            <a:endParaRPr lang="en-US" sz="2800" b="1" i="1" dirty="0"/>
          </a:p>
        </p:txBody>
      </p:sp>
      <p:sp>
        <p:nvSpPr>
          <p:cNvPr id="30" name="Rectangle 2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31" name="Picture 17" descr="mast_curve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47781"/>
          <a:stretch/>
        </p:blipFill>
        <p:spPr bwMode="auto">
          <a:xfrm>
            <a:off x="3454400" y="1425166"/>
            <a:ext cx="5552758" cy="269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4400" y="1457844"/>
            <a:ext cx="546100" cy="2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45200" y="1330360"/>
            <a:ext cx="5461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5575" y="1846317"/>
            <a:ext cx="4229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 </a:t>
            </a:r>
            <a:br>
              <a:rPr lang="en-US" b="1" dirty="0" smtClean="0"/>
            </a:br>
            <a:r>
              <a:rPr lang="en-US" dirty="0" smtClean="0"/>
              <a:t>8° to 10° (2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) / 9 to 11 Å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 </a:t>
            </a:r>
          </a:p>
          <a:p>
            <a:r>
              <a:rPr lang="en-US" b="1" dirty="0" smtClean="0"/>
              <a:t>   </a:t>
            </a:r>
            <a:r>
              <a:rPr lang="en-US" dirty="0" smtClean="0"/>
              <a:t>12.5° </a:t>
            </a:r>
            <a:r>
              <a:rPr lang="en-US" dirty="0"/>
              <a:t>to </a:t>
            </a:r>
            <a:r>
              <a:rPr lang="en-US" dirty="0" smtClean="0"/>
              <a:t>17.5° </a:t>
            </a:r>
            <a:r>
              <a:rPr lang="en-US" dirty="0"/>
              <a:t>(2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) / </a:t>
            </a:r>
            <a:r>
              <a:rPr lang="en-US" dirty="0" smtClean="0"/>
              <a:t>5 </a:t>
            </a:r>
            <a:r>
              <a:rPr lang="en-US" dirty="0"/>
              <a:t>to </a:t>
            </a:r>
            <a:r>
              <a:rPr lang="en-US" dirty="0" smtClean="0"/>
              <a:t>7 Å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 </a:t>
            </a:r>
            <a:endParaRPr lang="en-US" b="1" dirty="0"/>
          </a:p>
          <a:p>
            <a:r>
              <a:rPr lang="en-US" b="1" dirty="0"/>
              <a:t>   </a:t>
            </a:r>
            <a:r>
              <a:rPr lang="en-US" dirty="0" smtClean="0"/>
              <a:t>17.5</a:t>
            </a:r>
            <a:r>
              <a:rPr lang="en-US" dirty="0"/>
              <a:t>° to </a:t>
            </a:r>
            <a:r>
              <a:rPr lang="en-US" dirty="0" smtClean="0"/>
              <a:t>29.5</a:t>
            </a:r>
            <a:r>
              <a:rPr lang="en-US" dirty="0"/>
              <a:t>° (2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) / </a:t>
            </a:r>
            <a:r>
              <a:rPr lang="en-US" dirty="0" smtClean="0"/>
              <a:t>3 </a:t>
            </a:r>
            <a:r>
              <a:rPr lang="en-US" dirty="0"/>
              <a:t>to </a:t>
            </a:r>
            <a:r>
              <a:rPr lang="en-US" dirty="0" smtClean="0"/>
              <a:t>5 </a:t>
            </a:r>
            <a:r>
              <a:rPr lang="en-US" dirty="0"/>
              <a:t>Å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28638" y="1312733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Three identified  features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939705" y="1317132"/>
            <a:ext cx="248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Sums</a:t>
            </a:r>
            <a:r>
              <a:rPr lang="fr-FR" sz="2000" b="1" dirty="0" smtClean="0"/>
              <a:t> of XRD patterns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37734" y="83104"/>
            <a:ext cx="920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How the neural network </a:t>
            </a:r>
          </a:p>
          <a:p>
            <a:r>
              <a:rPr lang="en-US" sz="2800" b="1" i="1" dirty="0" smtClean="0"/>
              <a:t>can identify perovskites?</a:t>
            </a:r>
            <a:endParaRPr lang="en-US" sz="2800" b="1" i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3" name="Picture 17" descr="mast_curve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1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47781"/>
          <a:stretch/>
        </p:blipFill>
        <p:spPr bwMode="auto">
          <a:xfrm>
            <a:off x="3454400" y="1425166"/>
            <a:ext cx="5552758" cy="269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4400" y="1457844"/>
            <a:ext cx="546100" cy="2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45200" y="1330360"/>
            <a:ext cx="5461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5575" y="1846317"/>
            <a:ext cx="4229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8° to 10° (2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) / 9 to 11 Å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 </a:t>
            </a:r>
          </a:p>
          <a:p>
            <a:r>
              <a:rPr lang="en-US" b="1" dirty="0" smtClean="0"/>
              <a:t>   </a:t>
            </a:r>
            <a:r>
              <a:rPr lang="en-US" dirty="0" smtClean="0"/>
              <a:t>12.5° </a:t>
            </a:r>
            <a:r>
              <a:rPr lang="en-US" dirty="0"/>
              <a:t>to </a:t>
            </a:r>
            <a:r>
              <a:rPr lang="en-US" dirty="0" smtClean="0"/>
              <a:t>17.5° </a:t>
            </a:r>
            <a:r>
              <a:rPr lang="en-US" dirty="0"/>
              <a:t>(2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) / </a:t>
            </a:r>
            <a:r>
              <a:rPr lang="en-US" dirty="0" smtClean="0"/>
              <a:t>5 </a:t>
            </a:r>
            <a:r>
              <a:rPr lang="en-US" dirty="0"/>
              <a:t>to </a:t>
            </a:r>
            <a:r>
              <a:rPr lang="en-US" dirty="0" smtClean="0"/>
              <a:t>7 Å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 </a:t>
            </a:r>
            <a:endParaRPr lang="en-US" b="1" dirty="0"/>
          </a:p>
          <a:p>
            <a:r>
              <a:rPr lang="en-US" b="1" dirty="0"/>
              <a:t>   </a:t>
            </a:r>
            <a:r>
              <a:rPr lang="en-US" dirty="0" smtClean="0"/>
              <a:t>17.5</a:t>
            </a:r>
            <a:r>
              <a:rPr lang="en-US" dirty="0"/>
              <a:t>° to </a:t>
            </a:r>
            <a:r>
              <a:rPr lang="en-US" dirty="0" smtClean="0"/>
              <a:t>29.5</a:t>
            </a:r>
            <a:r>
              <a:rPr lang="en-US" dirty="0"/>
              <a:t>° (2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) / </a:t>
            </a:r>
            <a:r>
              <a:rPr lang="en-US" dirty="0" smtClean="0"/>
              <a:t>3 </a:t>
            </a:r>
            <a:r>
              <a:rPr lang="en-US" dirty="0"/>
              <a:t>to </a:t>
            </a:r>
            <a:r>
              <a:rPr lang="en-US" dirty="0" smtClean="0"/>
              <a:t>5 </a:t>
            </a:r>
            <a:r>
              <a:rPr lang="en-US" dirty="0"/>
              <a:t>Å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28638" y="1312733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Three identified  features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4400" y="4038600"/>
            <a:ext cx="5080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939705" y="1317132"/>
            <a:ext cx="248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Sums</a:t>
            </a:r>
            <a:r>
              <a:rPr lang="fr-FR" sz="2000" b="1" dirty="0" smtClean="0"/>
              <a:t> of XRD patterns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03275" y="4909705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are these features ?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5" t="52131" r="1820" b="6078"/>
          <a:stretch/>
        </p:blipFill>
        <p:spPr bwMode="auto">
          <a:xfrm>
            <a:off x="4000500" y="4150244"/>
            <a:ext cx="3774364" cy="2451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37734" y="83104"/>
            <a:ext cx="920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How the neural network </a:t>
            </a:r>
          </a:p>
          <a:p>
            <a:r>
              <a:rPr lang="en-US" sz="2800" b="1" i="1" dirty="0" smtClean="0"/>
              <a:t>can identify perovskites?</a:t>
            </a:r>
            <a:endParaRPr lang="en-US" sz="2800" b="1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8" name="Picture 17" descr="mast_curve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6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47781"/>
          <a:stretch/>
        </p:blipFill>
        <p:spPr bwMode="auto">
          <a:xfrm>
            <a:off x="3454400" y="1425166"/>
            <a:ext cx="5552758" cy="269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4400" y="1457844"/>
            <a:ext cx="546100" cy="2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45200" y="1330360"/>
            <a:ext cx="5461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5575" y="1846317"/>
            <a:ext cx="4229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 </a:t>
            </a:r>
            <a:br>
              <a:rPr lang="en-US" b="1" dirty="0" smtClean="0"/>
            </a:br>
            <a:r>
              <a:rPr lang="en-US" dirty="0" smtClean="0"/>
              <a:t>8° to 10° (2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) / 9 to 11 Å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B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12.5°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17.5° </a:t>
            </a:r>
            <a:r>
              <a:rPr lang="en-US" dirty="0">
                <a:solidFill>
                  <a:srgbClr val="FF0000"/>
                </a:solidFill>
              </a:rPr>
              <a:t>(2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) /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7 Å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17.5</a:t>
            </a:r>
            <a:r>
              <a:rPr lang="en-US" dirty="0">
                <a:solidFill>
                  <a:srgbClr val="FF0000"/>
                </a:solidFill>
              </a:rPr>
              <a:t>° to </a:t>
            </a:r>
            <a:r>
              <a:rPr lang="en-US" dirty="0" smtClean="0">
                <a:solidFill>
                  <a:srgbClr val="FF0000"/>
                </a:solidFill>
              </a:rPr>
              <a:t>29.5</a:t>
            </a:r>
            <a:r>
              <a:rPr lang="en-US" dirty="0">
                <a:solidFill>
                  <a:srgbClr val="FF0000"/>
                </a:solidFill>
              </a:rPr>
              <a:t>° (2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) /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Å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28638" y="1312733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Three identified  features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4400" y="4038600"/>
            <a:ext cx="5080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939705" y="1317132"/>
            <a:ext cx="248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Sums</a:t>
            </a:r>
            <a:r>
              <a:rPr lang="fr-FR" sz="2000" b="1" dirty="0" smtClean="0"/>
              <a:t> of XRD patterns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03275" y="4909705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are these features ?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2" t="2603" r="33853" b="54244"/>
          <a:stretch/>
        </p:blipFill>
        <p:spPr bwMode="auto">
          <a:xfrm>
            <a:off x="4166124" y="4174004"/>
            <a:ext cx="3396726" cy="2432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37734" y="83104"/>
            <a:ext cx="920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How the neural network </a:t>
            </a:r>
          </a:p>
          <a:p>
            <a:r>
              <a:rPr lang="en-US" sz="2800" b="1" i="1" dirty="0" smtClean="0"/>
              <a:t>can identify perovskites?</a:t>
            </a:r>
            <a:endParaRPr lang="en-US" sz="2800" b="1" i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6" name="Picture 17" descr="mast_curve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47781"/>
          <a:stretch/>
        </p:blipFill>
        <p:spPr bwMode="auto">
          <a:xfrm>
            <a:off x="3454400" y="1425166"/>
            <a:ext cx="5552758" cy="269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4400" y="1457844"/>
            <a:ext cx="546100" cy="2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45200" y="1330360"/>
            <a:ext cx="5461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5575" y="1846317"/>
            <a:ext cx="4229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 </a:t>
            </a:r>
            <a:br>
              <a:rPr lang="en-US" b="1" dirty="0" smtClean="0"/>
            </a:br>
            <a:r>
              <a:rPr lang="en-US" dirty="0" smtClean="0"/>
              <a:t>8° to 10° (2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) / 9 to 11 Å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B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12.5°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17.5° </a:t>
            </a:r>
            <a:r>
              <a:rPr lang="en-US" dirty="0">
                <a:solidFill>
                  <a:srgbClr val="FF0000"/>
                </a:solidFill>
              </a:rPr>
              <a:t>(2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) /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7 Å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17.5</a:t>
            </a:r>
            <a:r>
              <a:rPr lang="en-US" dirty="0">
                <a:solidFill>
                  <a:srgbClr val="FF0000"/>
                </a:solidFill>
              </a:rPr>
              <a:t>° to </a:t>
            </a:r>
            <a:r>
              <a:rPr lang="en-US" dirty="0" smtClean="0">
                <a:solidFill>
                  <a:srgbClr val="FF0000"/>
                </a:solidFill>
              </a:rPr>
              <a:t>29.5</a:t>
            </a:r>
            <a:r>
              <a:rPr lang="en-US" dirty="0">
                <a:solidFill>
                  <a:srgbClr val="FF0000"/>
                </a:solidFill>
              </a:rPr>
              <a:t>° (2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) /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Å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28638" y="1312733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Three identified  features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8" b="2181"/>
          <a:stretch/>
        </p:blipFill>
        <p:spPr bwMode="auto">
          <a:xfrm>
            <a:off x="3454400" y="4060924"/>
            <a:ext cx="5552758" cy="2501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54400" y="4038600"/>
            <a:ext cx="508000" cy="3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939705" y="1317132"/>
            <a:ext cx="248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Sums</a:t>
            </a:r>
            <a:r>
              <a:rPr lang="fr-FR" sz="2000" b="1" dirty="0" smtClean="0"/>
              <a:t> of XRD patterns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03275" y="4909705"/>
            <a:ext cx="2130425" cy="706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are these features ?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867783" y="4610100"/>
            <a:ext cx="707517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991486" y="4353000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d ≈ 6 Å</a:t>
            </a:r>
            <a:endParaRPr lang="fr-FR" sz="1100" b="1" dirty="0"/>
          </a:p>
        </p:txBody>
      </p:sp>
      <p:sp>
        <p:nvSpPr>
          <p:cNvPr id="23" name="Rectangle 22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37734" y="83104"/>
            <a:ext cx="92020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How the neural network </a:t>
            </a:r>
          </a:p>
          <a:p>
            <a:r>
              <a:rPr lang="en-US" sz="2800" b="1" i="1" dirty="0" smtClean="0"/>
              <a:t>can identify perovskites?</a:t>
            </a:r>
            <a:endParaRPr lang="en-US" sz="2800" b="1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8" name="Picture 17" descr="mast_curve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37" name="Rectangle 36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38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42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0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42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9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42" name="Rectangle 41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46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5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9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77822"/>
            <a:ext cx="9410700" cy="2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0297" y="273050"/>
            <a:ext cx="840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/>
            <a:r>
              <a:rPr lang="en-US" sz="3200" b="1" dirty="0" smtClean="0"/>
              <a:t>What is Artificial Intelligence?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710326" y="1834967"/>
            <a:ext cx="3276532" cy="463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Symbolic</a:t>
            </a:r>
            <a:r>
              <a:rPr lang="fr-FR" b="1" dirty="0" smtClean="0"/>
              <a:t> AI 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178330" y="1834967"/>
            <a:ext cx="3276532" cy="463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Connectionist</a:t>
            </a:r>
            <a:r>
              <a:rPr lang="fr-FR" b="1" dirty="0" smtClean="0"/>
              <a:t> AI </a:t>
            </a:r>
            <a:endParaRPr lang="fr-FR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t="20755" r="51426"/>
          <a:stretch/>
        </p:blipFill>
        <p:spPr>
          <a:xfrm>
            <a:off x="370621" y="2493351"/>
            <a:ext cx="3763070" cy="162135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l="52248" t="24209" r="683"/>
          <a:stretch/>
        </p:blipFill>
        <p:spPr>
          <a:xfrm>
            <a:off x="4905485" y="2528688"/>
            <a:ext cx="3646583" cy="15506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0326" y="4190802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Hypothetical-deductive</a:t>
            </a:r>
            <a:r>
              <a:rPr lang="fr-FR" i="1" dirty="0" smtClean="0"/>
              <a:t> machine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784446" y="420991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Inductive machine</a:t>
            </a:r>
            <a:endParaRPr lang="fr-FR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14890" y="4922038"/>
            <a:ext cx="347260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i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First use of the term “Artificial Intelligence” </a:t>
            </a:r>
            <a:endParaRPr lang="en-US" sz="2000" b="1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32914" y="1629400"/>
            <a:ext cx="0" cy="4363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882419" y="5089096"/>
            <a:ext cx="347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Machine Learning belongs to this category</a:t>
            </a:r>
            <a:endParaRPr lang="en-US" sz="20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137272" y="3128790"/>
            <a:ext cx="385591" cy="49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618723" y="3160233"/>
            <a:ext cx="385591" cy="49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Cardon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D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Cointet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J.P..;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Mazières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  “Neurons spike back”, </a:t>
            </a:r>
            <a:r>
              <a:rPr lang="en-US" altLang="zh-CN" sz="1100" dirty="0" err="1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Réseaux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(2018)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211(5)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1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42" name="Rectangle 41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46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7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743453" y="4657623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59085" y="4418067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890758" y="4667148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75185" y="4417745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47" name="Rectangle 46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53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9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743453" y="4657623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59085" y="4418067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890758" y="4667148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75185" y="4417745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66610" y="4870588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49" name="Rectangle 48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54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743453" y="4657623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59085" y="4418067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890758" y="4667148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75185" y="4417745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082838" y="4691207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998470" y="4451651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6230143" y="4700732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214570" y="4451329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66610" y="4870588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58" name="Rectangle 57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55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9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743453" y="4657623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59085" y="4418067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890758" y="4667148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75185" y="4417745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082838" y="4691207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998470" y="4451651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6230143" y="4700732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214570" y="4451329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66610" y="4870588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760918" y="4816555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sp>
        <p:nvSpPr>
          <p:cNvPr id="57" name="Rectangle 56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59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211580" y="1831605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62600" y="1764779"/>
            <a:ext cx="2699446" cy="2299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16525" b="10902"/>
          <a:stretch/>
        </p:blipFill>
        <p:spPr>
          <a:xfrm>
            <a:off x="1226820" y="4220677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16528" b="10216"/>
          <a:stretch/>
        </p:blipFill>
        <p:spPr>
          <a:xfrm>
            <a:off x="5570220" y="4254500"/>
            <a:ext cx="2704526" cy="2222500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301617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70614" y="227321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016174" y="456345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70614" y="4554983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31041" y="283875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26601" y="5184938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841014" y="283875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835934" y="5282523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75500" y="39462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9747" y="39198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75499" y="635283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75847" y="6328553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6174" y="183160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28256" y="1778968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40566" y="419091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6778" y="4227643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178174" y="1435701"/>
            <a:ext cx="2708637" cy="61537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43075" y="2273211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58707" y="2033655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1890380" y="2273210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874807" y="2033333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6073011" y="2263686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93406" y="2024130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220316" y="2263685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04743" y="2023808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743453" y="4657623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59085" y="4418067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890758" y="4667148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875185" y="4417745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082838" y="4691207"/>
            <a:ext cx="80376" cy="1613898"/>
          </a:xfrm>
          <a:prstGeom prst="rect">
            <a:avLst/>
          </a:prstGeom>
          <a:solidFill>
            <a:srgbClr val="8CD4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998470" y="4451651"/>
            <a:ext cx="12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FR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6230143" y="4700732"/>
            <a:ext cx="210071" cy="1605607"/>
          </a:xfrm>
          <a:prstGeom prst="rect">
            <a:avLst/>
          </a:prstGeom>
          <a:solidFill>
            <a:srgbClr val="A5FFA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214570" y="4451329"/>
            <a:ext cx="1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4686" y="1392455"/>
            <a:ext cx="226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 = Non </a:t>
            </a:r>
            <a:r>
              <a:rPr lang="fr-FR" b="1" dirty="0" err="1"/>
              <a:t>P</a:t>
            </a:r>
            <a:r>
              <a:rPr lang="fr-FR" b="1" dirty="0" err="1" smtClean="0"/>
              <a:t>erovskite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B = </a:t>
            </a:r>
            <a:r>
              <a:rPr lang="fr-FR" b="1" dirty="0" err="1" smtClean="0"/>
              <a:t>Perovskite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6062" y="2599066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546708" y="2575123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Non </a:t>
            </a: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66610" y="4870588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760918" y="4816555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rgbClr val="FF0000"/>
                </a:solidFill>
              </a:rPr>
              <a:t>Perovskite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02770" y="2902867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187847" y="5225920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573151" y="2889019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495478" y="5206621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Our augmented ability to identify perovskites</a:t>
            </a:r>
            <a:endParaRPr lang="en-US" sz="3000" b="1" i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64" name="Picture 17" descr="mast_curv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The discovery of functional hybrid perovskite</a:t>
            </a:r>
            <a:endParaRPr lang="en-US" sz="3000" b="1" i="1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2591" y="1551834"/>
            <a:ext cx="877332" cy="80571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92852" y="1335671"/>
            <a:ext cx="136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 smtClean="0"/>
              <a:t> PbX</a:t>
            </a:r>
            <a:r>
              <a:rPr lang="fr-FR" altLang="fr-FR" sz="1400" baseline="-25000" dirty="0" smtClean="0"/>
              <a:t>2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HX </a:t>
            </a:r>
            <a:r>
              <a:rPr lang="fr-FR" altLang="fr-FR" sz="1400" dirty="0" err="1" smtClean="0"/>
              <a:t>acid</a:t>
            </a:r>
            <a:endParaRPr lang="fr-FR" altLang="fr-FR" sz="1400" dirty="0" smtClean="0"/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amine</a:t>
            </a:r>
            <a:endParaRPr lang="fr-FR" altLang="fr-FR" sz="1400" dirty="0"/>
          </a:p>
          <a:p>
            <a:pPr algn="ctr"/>
            <a:endParaRPr lang="fr-FR" sz="1400" dirty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>
            <a:off x="4624183" y="1707327"/>
            <a:ext cx="385491" cy="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49345" r="17495" b="17982"/>
          <a:stretch/>
        </p:blipFill>
        <p:spPr>
          <a:xfrm>
            <a:off x="5217701" y="2375422"/>
            <a:ext cx="700146" cy="3560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35729" y="2418898"/>
            <a:ext cx="159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20-100°C</a:t>
            </a:r>
            <a:endParaRPr lang="fr-FR" sz="1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9392" r="25943" b="19882"/>
          <a:stretch/>
        </p:blipFill>
        <p:spPr>
          <a:xfrm>
            <a:off x="6231779" y="1615604"/>
            <a:ext cx="848849" cy="91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30" y="1108053"/>
            <a:ext cx="726012" cy="726012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 bwMode="auto">
          <a:xfrm>
            <a:off x="5861742" y="1998849"/>
            <a:ext cx="394976" cy="2447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87884" y="2495987"/>
            <a:ext cx="11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Filtration</a:t>
            </a:r>
            <a:endParaRPr lang="fr-FR" sz="1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/>
          <a:srcRect l="16684" t="10465" b="9662"/>
          <a:stretch/>
        </p:blipFill>
        <p:spPr>
          <a:xfrm>
            <a:off x="3861406" y="3206259"/>
            <a:ext cx="1769719" cy="129620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04331" y="34485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XRD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0829" r="27856" b="45244"/>
          <a:stretch/>
        </p:blipFill>
        <p:spPr>
          <a:xfrm>
            <a:off x="3572565" y="5044121"/>
            <a:ext cx="1786245" cy="1632035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59297" r="17840" b="1964"/>
          <a:stretch/>
        </p:blipFill>
        <p:spPr>
          <a:xfrm>
            <a:off x="5589293" y="5044121"/>
            <a:ext cx="1970222" cy="143862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 bwMode="auto">
          <a:xfrm>
            <a:off x="1190847" y="1806152"/>
            <a:ext cx="1457716" cy="40922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932964" y="5393960"/>
            <a:ext cx="2252467" cy="61201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Characterizations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783651" y="3550375"/>
            <a:ext cx="2636610" cy="508582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14228" r="14027" b="12190"/>
          <a:stretch/>
        </p:blipFill>
        <p:spPr>
          <a:xfrm>
            <a:off x="5968349" y="3166215"/>
            <a:ext cx="1664026" cy="1376289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>
            <a:off x="5539005" y="3545603"/>
            <a:ext cx="325687" cy="43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01320" y="1266636"/>
            <a:ext cx="6951891" cy="1630324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Laref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Small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(2023) Accepted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Can we predict before the synthesis?</a:t>
            </a:r>
            <a:endParaRPr lang="en-US" sz="3000" b="1" i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64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 descr="Une image contenant graphique&#10;&#10;Description générée automatiqueme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557" r="51153" b="68029"/>
          <a:stretch/>
        </p:blipFill>
        <p:spPr bwMode="auto">
          <a:xfrm>
            <a:off x="4550735" y="2372417"/>
            <a:ext cx="4136065" cy="3868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ZoneTexte 64"/>
          <p:cNvSpPr txBox="1"/>
          <p:nvPr/>
        </p:nvSpPr>
        <p:spPr>
          <a:xfrm>
            <a:off x="361502" y="1709422"/>
            <a:ext cx="847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Can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accurately</a:t>
            </a:r>
            <a:r>
              <a:rPr lang="fr-FR" b="1" dirty="0" smtClean="0"/>
              <a:t> </a:t>
            </a:r>
            <a:r>
              <a:rPr lang="fr-FR" b="1" dirty="0" err="1" smtClean="0"/>
              <a:t>predict</a:t>
            </a:r>
            <a:r>
              <a:rPr lang="fr-FR" b="1" dirty="0" smtClean="0"/>
              <a:t> the </a:t>
            </a:r>
            <a:r>
              <a:rPr lang="fr-FR" b="1" dirty="0" err="1" smtClean="0"/>
              <a:t>synthesis</a:t>
            </a:r>
            <a:r>
              <a:rPr lang="fr-FR" b="1" dirty="0" smtClean="0"/>
              <a:t> of </a:t>
            </a:r>
            <a:r>
              <a:rPr lang="fr-FR" b="1" dirty="0" err="1" smtClean="0"/>
              <a:t>hybrid</a:t>
            </a:r>
            <a:r>
              <a:rPr lang="fr-FR" b="1" dirty="0" smtClean="0"/>
              <a:t> </a:t>
            </a:r>
            <a:r>
              <a:rPr lang="fr-FR" b="1" dirty="0" err="1" smtClean="0"/>
              <a:t>perovskites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the </a:t>
            </a:r>
            <a:r>
              <a:rPr lang="fr-FR" b="1" dirty="0" err="1" smtClean="0"/>
              <a:t>synthesis</a:t>
            </a:r>
            <a:r>
              <a:rPr lang="fr-FR" b="1" dirty="0" smtClean="0"/>
              <a:t>?  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846375" y="2726226"/>
            <a:ext cx="324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Is the </a:t>
            </a:r>
            <a:r>
              <a:rPr lang="fr-FR" b="1" dirty="0" err="1" smtClean="0"/>
              <a:t>organic</a:t>
            </a:r>
            <a:r>
              <a:rPr lang="fr-FR" b="1" dirty="0" smtClean="0"/>
              <a:t> amine the </a:t>
            </a:r>
            <a:r>
              <a:rPr lang="fr-FR" b="1" dirty="0" err="1" smtClean="0"/>
              <a:t>determining</a:t>
            </a:r>
            <a:r>
              <a:rPr lang="fr-FR" b="1" dirty="0" smtClean="0"/>
              <a:t> factor ?</a:t>
            </a:r>
            <a:endParaRPr lang="fr-FR" b="1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698500" y="2185792"/>
            <a:ext cx="528637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7763" y="4168532"/>
            <a:ext cx="353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385 different organic amines involved in 626 different crystal structures</a:t>
            </a:r>
            <a:endParaRPr lang="en-US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227137" y="3863774"/>
            <a:ext cx="1526688" cy="412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Dataset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21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z="1100" smtClean="0"/>
              <a:pPr/>
              <a:t>28</a:t>
            </a:fld>
            <a:endParaRPr lang="fr-FR" sz="1100" dirty="0"/>
          </a:p>
        </p:txBody>
      </p:sp>
      <p:sp>
        <p:nvSpPr>
          <p:cNvPr id="60" name="Rectangle 5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Laref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Small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(2023) Accepted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Can we predict before the synthesis?</a:t>
            </a:r>
            <a:endParaRPr lang="en-US" sz="3000" b="1" i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64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avec flèche 24"/>
          <p:cNvCxnSpPr/>
          <p:nvPr/>
        </p:nvCxnSpPr>
        <p:spPr>
          <a:xfrm>
            <a:off x="6060412" y="2759473"/>
            <a:ext cx="651861" cy="693141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onnecteur droit avec flèche 28"/>
          <p:cNvCxnSpPr/>
          <p:nvPr/>
        </p:nvCxnSpPr>
        <p:spPr>
          <a:xfrm flipV="1">
            <a:off x="7252486" y="3363033"/>
            <a:ext cx="905566" cy="479112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235621" y="3175819"/>
            <a:ext cx="807625" cy="3147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0" dirty="0" smtClean="0">
                <a:solidFill>
                  <a:srgbClr val="000000"/>
                </a:solidFill>
                <a:ea typeface="ヒラギノ角ゴ Pro W3"/>
              </a:rPr>
              <a:t>Perovskite</a:t>
            </a:r>
            <a:endParaRPr lang="fr-FR" sz="1400" i="1" kern="0" dirty="0">
              <a:solidFill>
                <a:srgbClr val="000000"/>
              </a:solidFill>
              <a:ea typeface="ヒラギノ角ゴ Pro W3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6032871" y="4545797"/>
            <a:ext cx="679402" cy="574018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Connecteur en angle 39"/>
          <p:cNvCxnSpPr>
            <a:stCxn id="45" idx="2"/>
            <a:endCxn id="48" idx="2"/>
          </p:cNvCxnSpPr>
          <p:nvPr/>
        </p:nvCxnSpPr>
        <p:spPr>
          <a:xfrm rot="16200000" flipH="1">
            <a:off x="2363193" y="3357039"/>
            <a:ext cx="536003" cy="3104629"/>
          </a:xfrm>
          <a:prstGeom prst="bentConnector2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Connecteur en angle 40"/>
          <p:cNvCxnSpPr/>
          <p:nvPr/>
        </p:nvCxnSpPr>
        <p:spPr>
          <a:xfrm rot="5400000" flipH="1" flipV="1">
            <a:off x="862627" y="2862253"/>
            <a:ext cx="1011262" cy="578756"/>
          </a:xfrm>
          <a:prstGeom prst="bentConnector3">
            <a:avLst>
              <a:gd name="adj1" fmla="val 99059"/>
            </a:avLst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Connecteur droit avec flèche 41"/>
          <p:cNvCxnSpPr/>
          <p:nvPr/>
        </p:nvCxnSpPr>
        <p:spPr>
          <a:xfrm flipV="1">
            <a:off x="3301884" y="2646000"/>
            <a:ext cx="74428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0" y="1917855"/>
            <a:ext cx="1587965" cy="1134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>
                <a:solidFill>
                  <a:srgbClr val="000000"/>
                </a:solidFill>
                <a:ea typeface="ヒラギノ角ゴ Pro W3"/>
              </a:rPr>
              <a:t>Extracting organic cations as SMILES using CSD API</a:t>
            </a:r>
            <a:endParaRPr lang="fr-FR" sz="1100" i="1" kern="0" dirty="0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46594" y="2551592"/>
            <a:ext cx="2160751" cy="6296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  <a:cs typeface="+mn-cs"/>
              </a:rPr>
              <a:t>Prediction</a:t>
            </a:r>
            <a:endParaRPr kumimoji="0" lang="fr-FR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/>
              <a:cs typeface="+mn-cs"/>
            </a:endParaRPr>
          </a:p>
        </p:txBody>
      </p:sp>
      <p:sp>
        <p:nvSpPr>
          <p:cNvPr id="45" name="Organigramme : Terminateur 44"/>
          <p:cNvSpPr/>
          <p:nvPr/>
        </p:nvSpPr>
        <p:spPr>
          <a:xfrm>
            <a:off x="330872" y="3657262"/>
            <a:ext cx="1496016" cy="984091"/>
          </a:xfrm>
          <a:prstGeom prst="flowChartTerminator">
            <a:avLst/>
          </a:prstGeom>
          <a:solidFill>
            <a:schemeClr val="accent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627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  <a:p>
            <a:pPr algn="ctr"/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CIFs collected from </a:t>
            </a:r>
            <a:r>
              <a:rPr lang="en-US" sz="1400" kern="0" dirty="0" smtClean="0">
                <a:solidFill>
                  <a:srgbClr val="000000"/>
                </a:solidFill>
                <a:ea typeface="ヒラギノ角ゴ Pro W3"/>
              </a:rPr>
              <a:t>CSD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657635" y="2050355"/>
            <a:ext cx="1888803" cy="1236391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Organic molecules represented as SMILES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4046169" y="1935468"/>
            <a:ext cx="2445037" cy="147729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2756 descriptors and fingerprints for each structure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  <a:p>
            <a:pPr algn="ctr"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(input matrix X)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183509" y="4628711"/>
            <a:ext cx="2322325" cy="109729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kern="0" dirty="0" smtClean="0">
                <a:solidFill>
                  <a:srgbClr val="000000"/>
                </a:solidFill>
                <a:ea typeface="ヒラギノ角ゴ Pro W3"/>
              </a:rPr>
              <a:t>Structure type </a:t>
            </a:r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for each structure 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  <a:p>
            <a:pPr algn="ctr"/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(output </a:t>
            </a:r>
            <a:r>
              <a:rPr lang="en-US" sz="1400" kern="0" dirty="0" smtClean="0">
                <a:solidFill>
                  <a:srgbClr val="000000"/>
                </a:solidFill>
                <a:ea typeface="ヒラギノ角ゴ Pro W3"/>
              </a:rPr>
              <a:t>y)</a:t>
            </a:r>
            <a:r>
              <a:rPr lang="en-US" sz="1400" kern="0" dirty="0">
                <a:solidFill>
                  <a:srgbClr val="000000"/>
                </a:solidFill>
                <a:ea typeface="ヒラギノ角ゴ Pro W3"/>
              </a:rPr>
              <a:t> </a:t>
            </a:r>
            <a:endParaRPr lang="fr-FR" sz="1400" kern="0" dirty="0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79190" y="4411726"/>
            <a:ext cx="807625" cy="3147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0" dirty="0" smtClean="0">
                <a:solidFill>
                  <a:srgbClr val="000000"/>
                </a:solidFill>
                <a:ea typeface="ヒラギノ角ゴ Pro W3"/>
              </a:rPr>
              <a:t>Non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0" dirty="0" smtClean="0">
                <a:solidFill>
                  <a:srgbClr val="000000"/>
                </a:solidFill>
                <a:ea typeface="ヒラギノ角ゴ Pro W3"/>
              </a:rPr>
              <a:t>Perovskite</a:t>
            </a:r>
            <a:endParaRPr lang="fr-FR" sz="1400" i="1" kern="0" dirty="0">
              <a:solidFill>
                <a:srgbClr val="000000"/>
              </a:solidFill>
              <a:ea typeface="ヒラギノ角ゴ Pro W3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7216857" y="4110724"/>
            <a:ext cx="934792" cy="38813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Ellipse 48"/>
          <p:cNvSpPr/>
          <p:nvPr/>
        </p:nvSpPr>
        <p:spPr>
          <a:xfrm>
            <a:off x="6420908" y="3305057"/>
            <a:ext cx="1370245" cy="140613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ea typeface="ヒラギノ角ゴ Pro W3"/>
              </a:rPr>
              <a:t>Machine Learning algorithms</a:t>
            </a:r>
            <a:endParaRPr lang="fr-FR" sz="1600" kern="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509" y="6059703"/>
            <a:ext cx="539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SMILES = Simplified </a:t>
            </a:r>
            <a:r>
              <a:rPr lang="en-US" sz="1400" i="1" dirty="0"/>
              <a:t>Molecular Input Line </a:t>
            </a:r>
            <a:r>
              <a:rPr lang="en-US" sz="1400" i="1" dirty="0" smtClean="0"/>
              <a:t>Entry Specification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9075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z="1100" smtClean="0"/>
              <a:pPr/>
              <a:t>29</a:t>
            </a:fld>
            <a:endParaRPr lang="fr-FR" sz="1100" dirty="0"/>
          </a:p>
        </p:txBody>
      </p:sp>
      <p:sp>
        <p:nvSpPr>
          <p:cNvPr id="60" name="Rectangle 5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Laref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Small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(2023) Accepted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Can we predict before the synthesis?</a:t>
            </a:r>
            <a:endParaRPr lang="en-US" sz="3000" b="1" i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64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Une image contenant graphique&#10;&#10;Description générée automatiqueme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35682" r="53863" b="34747"/>
          <a:stretch/>
        </p:blipFill>
        <p:spPr bwMode="auto">
          <a:xfrm>
            <a:off x="460375" y="1853140"/>
            <a:ext cx="3239755" cy="29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Une image contenant diagramme&#10;&#10;Description générée automatiquemen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974" b="50825"/>
          <a:stretch/>
        </p:blipFill>
        <p:spPr bwMode="auto">
          <a:xfrm>
            <a:off x="4769724" y="2353361"/>
            <a:ext cx="4239145" cy="2377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69724" y="5135989"/>
            <a:ext cx="42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The </a:t>
            </a:r>
            <a:r>
              <a:rPr lang="fr-FR" b="1" dirty="0" err="1" smtClean="0"/>
              <a:t>number</a:t>
            </a:r>
            <a:r>
              <a:rPr lang="fr-FR" b="1" dirty="0" smtClean="0"/>
              <a:t> of –NH</a:t>
            </a:r>
            <a:r>
              <a:rPr lang="fr-FR" sz="1600" b="1" baseline="-25000" dirty="0" smtClean="0"/>
              <a:t>3</a:t>
            </a:r>
            <a:r>
              <a:rPr lang="fr-FR" b="1" baseline="30000" dirty="0" smtClean="0"/>
              <a:t>+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determine</a:t>
            </a:r>
            <a:r>
              <a:rPr lang="fr-FR" b="1" dirty="0" smtClean="0"/>
              <a:t> the structure type </a:t>
            </a:r>
            <a:r>
              <a:rPr lang="fr-FR" b="1" dirty="0" err="1" smtClean="0"/>
              <a:t>with</a:t>
            </a:r>
            <a:r>
              <a:rPr lang="fr-FR" b="1" dirty="0" smtClean="0"/>
              <a:t> an </a:t>
            </a:r>
            <a:r>
              <a:rPr lang="fr-FR" b="1" dirty="0" err="1" smtClean="0"/>
              <a:t>accuracy</a:t>
            </a:r>
            <a:r>
              <a:rPr lang="fr-FR" b="1" dirty="0" smtClean="0"/>
              <a:t> of 84.99%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55575" y="5047311"/>
            <a:ext cx="422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The best </a:t>
            </a:r>
            <a:r>
              <a:rPr lang="fr-FR" b="1" dirty="0" err="1" smtClean="0"/>
              <a:t>algorithm</a:t>
            </a:r>
            <a:r>
              <a:rPr lang="fr-FR" b="1" dirty="0" smtClean="0"/>
              <a:t> (GBDT) </a:t>
            </a:r>
            <a:r>
              <a:rPr lang="fr-FR" b="1" dirty="0" err="1" smtClean="0"/>
              <a:t>with</a:t>
            </a:r>
            <a:r>
              <a:rPr lang="fr-FR" b="1" dirty="0" smtClean="0"/>
              <a:t> the best </a:t>
            </a:r>
            <a:r>
              <a:rPr lang="fr-FR" b="1" dirty="0" err="1" smtClean="0"/>
              <a:t>combination</a:t>
            </a:r>
            <a:r>
              <a:rPr lang="fr-FR" b="1" dirty="0" smtClean="0"/>
              <a:t> of 10 </a:t>
            </a:r>
            <a:r>
              <a:rPr lang="fr-FR" b="1" dirty="0" err="1" smtClean="0"/>
              <a:t>descriptors</a:t>
            </a:r>
            <a:r>
              <a:rPr lang="fr-FR" b="1" dirty="0" smtClean="0"/>
              <a:t> </a:t>
            </a:r>
            <a:r>
              <a:rPr lang="fr-FR" b="1" dirty="0" err="1" smtClean="0"/>
              <a:t>allows</a:t>
            </a:r>
            <a:r>
              <a:rPr lang="fr-FR" b="1" dirty="0" smtClean="0"/>
              <a:t> to </a:t>
            </a:r>
            <a:r>
              <a:rPr lang="fr-FR" b="1" dirty="0" err="1" smtClean="0"/>
              <a:t>reach</a:t>
            </a:r>
            <a:r>
              <a:rPr lang="fr-FR" b="1" dirty="0" smtClean="0"/>
              <a:t> an </a:t>
            </a:r>
            <a:r>
              <a:rPr lang="fr-FR" b="1" dirty="0" err="1" smtClean="0"/>
              <a:t>accuracy</a:t>
            </a:r>
            <a:r>
              <a:rPr lang="fr-FR" b="1" dirty="0" smtClean="0"/>
              <a:t> of 88.65 %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6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Applications of hybrid perovskites</a:t>
            </a:r>
            <a:endParaRPr lang="en-US" sz="3000" b="1" i="1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 bwMode="auto">
          <a:xfrm>
            <a:off x="3718102" y="1531719"/>
            <a:ext cx="4361868" cy="1337874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Optoelectronic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applications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i="1" dirty="0" smtClean="0"/>
              <a:t>Solar </a:t>
            </a:r>
            <a:r>
              <a:rPr lang="fr-FR" sz="1600" i="1" dirty="0" err="1" smtClean="0"/>
              <a:t>cells</a:t>
            </a:r>
            <a:endParaRPr lang="fr-FR" sz="1600" i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i="1" dirty="0" err="1" smtClean="0"/>
              <a:t>LEDs</a:t>
            </a:r>
            <a:endParaRPr lang="fr-FR" sz="1600" i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i="1" dirty="0" smtClean="0"/>
              <a:t>Solid State </a:t>
            </a:r>
            <a:r>
              <a:rPr lang="fr-FR" sz="1600" i="1" dirty="0" err="1" smtClean="0"/>
              <a:t>Lighting</a:t>
            </a:r>
            <a:endParaRPr lang="fr-FR" sz="1600" i="1" dirty="0" smtClean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8423" r="4820" b="2331"/>
          <a:stretch/>
        </p:blipFill>
        <p:spPr>
          <a:xfrm>
            <a:off x="5511069" y="3065197"/>
            <a:ext cx="3437122" cy="3301865"/>
          </a:xfrm>
          <a:prstGeom prst="rect">
            <a:avLst/>
          </a:prstGeom>
        </p:spPr>
      </p:pic>
      <p:pic>
        <p:nvPicPr>
          <p:cNvPr id="23" name="Image 2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9"/>
          <a:stretch/>
        </p:blipFill>
        <p:spPr>
          <a:xfrm>
            <a:off x="3407517" y="3041105"/>
            <a:ext cx="1828581" cy="1383235"/>
          </a:xfrm>
          <a:prstGeom prst="rect">
            <a:avLst/>
          </a:prstGeom>
        </p:spPr>
      </p:pic>
      <p:pic>
        <p:nvPicPr>
          <p:cNvPr id="24" name="Image 2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6" y="4587829"/>
            <a:ext cx="1828581" cy="150376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4445" r="12096" b="5485"/>
          <a:stretch/>
        </p:blipFill>
        <p:spPr>
          <a:xfrm>
            <a:off x="72660" y="2000087"/>
            <a:ext cx="3059884" cy="281869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-138517" y="4818783"/>
            <a:ext cx="330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smtClean="0"/>
              <a:t>Hybrid </a:t>
            </a:r>
            <a:r>
              <a:rPr lang="de-DE" sz="2000" b="1" i="1" dirty="0" err="1" smtClean="0"/>
              <a:t>perovskite</a:t>
            </a:r>
            <a:r>
              <a:rPr lang="de-DE" sz="2000" b="1" i="1" dirty="0" smtClean="0"/>
              <a:t> ABX</a:t>
            </a:r>
            <a:r>
              <a:rPr lang="de-DE" sz="2000" b="1" i="1" baseline="-25000" dirty="0" smtClean="0"/>
              <a:t>3</a:t>
            </a:r>
          </a:p>
          <a:p>
            <a:pPr algn="ctr"/>
            <a:endParaRPr lang="de-DE" sz="1600" i="1" dirty="0" smtClean="0"/>
          </a:p>
          <a:p>
            <a:pPr algn="ctr"/>
            <a:r>
              <a:rPr lang="de-DE" sz="1600" i="1" dirty="0" smtClean="0"/>
              <a:t>A = Ammonium </a:t>
            </a:r>
            <a:r>
              <a:rPr lang="de-DE" sz="1600" i="1" dirty="0" err="1" smtClean="0"/>
              <a:t>ion</a:t>
            </a:r>
            <a:endParaRPr lang="de-DE" sz="1600" i="1" dirty="0" smtClean="0"/>
          </a:p>
          <a:p>
            <a:pPr algn="ctr"/>
            <a:r>
              <a:rPr lang="de-DE" sz="1600" i="1" dirty="0" smtClean="0"/>
              <a:t>B = </a:t>
            </a:r>
            <a:r>
              <a:rPr lang="de-DE" sz="1600" i="1" dirty="0" err="1" smtClean="0"/>
              <a:t>Metal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ion</a:t>
            </a:r>
            <a:endParaRPr lang="de-DE" sz="1600" i="1" dirty="0" smtClean="0"/>
          </a:p>
          <a:p>
            <a:pPr algn="ctr"/>
            <a:r>
              <a:rPr lang="de-DE" sz="1600" i="1" dirty="0" smtClean="0"/>
              <a:t>X = Halide </a:t>
            </a:r>
            <a:r>
              <a:rPr lang="de-DE" sz="1600" i="1" dirty="0" err="1" smtClean="0"/>
              <a:t>ion</a:t>
            </a:r>
            <a:r>
              <a:rPr lang="de-DE" sz="1600" i="1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4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Laref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Small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(2023) Accepted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0" y="237394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Can we predict before the synthesis?</a:t>
            </a:r>
            <a:endParaRPr lang="en-US" sz="3000" b="1" i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64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erovskite cav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>
            <a:fillRect/>
          </a:stretch>
        </p:blipFill>
        <p:spPr bwMode="auto">
          <a:xfrm>
            <a:off x="4051729" y="1397010"/>
            <a:ext cx="4635071" cy="49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07975" y="2203099"/>
            <a:ext cx="316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Why</a:t>
            </a:r>
            <a:r>
              <a:rPr lang="fr-FR" b="1" dirty="0" smtClean="0"/>
              <a:t> the </a:t>
            </a:r>
            <a:r>
              <a:rPr lang="fr-FR" b="1" dirty="0" err="1" smtClean="0"/>
              <a:t>presence</a:t>
            </a:r>
            <a:r>
              <a:rPr lang="fr-FR" b="1" dirty="0" smtClean="0"/>
              <a:t> of –NH</a:t>
            </a:r>
            <a:r>
              <a:rPr lang="fr-FR" b="1" baseline="-25000" dirty="0" smtClean="0"/>
              <a:t>3</a:t>
            </a:r>
            <a:r>
              <a:rPr lang="fr-FR" b="1" baseline="30000" dirty="0" smtClean="0"/>
              <a:t>+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so</a:t>
            </a:r>
            <a:r>
              <a:rPr lang="fr-FR" b="1" dirty="0" smtClean="0"/>
              <a:t> important to </a:t>
            </a:r>
            <a:r>
              <a:rPr lang="fr-FR" b="1" dirty="0" err="1" smtClean="0"/>
              <a:t>crystallize</a:t>
            </a:r>
            <a:r>
              <a:rPr lang="fr-FR" b="1" dirty="0" smtClean="0"/>
              <a:t> </a:t>
            </a:r>
            <a:r>
              <a:rPr lang="fr-FR" b="1" dirty="0" err="1" smtClean="0"/>
              <a:t>perovskite</a:t>
            </a:r>
            <a:r>
              <a:rPr lang="fr-FR" b="1" dirty="0" smtClean="0"/>
              <a:t> type structures? 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307975" y="3597789"/>
            <a:ext cx="379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MS Mincho"/>
              </a:rPr>
              <a:t>Strong </a:t>
            </a:r>
            <a:r>
              <a:rPr lang="en-US" dirty="0">
                <a:latin typeface="+mj-lt"/>
                <a:ea typeface="MS Mincho"/>
              </a:rPr>
              <a:t>nucleophilic site between four [PbX</a:t>
            </a:r>
            <a:r>
              <a:rPr lang="en-US" baseline="-25000" dirty="0">
                <a:latin typeface="+mj-lt"/>
                <a:ea typeface="MS Mincho"/>
              </a:rPr>
              <a:t>6</a:t>
            </a:r>
            <a:r>
              <a:rPr lang="en-US" dirty="0">
                <a:latin typeface="+mj-lt"/>
                <a:ea typeface="MS Mincho"/>
              </a:rPr>
              <a:t>]</a:t>
            </a:r>
            <a:r>
              <a:rPr lang="en-US" baseline="30000" dirty="0">
                <a:latin typeface="+mj-lt"/>
                <a:ea typeface="MS Mincho"/>
              </a:rPr>
              <a:t>2-</a:t>
            </a:r>
            <a:r>
              <a:rPr lang="en-US" dirty="0">
                <a:latin typeface="+mj-lt"/>
                <a:ea typeface="MS Mincho"/>
              </a:rPr>
              <a:t> corner-sharing </a:t>
            </a:r>
            <a:r>
              <a:rPr lang="en-US" dirty="0" err="1" smtClean="0">
                <a:latin typeface="+mj-lt"/>
                <a:ea typeface="MS Mincho"/>
              </a:rPr>
              <a:t>octahedra</a:t>
            </a:r>
            <a:r>
              <a:rPr lang="en-US" dirty="0" smtClean="0">
                <a:latin typeface="+mj-lt"/>
                <a:ea typeface="MS Mincho"/>
              </a:rPr>
              <a:t> of the perovskite structural type.</a:t>
            </a:r>
          </a:p>
          <a:p>
            <a:endParaRPr lang="en-US" dirty="0">
              <a:latin typeface="+mj-lt"/>
            </a:endParaRPr>
          </a:p>
          <a:p>
            <a:r>
              <a:rPr lang="fr-FR" dirty="0">
                <a:latin typeface="+mj-lt"/>
              </a:rPr>
              <a:t>–NH</a:t>
            </a:r>
            <a:r>
              <a:rPr lang="fr-FR" baseline="-25000" dirty="0">
                <a:latin typeface="+mj-lt"/>
              </a:rPr>
              <a:t>3</a:t>
            </a:r>
            <a:r>
              <a:rPr lang="fr-FR" baseline="30000" dirty="0" smtClean="0">
                <a:latin typeface="+mj-lt"/>
              </a:rPr>
              <a:t>+ </a:t>
            </a:r>
            <a:r>
              <a:rPr lang="fr-FR" dirty="0" err="1" smtClean="0">
                <a:latin typeface="+mj-lt"/>
              </a:rPr>
              <a:t>localizes</a:t>
            </a:r>
            <a:r>
              <a:rPr lang="fr-FR" dirty="0" smtClean="0">
                <a:latin typeface="+mj-lt"/>
              </a:rPr>
              <a:t> in </a:t>
            </a:r>
            <a:r>
              <a:rPr lang="fr-FR" dirty="0" err="1" smtClean="0">
                <a:latin typeface="+mj-lt"/>
              </a:rPr>
              <a:t>these</a:t>
            </a:r>
            <a:r>
              <a:rPr lang="fr-FR" dirty="0" smtClean="0">
                <a:latin typeface="+mj-lt"/>
              </a:rPr>
              <a:t> sites and </a:t>
            </a:r>
            <a:r>
              <a:rPr lang="fr-FR" dirty="0" err="1" smtClean="0">
                <a:latin typeface="+mj-lt"/>
              </a:rPr>
              <a:t>creates</a:t>
            </a:r>
            <a:r>
              <a:rPr lang="fr-FR" dirty="0" smtClean="0">
                <a:latin typeface="+mj-lt"/>
              </a:rPr>
              <a:t> a dense </a:t>
            </a:r>
            <a:r>
              <a:rPr lang="fr-FR" dirty="0" err="1" smtClean="0">
                <a:latin typeface="+mj-lt"/>
              </a:rPr>
              <a:t>hydrogen</a:t>
            </a:r>
            <a:r>
              <a:rPr lang="fr-FR" dirty="0" smtClean="0">
                <a:latin typeface="+mj-lt"/>
              </a:rPr>
              <a:t> network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X</a:t>
            </a:r>
            <a:r>
              <a:rPr lang="fr-FR" baseline="30000" dirty="0" smtClean="0">
                <a:latin typeface="+mj-lt"/>
              </a:rPr>
              <a:t>-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halide</a:t>
            </a:r>
            <a:r>
              <a:rPr lang="fr-FR" dirty="0" smtClean="0">
                <a:latin typeface="+mj-lt"/>
              </a:rPr>
              <a:t> ions.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188913"/>
            <a:ext cx="72358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3200" b="1">
              <a:latin typeface="Tahoma" pitchFamily="34" charset="0"/>
            </a:endParaRPr>
          </a:p>
          <a:p>
            <a:endParaRPr lang="fr-FR" sz="2400" b="1">
              <a:latin typeface="Tahoma" pitchFamily="34" charset="0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58D5-92EA-45AC-AC4A-D81CF0DABB40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03200" y="247650"/>
            <a:ext cx="749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/>
            <a:r>
              <a:rPr lang="en-US" sz="3600" b="1" i="1" dirty="0" smtClean="0"/>
              <a:t>Conclusion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14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Une image contenant graphique&#10;&#10;Description générée automatiqueme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/>
        </p:blipFill>
        <p:spPr bwMode="auto">
          <a:xfrm>
            <a:off x="5307714" y="2502869"/>
            <a:ext cx="3240863" cy="2913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4751793" y="1432788"/>
            <a:ext cx="4179556" cy="1077503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2000" b="1" i="1" dirty="0" err="1"/>
              <a:t>Perovskite</a:t>
            </a:r>
            <a:r>
              <a:rPr lang="fr-FR" sz="2000" b="1" dirty="0"/>
              <a:t> vs. </a:t>
            </a:r>
            <a:r>
              <a:rPr lang="fr-FR" sz="2000" b="1" i="1" dirty="0"/>
              <a:t>Non </a:t>
            </a:r>
            <a:r>
              <a:rPr lang="fr-FR" sz="2000" b="1" i="1" dirty="0" err="1"/>
              <a:t>Perovskite</a:t>
            </a:r>
            <a:r>
              <a:rPr lang="fr-FR" sz="2000" b="1" i="1" dirty="0"/>
              <a:t> </a:t>
            </a:r>
          </a:p>
          <a:p>
            <a:pPr algn="ctr"/>
            <a:r>
              <a:rPr lang="fr-FR" sz="2000" b="1" dirty="0" err="1" smtClean="0"/>
              <a:t>from</a:t>
            </a:r>
            <a:r>
              <a:rPr lang="fr-FR" sz="2000" b="1" dirty="0" smtClean="0"/>
              <a:t> </a:t>
            </a:r>
            <a:r>
              <a:rPr lang="fr-FR" sz="2000" b="1" dirty="0"/>
              <a:t>the </a:t>
            </a:r>
            <a:r>
              <a:rPr lang="fr-FR" sz="2000" b="1" dirty="0" smtClean="0"/>
              <a:t>use of </a:t>
            </a:r>
            <a:r>
              <a:rPr lang="fr-FR" sz="2000" b="1" dirty="0" err="1" smtClean="0"/>
              <a:t>molecular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descriptors</a:t>
            </a:r>
            <a:endParaRPr lang="fr-FR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04172" y="1510001"/>
            <a:ext cx="4179556" cy="910617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2000" b="1" i="1" dirty="0" err="1" smtClean="0"/>
              <a:t>Perovskite</a:t>
            </a:r>
            <a:r>
              <a:rPr lang="fr-FR" sz="2000" b="1" dirty="0" smtClean="0"/>
              <a:t> vs. </a:t>
            </a:r>
            <a:r>
              <a:rPr lang="fr-FR" sz="2000" b="1" i="1" dirty="0" smtClean="0"/>
              <a:t>Non </a:t>
            </a:r>
            <a:r>
              <a:rPr lang="fr-FR" sz="2000" b="1" i="1" dirty="0" err="1" smtClean="0"/>
              <a:t>Perovskite</a:t>
            </a:r>
            <a:r>
              <a:rPr lang="fr-FR" sz="2000" b="1" i="1" dirty="0" smtClean="0"/>
              <a:t> </a:t>
            </a:r>
          </a:p>
          <a:p>
            <a:pPr algn="ctr"/>
            <a:r>
              <a:rPr lang="fr-FR" sz="2000" b="1" dirty="0" err="1" smtClean="0"/>
              <a:t>from</a:t>
            </a:r>
            <a:r>
              <a:rPr lang="fr-FR" sz="2000" b="1" dirty="0" smtClean="0"/>
              <a:t> </a:t>
            </a:r>
            <a:r>
              <a:rPr lang="fr-FR" sz="2000" b="1" dirty="0"/>
              <a:t>the </a:t>
            </a:r>
            <a:r>
              <a:rPr lang="fr-FR" sz="2000" b="1" dirty="0" err="1" smtClean="0"/>
              <a:t>powder</a:t>
            </a:r>
            <a:r>
              <a:rPr lang="fr-FR" sz="2000" b="1" dirty="0" smtClean="0"/>
              <a:t> </a:t>
            </a:r>
            <a:r>
              <a:rPr lang="fr-FR" sz="2000" b="1" dirty="0"/>
              <a:t>XRD patterns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" y="2502869"/>
            <a:ext cx="3736945" cy="2940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2933" y="5851178"/>
            <a:ext cx="6437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Identify </a:t>
            </a:r>
            <a:r>
              <a:rPr lang="en-US" sz="2400" b="1" dirty="0">
                <a:solidFill>
                  <a:srgbClr val="FF0000"/>
                </a:solidFill>
              </a:rPr>
              <a:t>the important features </a:t>
            </a:r>
            <a:r>
              <a:rPr lang="en-US" sz="2400" b="1" dirty="0" smtClean="0">
                <a:solidFill>
                  <a:srgbClr val="FF0000"/>
                </a:solidFill>
              </a:rPr>
              <a:t>to better understand the mechanisms.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7" descr="mast_curv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3"/>
          <p:cNvSpPr txBox="1"/>
          <p:nvPr/>
        </p:nvSpPr>
        <p:spPr>
          <a:xfrm>
            <a:off x="101601" y="266700"/>
            <a:ext cx="354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err="1" smtClean="0"/>
              <a:t>Acknowledgment</a:t>
            </a:r>
            <a:endParaRPr lang="en-US" sz="36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97FA-A4B7-4F17-94C9-340F3AF83F7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4518" name="AutoShape 6" descr="Image result for Hugo Barroux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520" name="AutoShape 8" descr="Image result for Hugo Barro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522" name="AutoShape 10" descr="Image result for Hugo Barro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524" name="AutoShape 12" descr="Image result for Hugo Barro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526" name="AutoShape 14" descr="Image result for Hugo Barro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" name="Picture 26" descr="cnrs_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113" y="3574504"/>
            <a:ext cx="1047771" cy="104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imap://rgautier@imaps.cnrs-imn.fr:993/fetch%3EUID%3E/INBOX%3E3807?part=1.2.2&amp;filename=IMG_2663.JPG"/>
          <p:cNvSpPr>
            <a:spLocks noChangeAspect="1" noChangeArrowheads="1"/>
          </p:cNvSpPr>
          <p:nvPr/>
        </p:nvSpPr>
        <p:spPr bwMode="auto">
          <a:xfrm>
            <a:off x="155575" y="-5630863"/>
            <a:ext cx="11734800" cy="1173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imap://rgautier@imaps.cnrs-imn.fr:993/fetch%3EUID%3E/INBOX%3E3807?part=1.2.2&amp;filename=IMG_2663.JPG"/>
          <p:cNvSpPr>
            <a:spLocks noChangeAspect="1" noChangeArrowheads="1"/>
          </p:cNvSpPr>
          <p:nvPr/>
        </p:nvSpPr>
        <p:spPr bwMode="auto">
          <a:xfrm>
            <a:off x="155575" y="-5630863"/>
            <a:ext cx="11734800" cy="1173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2" descr="Image result for im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Picture 4" descr="See original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3264" y="3917330"/>
            <a:ext cx="1445718" cy="617886"/>
          </a:xfrm>
          <a:prstGeom prst="rect">
            <a:avLst/>
          </a:prstGeom>
          <a:noFill/>
        </p:spPr>
      </p:pic>
      <p:sp>
        <p:nvSpPr>
          <p:cNvPr id="46082" name="AutoShape 2" descr="Résultat de recherche d'images pour &quot;financement pays de la lo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084" name="Picture 4" descr="Résultat de recherche d'images pour &quot;financement pays de la loir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558" y="4778269"/>
            <a:ext cx="3000731" cy="1032720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1611626" y="322656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Fundings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-266700" y="689141"/>
            <a:ext cx="50419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Collaborators:</a:t>
            </a:r>
          </a:p>
          <a:p>
            <a:pPr algn="ctr"/>
            <a:endParaRPr lang="en-US" sz="1100" b="1" dirty="0"/>
          </a:p>
          <a:p>
            <a:pPr algn="ctr"/>
            <a:r>
              <a:rPr lang="en-US" dirty="0" smtClean="0"/>
              <a:t>Florian </a:t>
            </a:r>
            <a:r>
              <a:rPr lang="en-US" dirty="0" err="1" smtClean="0"/>
              <a:t>Massuyeau</a:t>
            </a:r>
            <a:endParaRPr lang="en-US" dirty="0" smtClean="0"/>
          </a:p>
          <a:p>
            <a:pPr algn="ctr"/>
            <a:r>
              <a:rPr lang="en-US" dirty="0" err="1" smtClean="0"/>
              <a:t>Rachid</a:t>
            </a:r>
            <a:r>
              <a:rPr lang="en-US" dirty="0" smtClean="0"/>
              <a:t> </a:t>
            </a:r>
            <a:r>
              <a:rPr lang="en-US" dirty="0" err="1" smtClean="0"/>
              <a:t>Laref</a:t>
            </a:r>
            <a:endParaRPr lang="en-US" dirty="0" smtClean="0"/>
          </a:p>
          <a:p>
            <a:pPr algn="ctr"/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6" name="AutoShape 2" descr="Nous rejoindre - ABF Décisions"/>
          <p:cNvSpPr>
            <a:spLocks noChangeAspect="1" noChangeArrowheads="1"/>
          </p:cNvSpPr>
          <p:nvPr/>
        </p:nvSpPr>
        <p:spPr bwMode="auto">
          <a:xfrm>
            <a:off x="155575" y="-80803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185593" y="3143954"/>
            <a:ext cx="3592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THANK YOU FOR </a:t>
            </a:r>
          </a:p>
          <a:p>
            <a:pPr algn="ctr"/>
            <a:r>
              <a:rPr lang="fr-FR" sz="3600" b="1" dirty="0" smtClean="0"/>
              <a:t>YOUR ATTENTION</a:t>
            </a:r>
            <a:endParaRPr lang="fr-FR" sz="3600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773948" y="1361993"/>
            <a:ext cx="2544704" cy="84236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/>
              </a:rPr>
              <a:t>Lead halide Perovskite</a:t>
            </a:r>
            <a:endParaRPr kumimoji="0" lang="fr-FR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Low dimensional hybrid perovskite </a:t>
            </a:r>
            <a:endParaRPr lang="en-US" sz="3000" b="1" i="1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1030" r="3436" b="2978"/>
          <a:stretch/>
        </p:blipFill>
        <p:spPr bwMode="auto">
          <a:xfrm>
            <a:off x="4359300" y="1379538"/>
            <a:ext cx="4327500" cy="5120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9300" y="1379538"/>
            <a:ext cx="205442" cy="26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359300" y="3341933"/>
            <a:ext cx="205442" cy="26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58074" y="2354858"/>
            <a:ext cx="330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/>
              <a:t>P</a:t>
            </a:r>
            <a:r>
              <a:rPr lang="de-DE" b="1" i="1" dirty="0" err="1" smtClean="0"/>
              <a:t>erovskite</a:t>
            </a:r>
            <a:r>
              <a:rPr lang="de-DE" b="1" i="1" dirty="0" smtClean="0"/>
              <a:t>-type </a:t>
            </a:r>
            <a:r>
              <a:rPr lang="de-DE" b="1" i="1" dirty="0" err="1" smtClean="0"/>
              <a:t>compounds</a:t>
            </a:r>
            <a:r>
              <a:rPr lang="de-DE" b="1" i="1" dirty="0" smtClean="0"/>
              <a:t> </a:t>
            </a:r>
            <a:r>
              <a:rPr lang="de-DE" b="1" i="1" dirty="0" err="1"/>
              <a:t>are</a:t>
            </a:r>
            <a:r>
              <a:rPr lang="de-DE" b="1" i="1" dirty="0"/>
              <a:t> </a:t>
            </a:r>
            <a:r>
              <a:rPr lang="de-DE" b="1" i="1" dirty="0" err="1"/>
              <a:t>built</a:t>
            </a:r>
            <a:r>
              <a:rPr lang="de-DE" b="1" i="1" dirty="0"/>
              <a:t> </a:t>
            </a:r>
            <a:r>
              <a:rPr lang="de-DE" b="1" i="1" dirty="0" err="1"/>
              <a:t>from</a:t>
            </a:r>
            <a:r>
              <a:rPr lang="de-DE" b="1" i="1" dirty="0"/>
              <a:t> </a:t>
            </a:r>
            <a:r>
              <a:rPr lang="de-DE" b="1" i="1" dirty="0" err="1"/>
              <a:t>only</a:t>
            </a:r>
            <a:r>
              <a:rPr lang="de-DE" b="1" i="1" dirty="0"/>
              <a:t> </a:t>
            </a:r>
            <a:r>
              <a:rPr lang="de-DE" b="1" i="1" dirty="0" err="1"/>
              <a:t>corner</a:t>
            </a:r>
            <a:r>
              <a:rPr lang="de-DE" b="1" i="1" dirty="0"/>
              <a:t> </a:t>
            </a:r>
            <a:r>
              <a:rPr lang="de-DE" b="1" i="1" dirty="0" err="1"/>
              <a:t>sharing</a:t>
            </a:r>
            <a:r>
              <a:rPr lang="de-DE" b="1" i="1" dirty="0"/>
              <a:t> PbX</a:t>
            </a:r>
            <a:r>
              <a:rPr lang="de-DE" b="1" i="1" baseline="-25000" dirty="0"/>
              <a:t>6</a:t>
            </a:r>
            <a:r>
              <a:rPr lang="de-DE" b="1" i="1" dirty="0"/>
              <a:t> </a:t>
            </a:r>
            <a:r>
              <a:rPr lang="de-DE" b="1" i="1" dirty="0" err="1"/>
              <a:t>octahedra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9138" r="8195" b="6999"/>
          <a:stretch/>
        </p:blipFill>
        <p:spPr>
          <a:xfrm>
            <a:off x="542925" y="3548062"/>
            <a:ext cx="3184224" cy="242926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965960" y="4838700"/>
            <a:ext cx="840740" cy="55880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2044705">
            <a:off x="2017628" y="5106430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d</a:t>
            </a:r>
            <a:r>
              <a:rPr lang="fr-FR" sz="1000" b="1" baseline="-25000" dirty="0" err="1" smtClean="0"/>
              <a:t>Pb</a:t>
            </a:r>
            <a:r>
              <a:rPr lang="fr-FR" sz="1000" b="1" baseline="-25000" dirty="0" smtClean="0"/>
              <a:t>-Pb</a:t>
            </a:r>
            <a:r>
              <a:rPr lang="fr-FR" sz="1000" b="1" dirty="0"/>
              <a:t> </a:t>
            </a:r>
            <a:r>
              <a:rPr lang="fr-FR" sz="1000" b="1" dirty="0" smtClean="0"/>
              <a:t>≈ 6 Å</a:t>
            </a:r>
            <a:endParaRPr lang="fr-FR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8074" y="3505200"/>
            <a:ext cx="180101" cy="1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6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The discovery of functional hybrid perovskite</a:t>
            </a:r>
            <a:endParaRPr lang="en-US" sz="3000" b="1" i="1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2591" y="1551834"/>
            <a:ext cx="877332" cy="80571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92852" y="1335671"/>
            <a:ext cx="136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 smtClean="0"/>
              <a:t> PbX</a:t>
            </a:r>
            <a:r>
              <a:rPr lang="fr-FR" altLang="fr-FR" sz="1400" baseline="-25000" dirty="0" smtClean="0"/>
              <a:t>2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HX </a:t>
            </a:r>
            <a:r>
              <a:rPr lang="fr-FR" altLang="fr-FR" sz="1400" dirty="0" err="1" smtClean="0"/>
              <a:t>acid</a:t>
            </a:r>
            <a:endParaRPr lang="fr-FR" altLang="fr-FR" sz="1400" dirty="0" smtClean="0"/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amine</a:t>
            </a:r>
            <a:endParaRPr lang="fr-FR" altLang="fr-FR" sz="1400" dirty="0"/>
          </a:p>
          <a:p>
            <a:pPr algn="ctr"/>
            <a:endParaRPr lang="fr-FR" sz="1400" dirty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>
            <a:off x="4624183" y="1707327"/>
            <a:ext cx="385491" cy="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49345" r="17495" b="17982"/>
          <a:stretch/>
        </p:blipFill>
        <p:spPr>
          <a:xfrm>
            <a:off x="5217701" y="2375422"/>
            <a:ext cx="700146" cy="3560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35729" y="2418898"/>
            <a:ext cx="159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20-100°C</a:t>
            </a:r>
            <a:endParaRPr lang="fr-FR" sz="1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9392" r="25943" b="19882"/>
          <a:stretch/>
        </p:blipFill>
        <p:spPr>
          <a:xfrm>
            <a:off x="6231779" y="1615604"/>
            <a:ext cx="848849" cy="91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30" y="1108053"/>
            <a:ext cx="726012" cy="726012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 bwMode="auto">
          <a:xfrm>
            <a:off x="5861742" y="1998849"/>
            <a:ext cx="394976" cy="2447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87884" y="2495987"/>
            <a:ext cx="11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Filtration</a:t>
            </a:r>
            <a:endParaRPr lang="fr-FR" sz="1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/>
          <a:srcRect l="16684" t="10465" b="9662"/>
          <a:stretch/>
        </p:blipFill>
        <p:spPr>
          <a:xfrm>
            <a:off x="3861406" y="3206259"/>
            <a:ext cx="1769719" cy="129620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04331" y="34485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XRD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0829" r="27856" b="45244"/>
          <a:stretch/>
        </p:blipFill>
        <p:spPr>
          <a:xfrm>
            <a:off x="3572565" y="5044121"/>
            <a:ext cx="1786245" cy="1632035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59297" r="17840" b="1964"/>
          <a:stretch/>
        </p:blipFill>
        <p:spPr>
          <a:xfrm>
            <a:off x="5589293" y="5044121"/>
            <a:ext cx="1970222" cy="143862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 bwMode="auto">
          <a:xfrm>
            <a:off x="1190847" y="1806152"/>
            <a:ext cx="1457716" cy="40922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932964" y="5393960"/>
            <a:ext cx="2252467" cy="61201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Characterizations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783651" y="3550375"/>
            <a:ext cx="2636610" cy="508582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14228" r="14027" b="12190"/>
          <a:stretch/>
        </p:blipFill>
        <p:spPr>
          <a:xfrm>
            <a:off x="5968349" y="3166215"/>
            <a:ext cx="1664026" cy="1376289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>
            <a:off x="5539005" y="3545603"/>
            <a:ext cx="325687" cy="43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The discovery of functional hybrid perovskite</a:t>
            </a:r>
            <a:endParaRPr lang="en-US" sz="3000" b="1" i="1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2591" y="1551834"/>
            <a:ext cx="877332" cy="80571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92852" y="1335671"/>
            <a:ext cx="136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 smtClean="0"/>
              <a:t> PbX</a:t>
            </a:r>
            <a:r>
              <a:rPr lang="fr-FR" altLang="fr-FR" sz="1400" baseline="-25000" dirty="0" smtClean="0"/>
              <a:t>2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HX </a:t>
            </a:r>
            <a:r>
              <a:rPr lang="fr-FR" altLang="fr-FR" sz="1400" dirty="0" err="1" smtClean="0"/>
              <a:t>acid</a:t>
            </a:r>
            <a:endParaRPr lang="fr-FR" altLang="fr-FR" sz="1400" dirty="0" smtClean="0"/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amine</a:t>
            </a:r>
            <a:endParaRPr lang="fr-FR" altLang="fr-FR" sz="1400" dirty="0"/>
          </a:p>
          <a:p>
            <a:pPr algn="ctr"/>
            <a:endParaRPr lang="fr-FR" sz="1400" dirty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>
            <a:off x="4624183" y="1707327"/>
            <a:ext cx="385491" cy="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49345" r="17495" b="17982"/>
          <a:stretch/>
        </p:blipFill>
        <p:spPr>
          <a:xfrm>
            <a:off x="5217701" y="2375422"/>
            <a:ext cx="700146" cy="3560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35729" y="2418898"/>
            <a:ext cx="159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20-100°C</a:t>
            </a:r>
            <a:endParaRPr lang="fr-FR" sz="1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9392" r="25943" b="19882"/>
          <a:stretch/>
        </p:blipFill>
        <p:spPr>
          <a:xfrm>
            <a:off x="6231779" y="1615604"/>
            <a:ext cx="848849" cy="91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30" y="1108053"/>
            <a:ext cx="726012" cy="726012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 bwMode="auto">
          <a:xfrm>
            <a:off x="5861742" y="1998849"/>
            <a:ext cx="394976" cy="2447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87884" y="2495987"/>
            <a:ext cx="11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Filtration</a:t>
            </a:r>
            <a:endParaRPr lang="fr-FR" sz="1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/>
          <a:srcRect l="16684" t="10465" b="9662"/>
          <a:stretch/>
        </p:blipFill>
        <p:spPr>
          <a:xfrm>
            <a:off x="3861406" y="3206259"/>
            <a:ext cx="1769719" cy="129620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04331" y="34485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XRD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0829" r="27856" b="45244"/>
          <a:stretch/>
        </p:blipFill>
        <p:spPr>
          <a:xfrm>
            <a:off x="3572565" y="5044121"/>
            <a:ext cx="1786245" cy="1632035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59297" r="17840" b="1964"/>
          <a:stretch/>
        </p:blipFill>
        <p:spPr>
          <a:xfrm>
            <a:off x="5589293" y="5044121"/>
            <a:ext cx="1970222" cy="143862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 bwMode="auto">
          <a:xfrm>
            <a:off x="1190847" y="1806152"/>
            <a:ext cx="1457716" cy="40922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932964" y="5393960"/>
            <a:ext cx="2252467" cy="61201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Characterizations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783651" y="3550375"/>
            <a:ext cx="2636610" cy="508582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14228" r="14027" b="12190"/>
          <a:stretch/>
        </p:blipFill>
        <p:spPr>
          <a:xfrm>
            <a:off x="5968349" y="3166215"/>
            <a:ext cx="1664026" cy="1376289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>
            <a:off x="5539005" y="3545603"/>
            <a:ext cx="325687" cy="43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680484" y="4810272"/>
            <a:ext cx="6951891" cy="1842353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7" descr="mast_curv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7442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" name="图片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8" t="6576" r="2009" b="86167"/>
          <a:stretch/>
        </p:blipFill>
        <p:spPr bwMode="auto">
          <a:xfrm>
            <a:off x="4578369" y="3499568"/>
            <a:ext cx="4317070" cy="630521"/>
          </a:xfrm>
          <a:prstGeom prst="rect">
            <a:avLst/>
          </a:prstGeom>
          <a:noFill/>
        </p:spPr>
      </p:pic>
      <p:sp>
        <p:nvSpPr>
          <p:cNvPr id="66" name="ZoneTexte 65"/>
          <p:cNvSpPr txBox="1"/>
          <p:nvPr/>
        </p:nvSpPr>
        <p:spPr>
          <a:xfrm>
            <a:off x="3881439" y="2697926"/>
            <a:ext cx="5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alibri"/>
              </a:rPr>
              <a:t>CCT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881439" y="3108075"/>
            <a:ext cx="4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alibri"/>
              </a:rPr>
              <a:t>CRI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33500" y="272426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6924 K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550484" y="2724267"/>
            <a:ext cx="688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6503 K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59180" y="2724267"/>
            <a:ext cx="688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5705 K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368719" y="2724267"/>
            <a:ext cx="688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4040 K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771454" y="3131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92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645099" y="3131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94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553200" y="3131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96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460345" y="3131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97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8341210" y="3131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94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258790" y="2724267"/>
            <a:ext cx="688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3156 K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5575" y="6595705"/>
            <a:ext cx="9689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Yuan, H. ; Qi, L.; Paris, M. ; Chen, F.; Shen, Q.; </a:t>
            </a:r>
            <a:r>
              <a:rPr lang="en-US" altLang="zh-CN" sz="1100" dirty="0" err="1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Faulques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E.; </a:t>
            </a:r>
            <a:r>
              <a:rPr lang="en-US" altLang="zh-CN" sz="1100" dirty="0" err="1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F.; 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Science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(2021) </a:t>
            </a:r>
            <a:r>
              <a:rPr lang="fr-FR" sz="1100" i="1" dirty="0" smtClean="0">
                <a:solidFill>
                  <a:prstClr val="black"/>
                </a:solidFill>
                <a:latin typeface="Calibri"/>
              </a:rPr>
              <a:t>8(19), 2101407</a:t>
            </a:r>
          </a:p>
          <a:p>
            <a:endParaRPr lang="fr-FR" sz="11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416448" y="4615711"/>
            <a:ext cx="553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 70-fold reduction in the number of experiments relative to a grid-based search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297673" y="2001209"/>
            <a:ext cx="2511053" cy="47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Experimental validation</a:t>
            </a:r>
            <a:endParaRPr lang="en-US" dirty="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5575" y="275416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/>
              <a:t>Optimization of a </a:t>
            </a:r>
            <a:r>
              <a:rPr lang="en-US" sz="3000" b="1" i="1" dirty="0">
                <a:solidFill>
                  <a:prstClr val="black"/>
                </a:solidFill>
              </a:rPr>
              <a:t>white phosphor</a:t>
            </a:r>
            <a:endParaRPr lang="fr-FR" sz="3000" b="1" i="1" kern="0" dirty="0">
              <a:solidFill>
                <a:prstClr val="black"/>
              </a:solidFill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1" y="2575864"/>
            <a:ext cx="3048970" cy="3055510"/>
          </a:xfrm>
          <a:prstGeom prst="rect">
            <a:avLst/>
          </a:prstGeom>
          <a:noFill/>
        </p:spPr>
      </p:pic>
      <p:sp>
        <p:nvSpPr>
          <p:cNvPr id="34" name="Rectangle à coins arrondis 33"/>
          <p:cNvSpPr/>
          <p:nvPr/>
        </p:nvSpPr>
        <p:spPr>
          <a:xfrm>
            <a:off x="267152" y="1927085"/>
            <a:ext cx="3049426" cy="701669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 learning guided discovery of phosphors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55575" y="237877"/>
            <a:ext cx="92020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The discovery of functional hybrid perovskite</a:t>
            </a:r>
            <a:endParaRPr lang="en-US" sz="3000" b="1" i="1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21" name="Picture 17" descr="mast_curv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2591" y="1551834"/>
            <a:ext cx="877332" cy="80571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92852" y="1335671"/>
            <a:ext cx="136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 smtClean="0"/>
              <a:t> PbX</a:t>
            </a:r>
            <a:r>
              <a:rPr lang="fr-FR" altLang="fr-FR" sz="1400" baseline="-25000" dirty="0" smtClean="0"/>
              <a:t>2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HX </a:t>
            </a:r>
            <a:r>
              <a:rPr lang="fr-FR" altLang="fr-FR" sz="1400" dirty="0" err="1" smtClean="0"/>
              <a:t>acid</a:t>
            </a:r>
            <a:endParaRPr lang="fr-FR" altLang="fr-FR" sz="1400" dirty="0" smtClean="0"/>
          </a:p>
          <a:p>
            <a:pPr algn="ctr">
              <a:spcBef>
                <a:spcPct val="0"/>
              </a:spcBef>
            </a:pPr>
            <a:r>
              <a:rPr lang="fr-FR" altLang="fr-FR" sz="1400" dirty="0" smtClean="0"/>
              <a:t>+ amine</a:t>
            </a:r>
            <a:endParaRPr lang="fr-FR" altLang="fr-FR" sz="1400" dirty="0"/>
          </a:p>
          <a:p>
            <a:pPr algn="ctr"/>
            <a:endParaRPr lang="fr-FR" sz="1400" dirty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>
            <a:off x="4624183" y="1707327"/>
            <a:ext cx="385491" cy="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49345" r="17495" b="17982"/>
          <a:stretch/>
        </p:blipFill>
        <p:spPr>
          <a:xfrm>
            <a:off x="5217701" y="2375422"/>
            <a:ext cx="700146" cy="3560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35729" y="2418898"/>
            <a:ext cx="159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20-100°C</a:t>
            </a:r>
            <a:endParaRPr lang="fr-FR" sz="1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9392" r="25943" b="19882"/>
          <a:stretch/>
        </p:blipFill>
        <p:spPr>
          <a:xfrm>
            <a:off x="6231779" y="1615604"/>
            <a:ext cx="848849" cy="91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30" y="1108053"/>
            <a:ext cx="726012" cy="726012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 bwMode="auto">
          <a:xfrm>
            <a:off x="5861742" y="1998849"/>
            <a:ext cx="394976" cy="2447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87884" y="2495987"/>
            <a:ext cx="11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Filtration</a:t>
            </a:r>
            <a:endParaRPr lang="fr-FR" sz="1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/>
          <a:srcRect l="16684" t="10465" b="9662"/>
          <a:stretch/>
        </p:blipFill>
        <p:spPr>
          <a:xfrm>
            <a:off x="3861406" y="3206259"/>
            <a:ext cx="1769719" cy="129620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04331" y="34485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XRD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0829" r="27856" b="45244"/>
          <a:stretch/>
        </p:blipFill>
        <p:spPr>
          <a:xfrm>
            <a:off x="3572565" y="5044121"/>
            <a:ext cx="1786245" cy="1632035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59297" r="17840" b="1964"/>
          <a:stretch/>
        </p:blipFill>
        <p:spPr>
          <a:xfrm>
            <a:off x="5589293" y="5044121"/>
            <a:ext cx="1970222" cy="143862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 bwMode="auto">
          <a:xfrm>
            <a:off x="1190847" y="1806152"/>
            <a:ext cx="1457716" cy="40922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932964" y="5393960"/>
            <a:ext cx="2252467" cy="61201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Characterizations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783651" y="3550375"/>
            <a:ext cx="2636610" cy="508582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14228" r="14027" b="12190"/>
          <a:stretch/>
        </p:blipFill>
        <p:spPr>
          <a:xfrm>
            <a:off x="5968349" y="3166215"/>
            <a:ext cx="1664026" cy="1376289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>
            <a:off x="5539005" y="3545603"/>
            <a:ext cx="325687" cy="43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29508" y="2929949"/>
            <a:ext cx="6951891" cy="1842353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Nantes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 descr="Image result for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JAC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7A58D5-92EA-45AC-AC4A-D81CF0DABB4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6056" r="-1" b="10411"/>
          <a:stretch/>
        </p:blipFill>
        <p:spPr>
          <a:xfrm>
            <a:off x="1158027" y="1733434"/>
            <a:ext cx="2719820" cy="2217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6684" t="-2565" b="9661"/>
          <a:stretch/>
        </p:blipFill>
        <p:spPr>
          <a:xfrm>
            <a:off x="5509047" y="1666608"/>
            <a:ext cx="2699446" cy="2299721"/>
          </a:xfrm>
          <a:prstGeom prst="rect">
            <a:avLst/>
          </a:prstGeom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2962621" y="217504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317061" y="217504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477488" y="2740580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787461" y="2740579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121947" y="384804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559" y="1695646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313564" y="166334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288507" y="4188744"/>
            <a:ext cx="811570" cy="29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2298700" y="1305536"/>
            <a:ext cx="4930405" cy="413538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Perovskite or not perovskite ?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0" y="289187"/>
            <a:ext cx="92020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i="1" dirty="0" smtClean="0"/>
              <a:t>X-ray diffraction patterns of new hybrid metal halides</a:t>
            </a:r>
            <a:endParaRPr lang="en-US" sz="2600" b="1" i="1" dirty="0"/>
          </a:p>
        </p:txBody>
      </p:sp>
      <p:sp>
        <p:nvSpPr>
          <p:cNvPr id="37" name="Rectangle 36"/>
          <p:cNvSpPr/>
          <p:nvPr/>
        </p:nvSpPr>
        <p:spPr>
          <a:xfrm>
            <a:off x="155575" y="6595705"/>
            <a:ext cx="9689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Times New Roman" pitchFamily="18" charset="0"/>
              </a:rPr>
              <a:t>Massuyeau</a:t>
            </a:r>
            <a:r>
              <a:rPr lang="en-US" altLang="zh-CN" sz="1100" dirty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Broux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T.;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Coulet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F.;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Demessence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err="1" smtClean="0">
                <a:solidFill>
                  <a:prstClr val="black"/>
                </a:solidFill>
                <a:cs typeface="Times New Roman" pitchFamily="18" charset="0"/>
              </a:rPr>
              <a:t>Mesbah</a:t>
            </a:r>
            <a:r>
              <a:rPr lang="en-US" altLang="zh-CN" sz="1100" dirty="0" smtClean="0">
                <a:solidFill>
                  <a:prstClr val="black"/>
                </a:solidFill>
                <a:cs typeface="Times New Roman" pitchFamily="18" charset="0"/>
              </a:rPr>
              <a:t>, A.; 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Gautier, R.  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Advanced Materials</a:t>
            </a:r>
            <a:r>
              <a:rPr lang="en-US" altLang="zh-CN" sz="110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, (2022) </a:t>
            </a:r>
            <a:r>
              <a:rPr lang="en-US" altLang="zh-CN" sz="1100" i="1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Times New Roman" pitchFamily="18" charset="0"/>
              </a:rPr>
              <a:t>34(41)</a:t>
            </a:r>
            <a:endParaRPr lang="fr-FR" sz="1100" i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8913"/>
            <a:ext cx="1493644" cy="657203"/>
          </a:xfrm>
          <a:prstGeom prst="rect">
            <a:avLst/>
          </a:prstGeom>
        </p:spPr>
      </p:pic>
      <p:pic>
        <p:nvPicPr>
          <p:cNvPr id="38" name="Picture 17" descr="mast_curve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0" t="-12000" r="2522" b="-26666"/>
          <a:stretch>
            <a:fillRect/>
          </a:stretch>
        </p:blipFill>
        <p:spPr bwMode="auto">
          <a:xfrm>
            <a:off x="-266700" y="1054100"/>
            <a:ext cx="9410700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16525" b="10902"/>
          <a:stretch/>
        </p:blipFill>
        <p:spPr>
          <a:xfrm>
            <a:off x="1172988" y="4015308"/>
            <a:ext cx="2704580" cy="2205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/>
          <a:srcRect l="16528" t="8787" b="10216"/>
          <a:stretch/>
        </p:blipFill>
        <p:spPr>
          <a:xfrm>
            <a:off x="5516388" y="4266659"/>
            <a:ext cx="2704526" cy="2004971"/>
          </a:xfrm>
          <a:prstGeom prst="rect">
            <a:avLst/>
          </a:prstGeom>
        </p:spPr>
      </p:pic>
      <p:sp>
        <p:nvSpPr>
          <p:cNvPr id="19" name="Ellipse 18"/>
          <p:cNvSpPr>
            <a:spLocks noChangeAspect="1"/>
          </p:cNvSpPr>
          <p:nvPr/>
        </p:nvSpPr>
        <p:spPr>
          <a:xfrm>
            <a:off x="2962342" y="4358085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316782" y="434961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472769" y="4979569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782102" y="5077154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Intensity</a:t>
            </a:r>
            <a:r>
              <a:rPr lang="fr-FR" sz="1200" dirty="0" smtClean="0"/>
              <a:t> (</a:t>
            </a:r>
            <a:r>
              <a:rPr lang="fr-FR" sz="1200" dirty="0" err="1" smtClean="0"/>
              <a:t>a.u</a:t>
            </a:r>
            <a:r>
              <a:rPr lang="fr-FR" sz="1200" dirty="0" smtClean="0"/>
              <a:t>.)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121667" y="614747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22015" y="612318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1452" y="3926275"/>
            <a:ext cx="819556" cy="32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796194" y="382169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>
                <a:latin typeface="Symbol" panose="05050102010706020507" pitchFamily="18" charset="2"/>
              </a:rPr>
              <a:t>q (°)</a:t>
            </a:r>
            <a:endParaRPr lang="fr-FR" sz="1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39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38579</TotalTime>
  <Words>2635</Words>
  <Application>Microsoft Office PowerPoint</Application>
  <PresentationFormat>Affichage à l'écran (4:3)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宋体</vt:lpstr>
      <vt:lpstr>Arial</vt:lpstr>
      <vt:lpstr>Calibri</vt:lpstr>
      <vt:lpstr>MS Mincho</vt:lpstr>
      <vt:lpstr>Symbol</vt:lpstr>
      <vt:lpstr>Tahoma</vt:lpstr>
      <vt:lpstr>Times New Roman</vt:lpstr>
      <vt:lpstr>Wingdings</vt:lpstr>
      <vt:lpstr>ヒラギノ角ゴ Pro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Romain</dc:creator>
  <cp:lastModifiedBy>Romain GAUTIER</cp:lastModifiedBy>
  <cp:revision>717</cp:revision>
  <dcterms:created xsi:type="dcterms:W3CDTF">2013-02-26T17:25:17Z</dcterms:created>
  <dcterms:modified xsi:type="dcterms:W3CDTF">2023-12-04T23:02:43Z</dcterms:modified>
</cp:coreProperties>
</file>