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20" r:id="rId2"/>
    <p:sldId id="798" r:id="rId3"/>
    <p:sldId id="883" r:id="rId4"/>
    <p:sldId id="448" r:id="rId5"/>
    <p:sldId id="491" r:id="rId6"/>
    <p:sldId id="901" r:id="rId7"/>
    <p:sldId id="730" r:id="rId8"/>
    <p:sldId id="836" r:id="rId9"/>
    <p:sldId id="866" r:id="rId10"/>
    <p:sldId id="768" r:id="rId11"/>
    <p:sldId id="868" r:id="rId12"/>
    <p:sldId id="810" r:id="rId13"/>
    <p:sldId id="845" r:id="rId14"/>
    <p:sldId id="809" r:id="rId15"/>
    <p:sldId id="270" r:id="rId16"/>
    <p:sldId id="816" r:id="rId17"/>
    <p:sldId id="817" r:id="rId18"/>
    <p:sldId id="891" r:id="rId19"/>
    <p:sldId id="892" r:id="rId20"/>
    <p:sldId id="797" r:id="rId21"/>
    <p:sldId id="821" r:id="rId22"/>
    <p:sldId id="822" r:id="rId23"/>
    <p:sldId id="894" r:id="rId24"/>
    <p:sldId id="900" r:id="rId25"/>
    <p:sldId id="824" r:id="rId26"/>
    <p:sldId id="828" r:id="rId27"/>
    <p:sldId id="829" r:id="rId28"/>
    <p:sldId id="827" r:id="rId29"/>
    <p:sldId id="875" r:id="rId30"/>
    <p:sldId id="830" r:id="rId31"/>
    <p:sldId id="878" r:id="rId32"/>
    <p:sldId id="879" r:id="rId33"/>
    <p:sldId id="880" r:id="rId34"/>
    <p:sldId id="867" r:id="rId35"/>
    <p:sldId id="616" r:id="rId36"/>
    <p:sldId id="881" r:id="rId37"/>
    <p:sldId id="640" r:id="rId38"/>
    <p:sldId id="681" r:id="rId39"/>
    <p:sldId id="682" r:id="rId40"/>
    <p:sldId id="710" r:id="rId41"/>
    <p:sldId id="413" r:id="rId42"/>
    <p:sldId id="775" r:id="rId43"/>
    <p:sldId id="684" r:id="rId44"/>
    <p:sldId id="685" r:id="rId45"/>
    <p:sldId id="848" r:id="rId46"/>
    <p:sldId id="727" r:id="rId47"/>
    <p:sldId id="649" r:id="rId48"/>
    <p:sldId id="714" r:id="rId49"/>
    <p:sldId id="854" r:id="rId50"/>
    <p:sldId id="855" r:id="rId51"/>
    <p:sldId id="861" r:id="rId52"/>
    <p:sldId id="895" r:id="rId53"/>
    <p:sldId id="889" r:id="rId54"/>
    <p:sldId id="871" r:id="rId55"/>
    <p:sldId id="890" r:id="rId56"/>
    <p:sldId id="899" r:id="rId57"/>
    <p:sldId id="882" r:id="rId58"/>
    <p:sldId id="309" r:id="rId59"/>
    <p:sldId id="838" r:id="rId60"/>
    <p:sldId id="885" r:id="rId61"/>
    <p:sldId id="860" r:id="rId62"/>
    <p:sldId id="888" r:id="rId63"/>
    <p:sldId id="887" r:id="rId64"/>
    <p:sldId id="602" r:id="rId65"/>
    <p:sldId id="884" r:id="rId6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83" autoAdjust="0"/>
  </p:normalViewPr>
  <p:slideViewPr>
    <p:cSldViewPr snapToGrid="0">
      <p:cViewPr varScale="1">
        <p:scale>
          <a:sx n="75" d="100"/>
          <a:sy n="75" d="100"/>
        </p:scale>
        <p:origin x="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4316-F652-4284-AEB9-D0CE92B9E380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15FD9-4E89-44E8-85FC-5C3C6DF3B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43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999B-FA51-414C-B8E6-362B8EEC25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295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999B-FA51-414C-B8E6-362B8EEC254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436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999B-FA51-414C-B8E6-362B8EEC254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381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999B-FA51-414C-B8E6-362B8EEC254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823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999B-FA51-414C-B8E6-362B8EEC254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125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999B-FA51-414C-B8E6-362B8EEC254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36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5962970D-F664-47F1-B9EF-97F9040D0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4C568FBE-0C82-4ACE-9249-BB0AAC8D7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19F83A8C-20BD-4844-BF70-A51BB0F1E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345" indent="-288979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916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282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0649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B1040E-E597-4FEC-86E7-7F77A877B3DE}" type="slidenum">
              <a:rPr lang="fr-FR" altLang="fr-FR" sz="1200" b="0"/>
              <a:pPr/>
              <a:t>20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3709824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5962970D-F664-47F1-B9EF-97F9040D0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4C568FBE-0C82-4ACE-9249-BB0AAC8D7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19F83A8C-20BD-4844-BF70-A51BB0F1E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345" indent="-288979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916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282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0649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B1040E-E597-4FEC-86E7-7F77A877B3DE}" type="slidenum">
              <a:rPr lang="fr-FR" altLang="fr-FR" sz="1200" b="0"/>
              <a:pPr/>
              <a:t>21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261261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5962970D-F664-47F1-B9EF-97F9040D0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4C568FBE-0C82-4ACE-9249-BB0AAC8D7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19F83A8C-20BD-4844-BF70-A51BB0F1E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345" indent="-288979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916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282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0649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B1040E-E597-4FEC-86E7-7F77A877B3DE}" type="slidenum">
              <a:rPr lang="fr-FR" altLang="fr-FR" sz="1200" b="0"/>
              <a:pPr/>
              <a:t>22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3652758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345" indent="-288979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916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282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0649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8F5C98-DB82-452C-A537-1D03C4C8E15E}" type="slidenum">
              <a:rPr lang="fr-FR" altLang="fr-FR" sz="1200" b="0"/>
              <a:pPr/>
              <a:t>23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3106268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345" indent="-288979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916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282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0649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8F5C98-DB82-452C-A537-1D03C4C8E15E}" type="slidenum">
              <a:rPr lang="fr-FR" altLang="fr-FR" sz="1200" b="0"/>
              <a:pPr/>
              <a:t>24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333827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>
            <a:extLst>
              <a:ext uri="{FF2B5EF4-FFF2-40B4-BE49-F238E27FC236}">
                <a16:creationId xmlns:a16="http://schemas.microsoft.com/office/drawing/2014/main" id="{AD6E7067-D5AE-4C32-9772-20B6350B2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Espace réservé des commentaires 2">
            <a:extLst>
              <a:ext uri="{FF2B5EF4-FFF2-40B4-BE49-F238E27FC236}">
                <a16:creationId xmlns:a16="http://schemas.microsoft.com/office/drawing/2014/main" id="{EBE85013-DF7E-4A0B-B088-1407BC162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  <p:sp>
        <p:nvSpPr>
          <p:cNvPr id="12292" name="Espace réservé du numéro de diapositive 3">
            <a:extLst>
              <a:ext uri="{FF2B5EF4-FFF2-40B4-BE49-F238E27FC236}">
                <a16:creationId xmlns:a16="http://schemas.microsoft.com/office/drawing/2014/main" id="{40AD30E2-D4FE-42EE-8248-2A6AC432F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474BA4-3412-4EAF-A4B6-AF8D08F97297}" type="slidenum">
              <a:rPr lang="fr-FR" altLang="fr-FR" sz="1200" b="0" smtClean="0"/>
              <a:pPr/>
              <a:t>2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3387380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5962970D-F664-47F1-B9EF-97F9040D0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4C568FBE-0C82-4ACE-9249-BB0AAC8D7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19F83A8C-20BD-4844-BF70-A51BB0F1E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345" indent="-288979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916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282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0649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B1040E-E597-4FEC-86E7-7F77A877B3DE}" type="slidenum">
              <a:rPr lang="fr-FR" altLang="fr-FR" sz="1200" b="0"/>
              <a:pPr/>
              <a:t>25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1342204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5962970D-F664-47F1-B9EF-97F9040D0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4C568FBE-0C82-4ACE-9249-BB0AAC8D7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19F83A8C-20BD-4844-BF70-A51BB0F1E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345" indent="-288979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916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282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0649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B1040E-E597-4FEC-86E7-7F77A877B3DE}" type="slidenum">
              <a:rPr lang="fr-FR" altLang="fr-FR" sz="1200" b="0"/>
              <a:pPr/>
              <a:t>26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3609327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5962970D-F664-47F1-B9EF-97F9040D0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4C568FBE-0C82-4ACE-9249-BB0AAC8D7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19F83A8C-20BD-4844-BF70-A51BB0F1E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345" indent="-288979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916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282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0649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B1040E-E597-4FEC-86E7-7F77A877B3DE}" type="slidenum">
              <a:rPr lang="fr-FR" altLang="fr-FR" sz="1200" b="0"/>
              <a:pPr/>
              <a:t>27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4178090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5962970D-F664-47F1-B9EF-97F9040D0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4C568FBE-0C82-4ACE-9249-BB0AAC8D7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19F83A8C-20BD-4844-BF70-A51BB0F1E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345" indent="-288979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916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282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0649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B1040E-E597-4FEC-86E7-7F77A877B3DE}" type="slidenum">
              <a:rPr lang="fr-FR" altLang="fr-FR" sz="1200" b="0"/>
              <a:pPr/>
              <a:t>28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61725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5962970D-F664-47F1-B9EF-97F9040D0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4C568FBE-0C82-4ACE-9249-BB0AAC8D7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19F83A8C-20BD-4844-BF70-A51BB0F1E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345" indent="-288979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916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282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0649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B1040E-E597-4FEC-86E7-7F77A877B3DE}" type="slidenum">
              <a:rPr lang="fr-FR" altLang="fr-FR" sz="1200" b="0"/>
              <a:pPr/>
              <a:t>29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2301617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5962970D-F664-47F1-B9EF-97F9040D0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4C568FBE-0C82-4ACE-9249-BB0AAC8D7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19F83A8C-20BD-4844-BF70-A51BB0F1E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345" indent="-288979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916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282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0649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B1040E-E597-4FEC-86E7-7F77A877B3DE}" type="slidenum">
              <a:rPr lang="fr-FR" altLang="fr-FR" sz="1200" b="0"/>
              <a:pPr/>
              <a:t>30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1529516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>
            <a:extLst>
              <a:ext uri="{FF2B5EF4-FFF2-40B4-BE49-F238E27FC236}">
                <a16:creationId xmlns:a16="http://schemas.microsoft.com/office/drawing/2014/main" id="{B73502CF-0307-4DC6-891F-806296BD8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>
            <a:extLst>
              <a:ext uri="{FF2B5EF4-FFF2-40B4-BE49-F238E27FC236}">
                <a16:creationId xmlns:a16="http://schemas.microsoft.com/office/drawing/2014/main" id="{F5984E8B-27FB-49A4-A36B-B589AB3B8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34820" name="Espace réservé du numéro de diapositive 3">
            <a:extLst>
              <a:ext uri="{FF2B5EF4-FFF2-40B4-BE49-F238E27FC236}">
                <a16:creationId xmlns:a16="http://schemas.microsoft.com/office/drawing/2014/main" id="{E9B93577-63AD-4ECE-9164-2BB1B623A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395723-6AD8-43F3-A5E4-EC1F6965EC40}" type="slidenum">
              <a:rPr lang="fr-FR" altLang="fr-FR" sz="1200" b="0" smtClean="0"/>
              <a:pPr/>
              <a:t>35</a:t>
            </a:fld>
            <a:endParaRPr lang="fr-FR" altLang="fr-FR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>
            <a:extLst>
              <a:ext uri="{FF2B5EF4-FFF2-40B4-BE49-F238E27FC236}">
                <a16:creationId xmlns:a16="http://schemas.microsoft.com/office/drawing/2014/main" id="{B73D86EA-B9E1-4FF2-8587-4B888E3D4D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>
            <a:extLst>
              <a:ext uri="{FF2B5EF4-FFF2-40B4-BE49-F238E27FC236}">
                <a16:creationId xmlns:a16="http://schemas.microsoft.com/office/drawing/2014/main" id="{D1EBB00E-10C1-4D94-9018-555FA7FD7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32772" name="Espace réservé du numéro de diapositive 3">
            <a:extLst>
              <a:ext uri="{FF2B5EF4-FFF2-40B4-BE49-F238E27FC236}">
                <a16:creationId xmlns:a16="http://schemas.microsoft.com/office/drawing/2014/main" id="{0BE9247D-F675-4F7C-B512-52E0270EA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2575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1150" indent="-225425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3588" indent="-225425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E5BFDA-96B4-41FA-8221-D462BC3C617C}" type="slidenum">
              <a:rPr lang="fr-FR" altLang="fr-FR" sz="1200" b="0" smtClean="0"/>
              <a:pPr/>
              <a:t>36</a:t>
            </a:fld>
            <a:endParaRPr lang="fr-FR" altLang="fr-FR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>
            <a:extLst>
              <a:ext uri="{FF2B5EF4-FFF2-40B4-BE49-F238E27FC236}">
                <a16:creationId xmlns:a16="http://schemas.microsoft.com/office/drawing/2014/main" id="{FCA4D9FF-A0D6-4DA6-9793-CB03D864E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>
            <a:extLst>
              <a:ext uri="{FF2B5EF4-FFF2-40B4-BE49-F238E27FC236}">
                <a16:creationId xmlns:a16="http://schemas.microsoft.com/office/drawing/2014/main" id="{517B9BEB-7235-410B-86DE-E90B39056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5060" name="Espace réservé du numéro de diapositive 3">
            <a:extLst>
              <a:ext uri="{FF2B5EF4-FFF2-40B4-BE49-F238E27FC236}">
                <a16:creationId xmlns:a16="http://schemas.microsoft.com/office/drawing/2014/main" id="{9D120F44-A566-4714-9E19-713EBD388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FDFD62-EEF9-4D18-85E1-E7DA24AD10FE}" type="slidenum">
              <a:rPr lang="fr-FR" altLang="fr-FR" sz="1200" b="0" smtClean="0"/>
              <a:pPr/>
              <a:t>37</a:t>
            </a:fld>
            <a:endParaRPr lang="fr-FR" altLang="fr-FR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999B-FA51-414C-B8E6-362B8EEC2547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00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6E3C6-655B-4987-8D92-B50A0FC995DF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8301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999B-FA51-414C-B8E6-362B8EEC2547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0189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>
            <a:extLst>
              <a:ext uri="{FF2B5EF4-FFF2-40B4-BE49-F238E27FC236}">
                <a16:creationId xmlns:a16="http://schemas.microsoft.com/office/drawing/2014/main" id="{923E6FE1-9C0F-47C6-B61C-01C1E690D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>
            <a:extLst>
              <a:ext uri="{FF2B5EF4-FFF2-40B4-BE49-F238E27FC236}">
                <a16:creationId xmlns:a16="http://schemas.microsoft.com/office/drawing/2014/main" id="{29E68B06-B47F-4210-B7C0-838D2735C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20484" name="Espace réservé du numéro de diapositive 3">
            <a:extLst>
              <a:ext uri="{FF2B5EF4-FFF2-40B4-BE49-F238E27FC236}">
                <a16:creationId xmlns:a16="http://schemas.microsoft.com/office/drawing/2014/main" id="{849D7563-F62A-47E1-965A-D4A714927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F91645-F361-4B29-813E-249E9235A5D2}" type="slidenum">
              <a:rPr lang="fr-FR" altLang="fr-FR" sz="1200" b="0" smtClean="0"/>
              <a:pPr/>
              <a:t>41</a:t>
            </a:fld>
            <a:endParaRPr lang="fr-FR" altLang="fr-FR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999B-FA51-414C-B8E6-362B8EEC2547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972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999B-FA51-414C-B8E6-362B8EEC2547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365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999B-FA51-414C-B8E6-362B8EEC2547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365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>
            <a:extLst>
              <a:ext uri="{FF2B5EF4-FFF2-40B4-BE49-F238E27FC236}">
                <a16:creationId xmlns:a16="http://schemas.microsoft.com/office/drawing/2014/main" id="{9FB89436-8F29-419D-9F5D-46AD7ECC94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>
            <a:extLst>
              <a:ext uri="{FF2B5EF4-FFF2-40B4-BE49-F238E27FC236}">
                <a16:creationId xmlns:a16="http://schemas.microsoft.com/office/drawing/2014/main" id="{CFBC35AF-31F9-477E-92FA-B08D2EE02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  <p:sp>
        <p:nvSpPr>
          <p:cNvPr id="65540" name="Espace réservé du numéro de diapositive 3">
            <a:extLst>
              <a:ext uri="{FF2B5EF4-FFF2-40B4-BE49-F238E27FC236}">
                <a16:creationId xmlns:a16="http://schemas.microsoft.com/office/drawing/2014/main" id="{276AE012-84B1-47C8-A19B-E596560FE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E0A65D-0A5A-4B63-9235-C2E13AC32144}" type="slidenum">
              <a:rPr lang="fr-FR" altLang="fr-FR" sz="1200" b="0" smtClean="0"/>
              <a:pPr/>
              <a:t>47</a:t>
            </a:fld>
            <a:endParaRPr lang="fr-FR" altLang="fr-FR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>
            <a:extLst>
              <a:ext uri="{FF2B5EF4-FFF2-40B4-BE49-F238E27FC236}">
                <a16:creationId xmlns:a16="http://schemas.microsoft.com/office/drawing/2014/main" id="{C26329B6-2377-4A09-A70D-09C6F76E5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>
            <a:extLst>
              <a:ext uri="{FF2B5EF4-FFF2-40B4-BE49-F238E27FC236}">
                <a16:creationId xmlns:a16="http://schemas.microsoft.com/office/drawing/2014/main" id="{4BF963C1-A453-4376-9E1C-7F04DCBB1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5540" name="Espace réservé du numéro de diapositive 3">
            <a:extLst>
              <a:ext uri="{FF2B5EF4-FFF2-40B4-BE49-F238E27FC236}">
                <a16:creationId xmlns:a16="http://schemas.microsoft.com/office/drawing/2014/main" id="{2BB07204-7FA1-4084-B4B9-B356AECEC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FB5FC1-D266-48E0-9912-73A75F80D485}" type="slidenum">
              <a:rPr lang="fr-FR" altLang="fr-FR" sz="1200" b="0" smtClean="0"/>
              <a:pPr/>
              <a:t>48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3191375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>
            <a:extLst>
              <a:ext uri="{FF2B5EF4-FFF2-40B4-BE49-F238E27FC236}">
                <a16:creationId xmlns:a16="http://schemas.microsoft.com/office/drawing/2014/main" id="{C26329B6-2377-4A09-A70D-09C6F76E5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>
            <a:extLst>
              <a:ext uri="{FF2B5EF4-FFF2-40B4-BE49-F238E27FC236}">
                <a16:creationId xmlns:a16="http://schemas.microsoft.com/office/drawing/2014/main" id="{4BF963C1-A453-4376-9E1C-7F04DCBB1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5540" name="Espace réservé du numéro de diapositive 3">
            <a:extLst>
              <a:ext uri="{FF2B5EF4-FFF2-40B4-BE49-F238E27FC236}">
                <a16:creationId xmlns:a16="http://schemas.microsoft.com/office/drawing/2014/main" id="{2BB07204-7FA1-4084-B4B9-B356AECEC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FB5FC1-D266-48E0-9912-73A75F80D485}" type="slidenum">
              <a:rPr lang="fr-FR" altLang="fr-FR" sz="1200" b="0" smtClean="0"/>
              <a:pPr/>
              <a:t>49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5833601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>
            <a:extLst>
              <a:ext uri="{FF2B5EF4-FFF2-40B4-BE49-F238E27FC236}">
                <a16:creationId xmlns:a16="http://schemas.microsoft.com/office/drawing/2014/main" id="{C26329B6-2377-4A09-A70D-09C6F76E5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>
            <a:extLst>
              <a:ext uri="{FF2B5EF4-FFF2-40B4-BE49-F238E27FC236}">
                <a16:creationId xmlns:a16="http://schemas.microsoft.com/office/drawing/2014/main" id="{4BF963C1-A453-4376-9E1C-7F04DCBB1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5540" name="Espace réservé du numéro de diapositive 3">
            <a:extLst>
              <a:ext uri="{FF2B5EF4-FFF2-40B4-BE49-F238E27FC236}">
                <a16:creationId xmlns:a16="http://schemas.microsoft.com/office/drawing/2014/main" id="{2BB07204-7FA1-4084-B4B9-B356AECEC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FB5FC1-D266-48E0-9912-73A75F80D485}" type="slidenum">
              <a:rPr lang="fr-FR" altLang="fr-FR" sz="1200" b="0" smtClean="0"/>
              <a:pPr/>
              <a:t>50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40018824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>
            <a:extLst>
              <a:ext uri="{FF2B5EF4-FFF2-40B4-BE49-F238E27FC236}">
                <a16:creationId xmlns:a16="http://schemas.microsoft.com/office/drawing/2014/main" id="{D247521E-25FC-49AF-92DD-D935C3DE4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>
            <a:extLst>
              <a:ext uri="{FF2B5EF4-FFF2-40B4-BE49-F238E27FC236}">
                <a16:creationId xmlns:a16="http://schemas.microsoft.com/office/drawing/2014/main" id="{BAFB9C78-6A1F-45A3-986B-7B2211853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  <p:sp>
        <p:nvSpPr>
          <p:cNvPr id="43012" name="Espace réservé du numéro de diapositive 3">
            <a:extLst>
              <a:ext uri="{FF2B5EF4-FFF2-40B4-BE49-F238E27FC236}">
                <a16:creationId xmlns:a16="http://schemas.microsoft.com/office/drawing/2014/main" id="{FF54B9D2-AAC0-4714-9913-EB3CBBE66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2575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1150" indent="-225425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3588" indent="-225425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9D545D-1047-49E2-924F-77CE7983A9EE}" type="slidenum">
              <a:rPr lang="fr-FR" altLang="fr-FR" sz="1200" b="0" smtClean="0"/>
              <a:pPr/>
              <a:t>59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266125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id="{DEB92AF3-9F38-4F8B-82A4-74C00B797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es commentaires 2">
            <a:extLst>
              <a:ext uri="{FF2B5EF4-FFF2-40B4-BE49-F238E27FC236}">
                <a16:creationId xmlns:a16="http://schemas.microsoft.com/office/drawing/2014/main" id="{3F835B07-603F-4FFD-B36D-8235EAC9C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15364" name="Espace réservé du numéro de diapositive 3">
            <a:extLst>
              <a:ext uri="{FF2B5EF4-FFF2-40B4-BE49-F238E27FC236}">
                <a16:creationId xmlns:a16="http://schemas.microsoft.com/office/drawing/2014/main" id="{2A73E85B-6D1C-4269-BD8B-7468B5716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345" indent="-288979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916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282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0649" indent="-231183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FC78F7-C5B2-469D-862E-9491FE67C4D6}" type="slidenum">
              <a:rPr lang="fr-FR" altLang="fr-FR" sz="1200" b="0"/>
              <a:pPr/>
              <a:t>7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27182074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>
            <a:extLst>
              <a:ext uri="{FF2B5EF4-FFF2-40B4-BE49-F238E27FC236}">
                <a16:creationId xmlns:a16="http://schemas.microsoft.com/office/drawing/2014/main" id="{D247521E-25FC-49AF-92DD-D935C3DE4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>
            <a:extLst>
              <a:ext uri="{FF2B5EF4-FFF2-40B4-BE49-F238E27FC236}">
                <a16:creationId xmlns:a16="http://schemas.microsoft.com/office/drawing/2014/main" id="{BAFB9C78-6A1F-45A3-986B-7B2211853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  <p:sp>
        <p:nvSpPr>
          <p:cNvPr id="43012" name="Espace réservé du numéro de diapositive 3">
            <a:extLst>
              <a:ext uri="{FF2B5EF4-FFF2-40B4-BE49-F238E27FC236}">
                <a16:creationId xmlns:a16="http://schemas.microsoft.com/office/drawing/2014/main" id="{FF54B9D2-AAC0-4714-9913-EB3CBBE66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2575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25425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1150" indent="-225425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3588" indent="-225425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9D545D-1047-49E2-924F-77CE7983A9EE}" type="slidenum">
              <a:rPr lang="fr-FR" altLang="fr-FR" sz="1200" b="0" smtClean="0"/>
              <a:pPr/>
              <a:t>60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21480202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>
            <a:extLst>
              <a:ext uri="{FF2B5EF4-FFF2-40B4-BE49-F238E27FC236}">
                <a16:creationId xmlns:a16="http://schemas.microsoft.com/office/drawing/2014/main" id="{8BE67FE3-74C2-4DD0-B8A9-C123C3F8BF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>
            <a:extLst>
              <a:ext uri="{FF2B5EF4-FFF2-40B4-BE49-F238E27FC236}">
                <a16:creationId xmlns:a16="http://schemas.microsoft.com/office/drawing/2014/main" id="{568B2038-F1A3-4CA8-ADC1-B799C37A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3492" name="Espace réservé du numéro de diapositive 3">
            <a:extLst>
              <a:ext uri="{FF2B5EF4-FFF2-40B4-BE49-F238E27FC236}">
                <a16:creationId xmlns:a16="http://schemas.microsoft.com/office/drawing/2014/main" id="{4E4E7056-53FA-470A-A250-81785021A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8D79EA-FA34-4835-9F01-6BDC9A024440}" type="slidenum">
              <a:rPr lang="fr-FR" altLang="fr-FR" sz="1200" b="0" smtClean="0"/>
              <a:pPr/>
              <a:t>63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38073836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>
            <a:extLst>
              <a:ext uri="{FF2B5EF4-FFF2-40B4-BE49-F238E27FC236}">
                <a16:creationId xmlns:a16="http://schemas.microsoft.com/office/drawing/2014/main" id="{8BE67FE3-74C2-4DD0-B8A9-C123C3F8BF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>
            <a:extLst>
              <a:ext uri="{FF2B5EF4-FFF2-40B4-BE49-F238E27FC236}">
                <a16:creationId xmlns:a16="http://schemas.microsoft.com/office/drawing/2014/main" id="{568B2038-F1A3-4CA8-ADC1-B799C37A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3492" name="Espace réservé du numéro de diapositive 3">
            <a:extLst>
              <a:ext uri="{FF2B5EF4-FFF2-40B4-BE49-F238E27FC236}">
                <a16:creationId xmlns:a16="http://schemas.microsoft.com/office/drawing/2014/main" id="{4E4E7056-53FA-470A-A250-81785021A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8D79EA-FA34-4835-9F01-6BDC9A024440}" type="slidenum">
              <a:rPr lang="fr-FR" altLang="fr-FR" sz="1200" b="0" smtClean="0"/>
              <a:pPr/>
              <a:t>64</a:t>
            </a:fld>
            <a:endParaRPr lang="fr-FR" altLang="fr-FR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656B1-5B3F-435D-BB04-C9A8935534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1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656B1-5B3F-435D-BB04-C9A8935534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92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656B1-5B3F-435D-BB04-C9A8935534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54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656B1-5B3F-435D-BB04-C9A8935534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77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656B1-5B3F-435D-BB04-C9A8935534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57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1DEB7-0343-4A02-8AD3-55D028606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14BD20-1842-40CC-9DE3-2D254AD4E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B0530-4470-4C42-B89C-6E537145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DDE-BA7D-4B00-B90B-677A7B277DD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A90886-296F-407A-9838-CCDF76AE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4705AD-8A18-48C6-9381-BEEBBB8E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C9A9-A8D3-4D41-A798-FB08ED1B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5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7AD21-33FF-4255-974C-BBCBA23B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F0341B-45E7-4C6E-9F5C-7C981CA04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0B8235-030A-4E45-BEC5-94DD26C8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DDE-BA7D-4B00-B90B-677A7B277DD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D9DDF8-AD41-4481-BD3D-F4FDABEA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A798A2-196F-4048-9728-1666CBB6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C9A9-A8D3-4D41-A798-FB08ED1B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66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75C7D5-A862-4FD8-A31B-DDB513681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E9E088-1FA3-4C5D-8DB8-C009B9C34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B1E280-BD34-4CA0-88D6-672B3C0F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DDE-BA7D-4B00-B90B-677A7B277DD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73870-78BC-4D01-997C-1EC93FD0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19C8E1-B2E0-4592-9D0F-A33463B7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C9A9-A8D3-4D41-A798-FB08ED1B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5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67F2D-E8B0-4B34-BFB3-1995DDD8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845ABF-4590-4BDA-934F-C37FAD6E5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529EAD-BEA2-4C45-AE10-C2D022BE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DDE-BA7D-4B00-B90B-677A7B277DD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552559-FF33-4C64-9789-BC1BA688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08C6AC-788B-49CD-9884-6344097E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C9A9-A8D3-4D41-A798-FB08ED1B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1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A5F4C-B7E4-4E1A-9385-E36799033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16BD7D-35E9-4C2A-B85A-B02BF290E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35BD58-2F56-4903-BCE6-88284C52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DDE-BA7D-4B00-B90B-677A7B277DD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306EB2-EC2B-4399-B0FE-7CDFB4A5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328933-CE18-4A5E-8310-DD471E52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C9A9-A8D3-4D41-A798-FB08ED1B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28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86527-044B-4CCB-96C6-34316F40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4EBB9F-7F9F-4A01-ABD6-D98C579A8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03ACE3-9740-4EF6-93B3-314EC4910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AAC248-E565-4D5F-ACA5-B3A73106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DDE-BA7D-4B00-B90B-677A7B277DD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D2E71C-F2C0-4DCB-8716-AFBCF3D5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814A11-BE88-490E-AC5E-7CE0D1B2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C9A9-A8D3-4D41-A798-FB08ED1B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53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8970D-9BA6-41CC-BF85-443CF91C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64AF81-E333-40A1-8C16-DC52C7716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00BB3F-A8BF-4C8D-A440-7954AB8C9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300FBA-9E40-42E0-BA55-DF24953F0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5E3A94A-6EE2-4A7F-A298-066DFD8B0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C29514-3DC5-4B6E-A166-679856C5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DDE-BA7D-4B00-B90B-677A7B277DD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93123B-72DD-49CA-975D-E17446C2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A3DE70F-4E18-4263-922F-13A38A87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C9A9-A8D3-4D41-A798-FB08ED1B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71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C7596-A475-4BE3-88C8-70CF0899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7400F6-BD2E-4276-B81A-297F0D86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DDE-BA7D-4B00-B90B-677A7B277DD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F535DB-CA06-469B-8987-205136D1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3804B4-EB99-41EB-B20C-92409275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C9A9-A8D3-4D41-A798-FB08ED1B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0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31892E-D075-49BD-8224-DFB8A102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DDE-BA7D-4B00-B90B-677A7B277DD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6D7FC8-0709-449E-9E3D-AD031117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F493AA-A5D8-4B9B-B3BC-4F71508A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C9A9-A8D3-4D41-A798-FB08ED1B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65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5370C-2307-41EE-9C7B-DF44F23E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561951-F31E-4B1B-A3A1-61737561D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9AC8A0-6B30-4BD1-924F-C2C069F2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46B4EC-0321-4345-A548-C2F94518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DDE-BA7D-4B00-B90B-677A7B277DD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8E0024-5495-4FBC-AA10-E4DEB1F6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CA1143-E565-4BF4-BF64-104AF223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C9A9-A8D3-4D41-A798-FB08ED1B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48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4139C7-4B8D-49A0-9456-9B17E6FB2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76122E-DD6A-46E2-BF20-03EA5957F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94F875-24ED-460A-B59D-336AC5CEE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8263D3-6CDE-44D4-B9DB-473768E2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DDE-BA7D-4B00-B90B-677A7B277DD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B6FCA5-D0C9-4A11-BA73-E4484B7C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F34E86-FEEB-44CE-A091-10557F6A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C9A9-A8D3-4D41-A798-FB08ED1B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59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96383C-6BE1-4DDE-91F2-318D24C8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962081-3705-441A-97DF-1EB1A89D2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7BFBD9-11B4-44E3-B5F3-928A1761C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2DDE-BA7D-4B00-B90B-677A7B277DD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0FA17D-D34D-4EE0-88D2-1D3AB23BF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107EBB-85DA-42B1-B539-3CB866670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7C9A9-A8D3-4D41-A798-FB08ED1B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15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EBE1691-13ED-4BBB-A188-29B41C7717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8730" y="2738209"/>
            <a:ext cx="10991654" cy="14700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fr-FR" alt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altLang="fr-FR" sz="4800" dirty="0">
                <a:latin typeface="Arial" panose="020B0604020202020204" pitchFamily="34" charset="0"/>
                <a:cs typeface="Arial" panose="020B0604020202020204" pitchFamily="34" charset="0"/>
              </a:rPr>
              <a:t> Structural Dynamics </a:t>
            </a:r>
            <a:br>
              <a:rPr lang="fr-FR" altLang="fr-FR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br>
              <a:rPr lang="fr-FR" altLang="fr-FR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800" dirty="0">
                <a:latin typeface="Arial" panose="020B0604020202020204" pitchFamily="34" charset="0"/>
                <a:cs typeface="Arial" panose="020B0604020202020204" pitchFamily="34" charset="0"/>
              </a:rPr>
              <a:t>Control of Phase Transitions</a:t>
            </a:r>
            <a:br>
              <a:rPr lang="fr-FR" altLang="fr-FR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9C96443-0DDF-4F01-9D6F-CE8D676F62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0081" y="4203192"/>
            <a:ext cx="9209598" cy="203301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fr-FR" altLang="fr-FR" sz="32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Herve Cailleau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Institute of </a:t>
            </a:r>
            <a:r>
              <a:rPr lang="fr-FR" alt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Rennes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fr-FR" alt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DYNACOM Tokyo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alt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Lorenc</a:t>
            </a:r>
            <a: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fr-FR" alt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Janod</a:t>
            </a:r>
            <a: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C. Mariette, S. </a:t>
            </a:r>
            <a:r>
              <a:rPr lang="fr-FR" alt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Iwai</a:t>
            </a:r>
            <a: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  <a:p>
            <a:pPr eaLnBrk="1" hangingPunct="1">
              <a:lnSpc>
                <a:spcPct val="80000"/>
              </a:lnSpc>
            </a:pPr>
            <a:endParaRPr lang="fr-FR" alt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898491-622E-403C-BA2E-164627B92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023" y="119810"/>
            <a:ext cx="3030665" cy="16632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08F93C3-E8B8-4289-98C6-3AE156D0C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30" y="-112776"/>
            <a:ext cx="3541797" cy="19507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2602B40-71F7-46F5-B37C-DC88645AA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784" y="98171"/>
            <a:ext cx="2185408" cy="18389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8425" y="286893"/>
            <a:ext cx="960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Phase transitions: a long story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Van der Waals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4631" y="1020909"/>
            <a:ext cx="116034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More one century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universality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of phase transitions at thermal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alt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 the nature of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constituents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interactions and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980" y="910471"/>
            <a:ext cx="472916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5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8425" y="286893"/>
            <a:ext cx="960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Phase transitions: a long story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Van der Waals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97598" y="1020909"/>
            <a:ext cx="11603425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More one century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universality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of phase transitions at thermal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alt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 the nature of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constituents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interactions and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familiar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alt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liquid-gas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phase transition</a:t>
            </a:r>
          </a:p>
          <a:p>
            <a:pPr algn="just"/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control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fr-FR" alt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exhibits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first </a:t>
            </a:r>
            <a:r>
              <a:rPr lang="fr-FR" alt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 transition </a:t>
            </a:r>
          </a:p>
          <a:p>
            <a:pPr algn="just"/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on a coexistence line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altLang="fr-FR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at a </a:t>
            </a:r>
          </a:p>
          <a:p>
            <a:pPr algn="just"/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point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supercritical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crossover</a:t>
            </a:r>
          </a:p>
          <a:p>
            <a:pPr algn="just"/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change of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thermodynamic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favours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phase of high-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entropy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favours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phase of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-volume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</a:p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/dT = 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980" y="910471"/>
            <a:ext cx="472916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F77DB1-DB8C-4AE3-9249-17866A839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046" y="2887144"/>
            <a:ext cx="3907858" cy="38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6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8425" y="286893"/>
            <a:ext cx="960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Phase transitions: a long story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Van der Waals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4631" y="1020909"/>
            <a:ext cx="1160342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quantum </a:t>
            </a:r>
            <a:r>
              <a:rPr lang="fr-FR" alt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endParaRPr lang="fr-FR" alt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Insulator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Mott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transition</a:t>
            </a: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Lang et al.</a:t>
            </a: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Science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l-GR" altLang="fr-FR" sz="2400" dirty="0">
                <a:solidFill>
                  <a:srgbClr val="FF0000"/>
                </a:solidFill>
              </a:rPr>
              <a:t>Κ</a:t>
            </a:r>
            <a:r>
              <a:rPr lang="fr-FR" altLang="fr-FR" sz="2400" dirty="0">
                <a:solidFill>
                  <a:srgbClr val="FF0000"/>
                </a:solidFill>
              </a:rPr>
              <a:t>-(BEDT-TTF)</a:t>
            </a:r>
            <a:r>
              <a:rPr lang="fr-FR" altLang="fr-FR" sz="2400" baseline="-25000" dirty="0">
                <a:solidFill>
                  <a:srgbClr val="FF0000"/>
                </a:solidFill>
              </a:rPr>
              <a:t>2</a:t>
            </a:r>
            <a:r>
              <a:rPr lang="fr-FR" altLang="fr-FR" sz="2400" dirty="0">
                <a:solidFill>
                  <a:srgbClr val="FF0000"/>
                </a:solidFill>
              </a:rPr>
              <a:t>Cu[N(CN)</a:t>
            </a:r>
            <a:r>
              <a:rPr lang="fr-FR" altLang="fr-FR" sz="2400" baseline="-25000" dirty="0">
                <a:solidFill>
                  <a:srgbClr val="FF0000"/>
                </a:solidFill>
              </a:rPr>
              <a:t>2</a:t>
            </a:r>
            <a:r>
              <a:rPr lang="fr-FR" altLang="fr-FR" sz="2400" dirty="0">
                <a:solidFill>
                  <a:srgbClr val="FF0000"/>
                </a:solidFill>
              </a:rPr>
              <a:t>]Cl</a:t>
            </a:r>
          </a:p>
          <a:p>
            <a:pPr algn="just"/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alt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980" y="910471"/>
            <a:ext cx="472916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3">
            <a:extLst>
              <a:ext uri="{FF2B5EF4-FFF2-40B4-BE49-F238E27FC236}">
                <a16:creationId xmlns:a16="http://schemas.microsoft.com/office/drawing/2014/main" id="{064BDF19-934D-46B7-A133-E7FC52822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90" y="1389888"/>
            <a:ext cx="7171656" cy="494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8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8425" y="286893"/>
            <a:ext cx="960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Phase transitions: a long story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Van der Waals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-5801713" y="-496995"/>
            <a:ext cx="116034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just"/>
            <a:endParaRPr lang="fr-FR" alt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980" y="910471"/>
            <a:ext cx="472916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3">
            <a:extLst>
              <a:ext uri="{FF2B5EF4-FFF2-40B4-BE49-F238E27FC236}">
                <a16:creationId xmlns:a16="http://schemas.microsoft.com/office/drawing/2014/main" id="{064BDF19-934D-46B7-A133-E7FC52822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90" y="1389888"/>
            <a:ext cx="7171656" cy="494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BA9A4DD6-FC04-4952-9354-9F6DB9448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4" y="1197865"/>
            <a:ext cx="4747577" cy="47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983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8425" y="286893"/>
            <a:ext cx="960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Phase transitions: a long story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Van der Waals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4631" y="1020909"/>
            <a:ext cx="1160342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Not unique</a:t>
            </a:r>
          </a:p>
          <a:p>
            <a:pPr algn="just"/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quantum </a:t>
            </a:r>
            <a:r>
              <a:rPr lang="fr-FR" alt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endParaRPr lang="fr-FR" alt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Cerium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Decremps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PRL 2011</a:t>
            </a:r>
          </a:p>
          <a:p>
            <a:pPr algn="just"/>
            <a:endParaRPr lang="fr-FR" alt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Analogy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Van der Waals </a:t>
            </a:r>
          </a:p>
          <a:p>
            <a:pPr algn="just"/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of state </a:t>
            </a: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Very large change of volume</a:t>
            </a:r>
          </a:p>
          <a:p>
            <a:pPr algn="just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980" y="910471"/>
            <a:ext cx="472916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93D8078-9B26-425D-A8FE-C8F7E665A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12" y="1020909"/>
            <a:ext cx="7327694" cy="51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F0174B59-EFCA-4895-8471-877600BB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12" y="124792"/>
            <a:ext cx="118208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dirty="0" err="1"/>
              <a:t>Universality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the phase transition of a </a:t>
            </a:r>
            <a:r>
              <a:rPr lang="fr-FR" altLang="fr-FR" dirty="0" err="1"/>
              <a:t>ferromagnetic</a:t>
            </a:r>
            <a:r>
              <a:rPr lang="fr-FR" altLang="fr-FR" dirty="0"/>
              <a:t> </a:t>
            </a:r>
            <a:r>
              <a:rPr lang="fr-FR" altLang="fr-FR" dirty="0" err="1"/>
              <a:t>material</a:t>
            </a:r>
            <a:endParaRPr lang="fr-FR" altLang="fr-FR" dirty="0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DC5BD2E-B8AC-4D95-BF62-83CA0386D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77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D492CB4E-CB16-4B72-8AAB-C18663E6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90" y="807810"/>
            <a:ext cx="1104391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2400" dirty="0"/>
              <a:t>For the </a:t>
            </a:r>
            <a:r>
              <a:rPr lang="fr-FR" altLang="fr-FR" sz="2400" dirty="0">
                <a:solidFill>
                  <a:srgbClr val="FF0000"/>
                </a:solidFill>
              </a:rPr>
              <a:t>para-</a:t>
            </a:r>
            <a:r>
              <a:rPr lang="fr-FR" altLang="fr-FR" sz="2400" dirty="0" err="1">
                <a:solidFill>
                  <a:srgbClr val="FF0000"/>
                </a:solidFill>
              </a:rPr>
              <a:t>ferromagnetic</a:t>
            </a:r>
            <a:r>
              <a:rPr lang="fr-FR" altLang="fr-FR" sz="2400" dirty="0"/>
              <a:t> phase transition in a  </a:t>
            </a:r>
            <a:r>
              <a:rPr lang="fr-FR" altLang="fr-FR" sz="2400" dirty="0" err="1"/>
              <a:t>magnetic</a:t>
            </a:r>
            <a:r>
              <a:rPr lang="fr-FR" altLang="fr-FR" sz="2400" dirty="0"/>
              <a:t> </a:t>
            </a:r>
            <a:r>
              <a:rPr lang="fr-FR" altLang="fr-FR" sz="2400" dirty="0" err="1"/>
              <a:t>fluid</a:t>
            </a:r>
            <a:r>
              <a:rPr lang="fr-FR" altLang="fr-FR" sz="2400" dirty="0"/>
              <a:t> the control </a:t>
            </a:r>
            <a:r>
              <a:rPr lang="fr-FR" altLang="fr-FR" sz="2400" dirty="0" err="1"/>
              <a:t>parameters</a:t>
            </a:r>
            <a:r>
              <a:rPr lang="fr-FR" altLang="fr-FR" sz="2400" dirty="0"/>
              <a:t> are </a:t>
            </a:r>
            <a:r>
              <a:rPr lang="fr-FR" altLang="fr-FR" sz="2400" dirty="0">
                <a:solidFill>
                  <a:srgbClr val="FF0000"/>
                </a:solidFill>
              </a:rPr>
              <a:t>T </a:t>
            </a:r>
            <a:r>
              <a:rPr lang="fr-FR" altLang="fr-FR" sz="2400" dirty="0"/>
              <a:t>and </a:t>
            </a:r>
            <a:r>
              <a:rPr lang="fr-FR" altLang="fr-FR" sz="2400" dirty="0">
                <a:solidFill>
                  <a:srgbClr val="FF0000"/>
                </a:solidFill>
              </a:rPr>
              <a:t>H</a:t>
            </a:r>
            <a:r>
              <a:rPr lang="fr-FR" altLang="fr-FR" sz="2400" dirty="0"/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2400" dirty="0"/>
              <a:t>The situation </a:t>
            </a: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very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similar</a:t>
            </a:r>
            <a:r>
              <a:rPr lang="fr-FR" altLang="fr-FR" sz="2400" dirty="0"/>
              <a:t> but </a:t>
            </a:r>
            <a:r>
              <a:rPr lang="fr-FR" altLang="fr-FR" sz="2400" dirty="0" err="1"/>
              <a:t>now</a:t>
            </a:r>
            <a:r>
              <a:rPr lang="fr-FR" altLang="fr-FR" sz="2400" dirty="0"/>
              <a:t> in the </a:t>
            </a:r>
            <a:r>
              <a:rPr lang="fr-FR" altLang="fr-FR" sz="2400" dirty="0">
                <a:solidFill>
                  <a:srgbClr val="FF0000"/>
                </a:solidFill>
              </a:rPr>
              <a:t>phase </a:t>
            </a:r>
            <a:r>
              <a:rPr lang="fr-FR" altLang="fr-FR" sz="2400" dirty="0" err="1">
                <a:solidFill>
                  <a:srgbClr val="FF0000"/>
                </a:solidFill>
              </a:rPr>
              <a:t>diagram</a:t>
            </a:r>
            <a:r>
              <a:rPr lang="fr-FR" altLang="fr-FR" sz="2400" dirty="0"/>
              <a:t> the coexistence line 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now</a:t>
            </a:r>
            <a:r>
              <a:rPr lang="fr-FR" altLang="fr-FR" sz="2400" dirty="0"/>
              <a:t> </a:t>
            </a:r>
            <a:r>
              <a:rPr lang="fr-FR" altLang="fr-FR" sz="2400" dirty="0" err="1"/>
              <a:t>located</a:t>
            </a:r>
            <a:r>
              <a:rPr lang="fr-FR" altLang="fr-FR" sz="2400" dirty="0"/>
              <a:t> on the horizontal axis </a:t>
            </a:r>
            <a:r>
              <a:rPr lang="fr-FR" altLang="fr-FR" sz="2400" dirty="0">
                <a:solidFill>
                  <a:srgbClr val="FF0000"/>
                </a:solidFill>
              </a:rPr>
              <a:t>H = 0</a:t>
            </a:r>
            <a:r>
              <a:rPr lang="fr-FR" altLang="fr-FR" sz="2400" dirty="0"/>
              <a:t>. </a:t>
            </a:r>
          </a:p>
          <a:p>
            <a:pPr>
              <a:spcBef>
                <a:spcPct val="0"/>
              </a:spcBef>
              <a:buNone/>
            </a:pPr>
            <a:endParaRPr lang="fr-FR" altLang="fr-FR" sz="2400" dirty="0"/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517DB5F5-89DB-4F24-B177-42BA2BE6F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657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E304E8B6-463B-49EF-8048-B286B7385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9530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054305A0-0008-46E7-9EBE-FCA8F515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953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549B8196-3341-4874-B81F-610AA79A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4662488"/>
            <a:ext cx="347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C18C8189-D119-4933-9F8D-850FD094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68688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H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57E36A5A-5AD7-4ACF-AD05-80B03C5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4953000"/>
            <a:ext cx="148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T</a:t>
            </a:r>
            <a:r>
              <a:rPr lang="fr-FR" altLang="fr-FR" sz="2400" baseline="-25000"/>
              <a:t>c             </a:t>
            </a:r>
            <a:r>
              <a:rPr lang="fr-FR" altLang="fr-FR" sz="2400"/>
              <a:t> T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C07D21BD-6DF7-4438-A4C6-A405C45E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43830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F96A921A-9185-422A-A77C-C1F04DE0B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3962400"/>
            <a:ext cx="7922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M&gt;0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M&lt;0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CBCF591A-A9EF-4FE1-AA25-6335A2550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258233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fr-FR" altLang="fr-F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aseline="-2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F0174B59-EFCA-4895-8471-877600BB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14" y="116841"/>
            <a:ext cx="119346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dirty="0" err="1"/>
              <a:t>Universality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the phase transition of a </a:t>
            </a:r>
            <a:r>
              <a:rPr lang="fr-FR" altLang="fr-FR" dirty="0" err="1"/>
              <a:t>ferromagnetic</a:t>
            </a:r>
            <a:r>
              <a:rPr lang="fr-FR" altLang="fr-FR" dirty="0"/>
              <a:t> </a:t>
            </a:r>
            <a:r>
              <a:rPr lang="fr-FR" altLang="fr-FR" dirty="0" err="1"/>
              <a:t>material</a:t>
            </a:r>
            <a:r>
              <a:rPr lang="fr-FR" altLang="fr-FR" dirty="0"/>
              <a:t> 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DC5BD2E-B8AC-4D95-BF62-83CA0386D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77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D492CB4E-CB16-4B72-8AAB-C18663E6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90" y="807810"/>
            <a:ext cx="1104391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2400" dirty="0"/>
              <a:t>For the </a:t>
            </a:r>
            <a:r>
              <a:rPr lang="fr-FR" altLang="fr-FR" sz="2400" dirty="0">
                <a:solidFill>
                  <a:srgbClr val="FF0000"/>
                </a:solidFill>
              </a:rPr>
              <a:t>para-</a:t>
            </a:r>
            <a:r>
              <a:rPr lang="fr-FR" altLang="fr-FR" sz="2400" dirty="0" err="1">
                <a:solidFill>
                  <a:srgbClr val="FF0000"/>
                </a:solidFill>
              </a:rPr>
              <a:t>ferromagnetic</a:t>
            </a:r>
            <a:r>
              <a:rPr lang="fr-FR" altLang="fr-FR" sz="2400" dirty="0"/>
              <a:t> phase transition in a  </a:t>
            </a:r>
            <a:r>
              <a:rPr lang="fr-FR" altLang="fr-FR" sz="2400" dirty="0" err="1"/>
              <a:t>magnetic</a:t>
            </a:r>
            <a:r>
              <a:rPr lang="fr-FR" altLang="fr-FR" sz="2400" dirty="0"/>
              <a:t> </a:t>
            </a:r>
            <a:r>
              <a:rPr lang="fr-FR" altLang="fr-FR" sz="2400" dirty="0" err="1"/>
              <a:t>fluid</a:t>
            </a:r>
            <a:r>
              <a:rPr lang="fr-FR" altLang="fr-FR" sz="2400" dirty="0"/>
              <a:t> the control </a:t>
            </a:r>
            <a:r>
              <a:rPr lang="fr-FR" altLang="fr-FR" sz="2400" dirty="0" err="1"/>
              <a:t>parameters</a:t>
            </a:r>
            <a:r>
              <a:rPr lang="fr-FR" altLang="fr-FR" sz="2400" dirty="0"/>
              <a:t> are </a:t>
            </a:r>
            <a:r>
              <a:rPr lang="fr-FR" altLang="fr-FR" sz="2400" dirty="0">
                <a:solidFill>
                  <a:srgbClr val="FF0000"/>
                </a:solidFill>
              </a:rPr>
              <a:t>T </a:t>
            </a:r>
            <a:r>
              <a:rPr lang="fr-FR" altLang="fr-FR" sz="2400" dirty="0"/>
              <a:t>and </a:t>
            </a:r>
            <a:r>
              <a:rPr lang="fr-FR" altLang="fr-FR" sz="2400" dirty="0">
                <a:solidFill>
                  <a:srgbClr val="FF0000"/>
                </a:solidFill>
              </a:rPr>
              <a:t>H</a:t>
            </a:r>
            <a:r>
              <a:rPr lang="fr-FR" altLang="fr-FR" sz="2400" dirty="0"/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2400" dirty="0"/>
              <a:t>The situation </a:t>
            </a: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very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similar</a:t>
            </a:r>
            <a:r>
              <a:rPr lang="fr-FR" altLang="fr-FR" sz="2400" dirty="0"/>
              <a:t> but </a:t>
            </a:r>
            <a:r>
              <a:rPr lang="fr-FR" altLang="fr-FR" sz="2400" dirty="0" err="1"/>
              <a:t>now</a:t>
            </a:r>
            <a:r>
              <a:rPr lang="fr-FR" altLang="fr-FR" sz="2400" dirty="0"/>
              <a:t> in the </a:t>
            </a:r>
            <a:r>
              <a:rPr lang="fr-FR" altLang="fr-FR" sz="2400" dirty="0">
                <a:solidFill>
                  <a:srgbClr val="FF0000"/>
                </a:solidFill>
              </a:rPr>
              <a:t>phase </a:t>
            </a:r>
            <a:r>
              <a:rPr lang="fr-FR" altLang="fr-FR" sz="2400" dirty="0" err="1">
                <a:solidFill>
                  <a:srgbClr val="FF0000"/>
                </a:solidFill>
              </a:rPr>
              <a:t>diagram</a:t>
            </a:r>
            <a:r>
              <a:rPr lang="fr-FR" altLang="fr-FR" sz="2400" dirty="0"/>
              <a:t> the coexistence line 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now</a:t>
            </a:r>
            <a:r>
              <a:rPr lang="fr-FR" altLang="fr-FR" sz="2400" dirty="0"/>
              <a:t> </a:t>
            </a:r>
            <a:r>
              <a:rPr lang="fr-FR" altLang="fr-FR" sz="2400" dirty="0" err="1"/>
              <a:t>located</a:t>
            </a:r>
            <a:r>
              <a:rPr lang="fr-FR" altLang="fr-FR" sz="2400" dirty="0"/>
              <a:t> on the horizontal axis </a:t>
            </a:r>
            <a:r>
              <a:rPr lang="fr-FR" altLang="fr-FR" sz="2400" dirty="0">
                <a:solidFill>
                  <a:srgbClr val="FF0000"/>
                </a:solidFill>
              </a:rPr>
              <a:t>H = 0</a:t>
            </a:r>
            <a:r>
              <a:rPr lang="fr-FR" altLang="fr-FR" sz="2400" dirty="0"/>
              <a:t>. </a:t>
            </a:r>
          </a:p>
          <a:p>
            <a:pPr>
              <a:spcBef>
                <a:spcPct val="0"/>
              </a:spcBef>
              <a:buNone/>
            </a:pPr>
            <a:endParaRPr lang="fr-FR" altLang="fr-FR" sz="2400" dirty="0"/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517DB5F5-89DB-4F24-B177-42BA2BE6F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657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E304E8B6-463B-49EF-8048-B286B7385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9530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054305A0-0008-46E7-9EBE-FCA8F515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953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549B8196-3341-4874-B81F-610AA79A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4662488"/>
            <a:ext cx="347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C18C8189-D119-4933-9F8D-850FD094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68688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H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57E36A5A-5AD7-4ACF-AD05-80B03C5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4953000"/>
            <a:ext cx="148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T</a:t>
            </a:r>
            <a:r>
              <a:rPr lang="fr-FR" altLang="fr-FR" sz="2400" baseline="-25000" dirty="0"/>
              <a:t>c             </a:t>
            </a:r>
            <a:r>
              <a:rPr lang="fr-FR" altLang="fr-FR" sz="2400" dirty="0"/>
              <a:t> T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C07D21BD-6DF7-4438-A4C6-A405C45E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43830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F96A921A-9185-422A-A77C-C1F04DE0B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3962400"/>
            <a:ext cx="7922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accent2"/>
                </a:solidFill>
              </a:rPr>
              <a:t>M&gt;0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accent2"/>
                </a:solidFill>
              </a:rPr>
              <a:t>M&lt;0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CBCF591A-A9EF-4FE1-AA25-6335A2550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2582333"/>
            <a:ext cx="693010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2400" dirty="0" err="1"/>
              <a:t>What</a:t>
            </a:r>
            <a:r>
              <a:rPr lang="fr-FR" altLang="fr-FR" sz="2400" dirty="0"/>
              <a:t> </a:t>
            </a:r>
            <a:r>
              <a:rPr lang="fr-FR" altLang="fr-FR" sz="2400" dirty="0" err="1"/>
              <a:t>we</a:t>
            </a:r>
            <a:r>
              <a:rPr lang="fr-FR" altLang="fr-FR" sz="2400" dirty="0"/>
              <a:t> call </a:t>
            </a:r>
            <a:r>
              <a:rPr lang="fr-FR" altLang="fr-FR" sz="2400" dirty="0" err="1"/>
              <a:t>boils</a:t>
            </a:r>
            <a:r>
              <a:rPr lang="fr-FR" altLang="fr-FR" sz="2400" dirty="0"/>
              <a:t> down to follow the horizontal 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2400" dirty="0"/>
              <a:t>axis at H = 0 and </a:t>
            </a:r>
            <a:r>
              <a:rPr lang="fr-FR" altLang="fr-FR" sz="2400" dirty="0" err="1"/>
              <a:t>it</a:t>
            </a:r>
            <a:r>
              <a:rPr lang="fr-FR" altLang="fr-FR" sz="2400" dirty="0"/>
              <a:t> </a:t>
            </a: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associated</a:t>
            </a:r>
            <a:r>
              <a:rPr lang="fr-FR" altLang="fr-FR" sz="2400" dirty="0"/>
              <a:t> </a:t>
            </a:r>
            <a:r>
              <a:rPr lang="fr-FR" altLang="fr-FR" sz="2400" dirty="0" err="1"/>
              <a:t>with</a:t>
            </a:r>
            <a:r>
              <a:rPr lang="fr-FR" altLang="fr-FR" sz="2400" dirty="0"/>
              <a:t> the 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2400" dirty="0" err="1"/>
              <a:t>establishement</a:t>
            </a:r>
            <a:r>
              <a:rPr lang="fr-FR" altLang="fr-FR" sz="2400" dirty="0"/>
              <a:t> of a </a:t>
            </a:r>
            <a:r>
              <a:rPr lang="fr-FR" altLang="fr-FR" sz="2400" dirty="0" err="1">
                <a:solidFill>
                  <a:srgbClr val="FF0000"/>
                </a:solidFill>
              </a:rPr>
              <a:t>spontaneous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magnetic</a:t>
            </a:r>
            <a:r>
              <a:rPr lang="fr-FR" altLang="fr-FR" sz="2400" dirty="0"/>
              <a:t> </a:t>
            </a:r>
            <a:r>
              <a:rPr lang="fr-FR" altLang="fr-FR" sz="2400" dirty="0" err="1"/>
              <a:t>order</a:t>
            </a:r>
            <a:r>
              <a:rPr lang="fr-FR" altLang="fr-FR" sz="2400" dirty="0"/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2400" dirty="0" err="1"/>
              <a:t>below</a:t>
            </a:r>
            <a:r>
              <a:rPr lang="fr-FR" altLang="fr-FR" sz="2400" dirty="0"/>
              <a:t> T</a:t>
            </a:r>
            <a:r>
              <a:rPr lang="fr-FR" altLang="fr-FR" sz="2400" baseline="-25000" dirty="0"/>
              <a:t>C</a:t>
            </a:r>
            <a:r>
              <a:rPr lang="fr-FR" altLang="fr-FR" sz="2400" dirty="0"/>
              <a:t>.</a:t>
            </a:r>
          </a:p>
          <a:p>
            <a:pPr>
              <a:spcBef>
                <a:spcPct val="0"/>
              </a:spcBef>
              <a:buNone/>
            </a:pPr>
            <a:endParaRPr lang="fr-FR" altLang="fr-F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Kinetics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after</a:t>
            </a:r>
            <a:r>
              <a:rPr lang="fr-FR" altLang="fr-FR" sz="2400" dirty="0"/>
              <a:t> thermal </a:t>
            </a:r>
            <a:r>
              <a:rPr lang="fr-FR" altLang="fr-FR" sz="2400" dirty="0" err="1"/>
              <a:t>quench</a:t>
            </a:r>
            <a:r>
              <a:rPr lang="fr-FR" altLang="fr-FR" sz="2400" dirty="0"/>
              <a:t>: formation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solidFill>
                  <a:srgbClr val="FF0000"/>
                </a:solidFill>
              </a:rPr>
              <a:t>domains</a:t>
            </a:r>
            <a:r>
              <a:rPr lang="fr-FR" altLang="fr-FR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aseline="-25000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5E723AA2-14CC-415B-8411-FE85E50D2FEE}"/>
              </a:ext>
            </a:extLst>
          </p:cNvPr>
          <p:cNvSpPr/>
          <p:nvPr/>
        </p:nvSpPr>
        <p:spPr>
          <a:xfrm flipH="1" flipV="1">
            <a:off x="3233024" y="4837493"/>
            <a:ext cx="1208612" cy="228600"/>
          </a:xfrm>
          <a:prstGeom prst="rightArrow">
            <a:avLst>
              <a:gd name="adj1" fmla="val 50000"/>
              <a:gd name="adj2" fmla="val 4205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44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F0174B59-EFCA-4895-8471-877600BB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63" y="184218"/>
            <a:ext cx="118433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dirty="0" err="1"/>
              <a:t>Universality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the phase transition of a </a:t>
            </a:r>
            <a:r>
              <a:rPr lang="fr-FR" altLang="fr-FR" dirty="0" err="1"/>
              <a:t>ferromagnetic</a:t>
            </a:r>
            <a:r>
              <a:rPr lang="fr-FR" altLang="fr-FR" dirty="0"/>
              <a:t> </a:t>
            </a:r>
            <a:r>
              <a:rPr lang="fr-FR" altLang="fr-FR" dirty="0" err="1"/>
              <a:t>material</a:t>
            </a:r>
            <a:r>
              <a:rPr lang="fr-FR" altLang="fr-FR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/>
              <a:t> 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DC5BD2E-B8AC-4D95-BF62-83CA0386D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77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D492CB4E-CB16-4B72-8AAB-C18663E6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90" y="807810"/>
            <a:ext cx="110439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2400" dirty="0"/>
              <a:t>For the </a:t>
            </a:r>
            <a:r>
              <a:rPr lang="fr-FR" altLang="fr-FR" sz="2400" dirty="0">
                <a:solidFill>
                  <a:srgbClr val="FF0000"/>
                </a:solidFill>
              </a:rPr>
              <a:t>para-</a:t>
            </a:r>
            <a:r>
              <a:rPr lang="fr-FR" altLang="fr-FR" sz="2400" dirty="0" err="1">
                <a:solidFill>
                  <a:srgbClr val="FF0000"/>
                </a:solidFill>
              </a:rPr>
              <a:t>ferromagnetic</a:t>
            </a:r>
            <a:r>
              <a:rPr lang="fr-FR" altLang="fr-FR" sz="2400" dirty="0"/>
              <a:t> phase transition in a  </a:t>
            </a:r>
            <a:r>
              <a:rPr lang="fr-FR" altLang="fr-FR" sz="2400" dirty="0" err="1"/>
              <a:t>magnetic</a:t>
            </a:r>
            <a:r>
              <a:rPr lang="fr-FR" altLang="fr-FR" sz="2400" dirty="0"/>
              <a:t> </a:t>
            </a:r>
            <a:r>
              <a:rPr lang="fr-FR" altLang="fr-FR" sz="2400" dirty="0" err="1"/>
              <a:t>fluid</a:t>
            </a:r>
            <a:r>
              <a:rPr lang="fr-FR" altLang="fr-FR" sz="2400" dirty="0"/>
              <a:t> the control </a:t>
            </a:r>
            <a:r>
              <a:rPr lang="fr-FR" altLang="fr-FR" sz="2400" dirty="0" err="1"/>
              <a:t>parameters</a:t>
            </a:r>
            <a:r>
              <a:rPr lang="fr-FR" altLang="fr-FR" sz="2400" dirty="0"/>
              <a:t> are </a:t>
            </a:r>
            <a:r>
              <a:rPr lang="fr-FR" altLang="fr-FR" sz="2400" dirty="0">
                <a:solidFill>
                  <a:srgbClr val="FF0000"/>
                </a:solidFill>
              </a:rPr>
              <a:t>T </a:t>
            </a:r>
            <a:r>
              <a:rPr lang="fr-FR" altLang="fr-FR" sz="2400" dirty="0"/>
              <a:t>and </a:t>
            </a:r>
            <a:r>
              <a:rPr lang="fr-FR" altLang="fr-FR" sz="2400" dirty="0">
                <a:solidFill>
                  <a:srgbClr val="FF0000"/>
                </a:solidFill>
              </a:rPr>
              <a:t>H</a:t>
            </a:r>
            <a:r>
              <a:rPr lang="fr-FR" altLang="fr-FR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The situation </a:t>
            </a: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very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similar</a:t>
            </a:r>
            <a:r>
              <a:rPr lang="fr-FR" altLang="fr-FR" sz="2400" dirty="0"/>
              <a:t> but </a:t>
            </a:r>
            <a:r>
              <a:rPr lang="fr-FR" altLang="fr-FR" sz="2400" dirty="0" err="1"/>
              <a:t>now</a:t>
            </a:r>
            <a:r>
              <a:rPr lang="fr-FR" altLang="fr-FR" sz="2400" dirty="0"/>
              <a:t> in the </a:t>
            </a:r>
            <a:r>
              <a:rPr lang="fr-FR" altLang="fr-FR" sz="2400" dirty="0">
                <a:solidFill>
                  <a:srgbClr val="FF0000"/>
                </a:solidFill>
              </a:rPr>
              <a:t>phase </a:t>
            </a:r>
            <a:r>
              <a:rPr lang="fr-FR" altLang="fr-FR" sz="2400" dirty="0" err="1">
                <a:solidFill>
                  <a:srgbClr val="FF0000"/>
                </a:solidFill>
              </a:rPr>
              <a:t>diagram</a:t>
            </a:r>
            <a:r>
              <a:rPr lang="fr-FR" altLang="fr-FR" sz="2400" dirty="0"/>
              <a:t> the coexistence line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now</a:t>
            </a:r>
            <a:r>
              <a:rPr lang="fr-FR" altLang="fr-FR" sz="2400" dirty="0"/>
              <a:t> </a:t>
            </a:r>
            <a:r>
              <a:rPr lang="fr-FR" altLang="fr-FR" sz="2400" dirty="0" err="1"/>
              <a:t>located</a:t>
            </a:r>
            <a:r>
              <a:rPr lang="fr-FR" altLang="fr-FR" sz="2400" dirty="0"/>
              <a:t> on the horizontal axis </a:t>
            </a:r>
            <a:r>
              <a:rPr lang="fr-FR" altLang="fr-FR" sz="2400" dirty="0">
                <a:solidFill>
                  <a:srgbClr val="FF0000"/>
                </a:solidFill>
              </a:rPr>
              <a:t>H = 0</a:t>
            </a:r>
            <a:r>
              <a:rPr lang="fr-FR" altLang="fr-FR" sz="2400" dirty="0"/>
              <a:t>. </a:t>
            </a: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517DB5F5-89DB-4F24-B177-42BA2BE6F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657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E304E8B6-463B-49EF-8048-B286B7385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9530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054305A0-0008-46E7-9EBE-FCA8F515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953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549B8196-3341-4874-B81F-610AA79A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4662488"/>
            <a:ext cx="347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C18C8189-D119-4933-9F8D-850FD094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68688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H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57E36A5A-5AD7-4ACF-AD05-80B03C5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4953000"/>
            <a:ext cx="148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T</a:t>
            </a:r>
            <a:r>
              <a:rPr lang="fr-FR" altLang="fr-FR" sz="2400" baseline="-25000"/>
              <a:t>c             </a:t>
            </a:r>
            <a:r>
              <a:rPr lang="fr-FR" altLang="fr-FR" sz="2400"/>
              <a:t> T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C07D21BD-6DF7-4438-A4C6-A405C45E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43830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F96A921A-9185-422A-A77C-C1F04DE0B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3962400"/>
            <a:ext cx="7922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M&gt;0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M&lt;0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CBCF591A-A9EF-4FE1-AA25-6335A2550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2582333"/>
            <a:ext cx="712406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Crossing</a:t>
            </a:r>
            <a:r>
              <a:rPr lang="fr-FR" altLang="fr-FR" sz="2400" dirty="0"/>
              <a:t> the 1</a:t>
            </a:r>
            <a:r>
              <a:rPr lang="fr-FR" altLang="fr-FR" sz="2400" baseline="30000" dirty="0"/>
              <a:t>st</a:t>
            </a:r>
            <a:r>
              <a:rPr lang="fr-FR" altLang="fr-FR" sz="2400" dirty="0"/>
              <a:t> </a:t>
            </a:r>
            <a:r>
              <a:rPr lang="fr-FR" altLang="fr-FR" sz="2400" dirty="0" err="1"/>
              <a:t>order</a:t>
            </a:r>
            <a:r>
              <a:rPr lang="fr-FR" altLang="fr-FR" sz="2400" dirty="0"/>
              <a:t> transition line at </a:t>
            </a:r>
            <a:r>
              <a:rPr lang="fr-FR" altLang="fr-FR" sz="2400" dirty="0">
                <a:solidFill>
                  <a:srgbClr val="FF0000"/>
                </a:solidFill>
              </a:rPr>
              <a:t>H = 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discontinuity</a:t>
            </a:r>
            <a:r>
              <a:rPr lang="fr-FR" altLang="fr-FR" sz="2400" dirty="0"/>
              <a:t> of </a:t>
            </a:r>
            <a:r>
              <a:rPr lang="fr-FR" altLang="fr-FR" sz="2400" dirty="0">
                <a:solidFill>
                  <a:srgbClr val="FF0000"/>
                </a:solidFill>
              </a:rPr>
              <a:t>M </a:t>
            </a:r>
            <a:r>
              <a:rPr lang="fr-FR" altLang="fr-FR" sz="2400" dirty="0"/>
              <a:t>for </a:t>
            </a:r>
            <a:r>
              <a:rPr lang="fr-FR" altLang="fr-FR" sz="2400" dirty="0">
                <a:solidFill>
                  <a:srgbClr val="FF0000"/>
                </a:solidFill>
              </a:rPr>
              <a:t>T &lt; T</a:t>
            </a:r>
            <a:r>
              <a:rPr lang="fr-FR" altLang="fr-FR" sz="2400" baseline="-25000" dirty="0">
                <a:solidFill>
                  <a:srgbClr val="FF0000"/>
                </a:solidFill>
              </a:rPr>
              <a:t>c </a:t>
            </a:r>
            <a:r>
              <a:rPr lang="fr-FR" altLang="fr-FR" sz="2400" dirty="0"/>
              <a:t>(</a:t>
            </a:r>
            <a:r>
              <a:rPr lang="fr-FR" altLang="fr-FR" sz="2400" dirty="0" err="1"/>
              <a:t>magnetic</a:t>
            </a:r>
            <a:r>
              <a:rPr lang="fr-FR" altLang="fr-FR" sz="2400" dirty="0"/>
              <a:t> </a:t>
            </a:r>
            <a:r>
              <a:rPr lang="fr-FR" altLang="fr-FR" sz="2400" dirty="0" err="1"/>
              <a:t>hysteresis</a:t>
            </a:r>
            <a:r>
              <a:rPr lang="fr-FR" altLang="fr-FR" sz="2400" dirty="0"/>
              <a:t>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 but not of </a:t>
            </a:r>
            <a:r>
              <a:rPr lang="fr-FR" altLang="fr-FR" sz="2400" dirty="0">
                <a:solidFill>
                  <a:srgbClr val="FF0000"/>
                </a:solidFill>
              </a:rPr>
              <a:t>S </a:t>
            </a:r>
            <a:r>
              <a:rPr lang="fr-FR" altLang="fr-FR" sz="2400" dirty="0"/>
              <a:t>: </a:t>
            </a:r>
            <a:r>
              <a:rPr lang="el-GR" altLang="fr-FR" sz="2400" dirty="0"/>
              <a:t>Δ</a:t>
            </a:r>
            <a:r>
              <a:rPr lang="fr-FR" altLang="fr-FR" sz="2400" dirty="0"/>
              <a:t>M ≠ 0 and </a:t>
            </a:r>
            <a:r>
              <a:rPr lang="el-GR" altLang="fr-FR" sz="2400" dirty="0"/>
              <a:t>Δ</a:t>
            </a:r>
            <a:r>
              <a:rPr lang="fr-FR" altLang="fr-FR" sz="2400" dirty="0"/>
              <a:t>S = 0 → </a:t>
            </a:r>
            <a:r>
              <a:rPr lang="fr-FR" altLang="fr-FR" sz="2400" dirty="0" err="1">
                <a:solidFill>
                  <a:srgbClr val="FF0000"/>
                </a:solidFill>
              </a:rPr>
              <a:t>dH</a:t>
            </a:r>
            <a:r>
              <a:rPr lang="fr-FR" altLang="fr-FR" sz="2400" dirty="0">
                <a:solidFill>
                  <a:srgbClr val="FF0000"/>
                </a:solidFill>
              </a:rPr>
              <a:t>/dT = 0</a:t>
            </a:r>
            <a:endParaRPr lang="fr-FR" altLang="fr-F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Kinetics</a:t>
            </a:r>
            <a:r>
              <a:rPr lang="fr-FR" altLang="fr-FR" sz="2400" dirty="0"/>
              <a:t> : </a:t>
            </a:r>
            <a:r>
              <a:rPr lang="fr-FR" altLang="fr-FR" sz="2400" dirty="0" err="1"/>
              <a:t>nucleation-growth</a:t>
            </a:r>
            <a:r>
              <a:rPr lang="fr-FR" altLang="fr-FR" sz="2400" dirty="0"/>
              <a:t> </a:t>
            </a:r>
            <a:r>
              <a:rPr lang="fr-FR" altLang="fr-FR" sz="2400" dirty="0" err="1"/>
              <a:t>from</a:t>
            </a:r>
            <a:r>
              <a:rPr lang="fr-FR" altLang="fr-FR" sz="2400" dirty="0"/>
              <a:t> one phase </a:t>
            </a:r>
            <a:r>
              <a:rPr lang="fr-FR" altLang="fr-FR" sz="2400" dirty="0">
                <a:solidFill>
                  <a:srgbClr val="FF0000"/>
                </a:solidFill>
              </a:rPr>
              <a:t>M &lt; 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to </a:t>
            </a:r>
            <a:r>
              <a:rPr lang="fr-FR" altLang="fr-FR" sz="2400" dirty="0" err="1"/>
              <a:t>another</a:t>
            </a:r>
            <a:r>
              <a:rPr lang="fr-FR" altLang="fr-FR" sz="2400" dirty="0"/>
              <a:t> one </a:t>
            </a:r>
            <a:r>
              <a:rPr lang="fr-FR" altLang="fr-FR" sz="2400" dirty="0">
                <a:solidFill>
                  <a:srgbClr val="FF0000"/>
                </a:solidFill>
              </a:rPr>
              <a:t>M &gt; 0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83429D52-D4AA-4849-9EAE-1DF6F933CE2E}"/>
              </a:ext>
            </a:extLst>
          </p:cNvPr>
          <p:cNvSpPr/>
          <p:nvPr/>
        </p:nvSpPr>
        <p:spPr>
          <a:xfrm rot="5400000" flipH="1" flipV="1">
            <a:off x="2414875" y="4808618"/>
            <a:ext cx="1208612" cy="228600"/>
          </a:xfrm>
          <a:prstGeom prst="rightArrow">
            <a:avLst>
              <a:gd name="adj1" fmla="val 50000"/>
              <a:gd name="adj2" fmla="val 4205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078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F0174B59-EFCA-4895-8471-877600BB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63" y="184218"/>
            <a:ext cx="118433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dirty="0" err="1"/>
              <a:t>Universality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the phase transition of a </a:t>
            </a:r>
            <a:r>
              <a:rPr lang="fr-FR" altLang="fr-FR" dirty="0" err="1"/>
              <a:t>ferromagnetic</a:t>
            </a:r>
            <a:r>
              <a:rPr lang="fr-FR" altLang="fr-FR" dirty="0"/>
              <a:t> </a:t>
            </a:r>
            <a:r>
              <a:rPr lang="fr-FR" altLang="fr-FR" dirty="0" err="1"/>
              <a:t>material</a:t>
            </a:r>
            <a:r>
              <a:rPr lang="fr-FR" altLang="fr-FR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/>
              <a:t> 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DC5BD2E-B8AC-4D95-BF62-83CA0386D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77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D492CB4E-CB16-4B72-8AAB-C18663E6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90" y="807810"/>
            <a:ext cx="110439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2400" dirty="0"/>
              <a:t>For the </a:t>
            </a:r>
            <a:r>
              <a:rPr lang="fr-FR" altLang="fr-FR" sz="2400" dirty="0">
                <a:solidFill>
                  <a:srgbClr val="FF0000"/>
                </a:solidFill>
              </a:rPr>
              <a:t>para-</a:t>
            </a:r>
            <a:r>
              <a:rPr lang="fr-FR" altLang="fr-FR" sz="2400" dirty="0" err="1">
                <a:solidFill>
                  <a:srgbClr val="FF0000"/>
                </a:solidFill>
              </a:rPr>
              <a:t>ferromagnetic</a:t>
            </a:r>
            <a:r>
              <a:rPr lang="fr-FR" altLang="fr-FR" sz="2400" dirty="0"/>
              <a:t> phase transition in a  </a:t>
            </a:r>
            <a:r>
              <a:rPr lang="fr-FR" altLang="fr-FR" sz="2400" dirty="0" err="1"/>
              <a:t>magnetic</a:t>
            </a:r>
            <a:r>
              <a:rPr lang="fr-FR" altLang="fr-FR" sz="2400" dirty="0"/>
              <a:t> </a:t>
            </a:r>
            <a:r>
              <a:rPr lang="fr-FR" altLang="fr-FR" sz="2400" dirty="0" err="1"/>
              <a:t>fluid</a:t>
            </a:r>
            <a:r>
              <a:rPr lang="fr-FR" altLang="fr-FR" sz="2400" dirty="0"/>
              <a:t> the control </a:t>
            </a:r>
            <a:r>
              <a:rPr lang="fr-FR" altLang="fr-FR" sz="2400" dirty="0" err="1"/>
              <a:t>parameters</a:t>
            </a:r>
            <a:r>
              <a:rPr lang="fr-FR" altLang="fr-FR" sz="2400" dirty="0"/>
              <a:t> are </a:t>
            </a:r>
            <a:r>
              <a:rPr lang="fr-FR" altLang="fr-FR" sz="2400" dirty="0">
                <a:solidFill>
                  <a:srgbClr val="FF0000"/>
                </a:solidFill>
              </a:rPr>
              <a:t>T </a:t>
            </a:r>
            <a:r>
              <a:rPr lang="fr-FR" altLang="fr-FR" sz="2400" dirty="0"/>
              <a:t>and </a:t>
            </a:r>
            <a:r>
              <a:rPr lang="fr-FR" altLang="fr-FR" sz="2400" dirty="0">
                <a:solidFill>
                  <a:srgbClr val="FF0000"/>
                </a:solidFill>
              </a:rPr>
              <a:t>H</a:t>
            </a:r>
            <a:r>
              <a:rPr lang="fr-FR" altLang="fr-FR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The situation </a:t>
            </a: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very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similar</a:t>
            </a:r>
            <a:r>
              <a:rPr lang="fr-FR" altLang="fr-FR" sz="2400" dirty="0"/>
              <a:t> but </a:t>
            </a:r>
            <a:r>
              <a:rPr lang="fr-FR" altLang="fr-FR" sz="2400" dirty="0" err="1"/>
              <a:t>now</a:t>
            </a:r>
            <a:r>
              <a:rPr lang="fr-FR" altLang="fr-FR" sz="2400" dirty="0"/>
              <a:t> in the </a:t>
            </a:r>
            <a:r>
              <a:rPr lang="fr-FR" altLang="fr-FR" sz="2400" dirty="0">
                <a:solidFill>
                  <a:srgbClr val="FF0000"/>
                </a:solidFill>
              </a:rPr>
              <a:t>phase </a:t>
            </a:r>
            <a:r>
              <a:rPr lang="fr-FR" altLang="fr-FR" sz="2400" dirty="0" err="1">
                <a:solidFill>
                  <a:srgbClr val="FF0000"/>
                </a:solidFill>
              </a:rPr>
              <a:t>diagram</a:t>
            </a:r>
            <a:r>
              <a:rPr lang="fr-FR" altLang="fr-FR" sz="2400" dirty="0"/>
              <a:t> the coexistence line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now</a:t>
            </a:r>
            <a:r>
              <a:rPr lang="fr-FR" altLang="fr-FR" sz="2400" dirty="0"/>
              <a:t> </a:t>
            </a:r>
            <a:r>
              <a:rPr lang="fr-FR" altLang="fr-FR" sz="2400" dirty="0" err="1"/>
              <a:t>located</a:t>
            </a:r>
            <a:r>
              <a:rPr lang="fr-FR" altLang="fr-FR" sz="2400" dirty="0"/>
              <a:t> on the horizontal axis </a:t>
            </a:r>
            <a:r>
              <a:rPr lang="fr-FR" altLang="fr-FR" sz="2400" dirty="0">
                <a:solidFill>
                  <a:srgbClr val="FF0000"/>
                </a:solidFill>
              </a:rPr>
              <a:t>H = 0</a:t>
            </a:r>
            <a:r>
              <a:rPr lang="fr-FR" altLang="fr-FR" sz="2400" dirty="0"/>
              <a:t>. </a:t>
            </a: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517DB5F5-89DB-4F24-B177-42BA2BE6F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657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E304E8B6-463B-49EF-8048-B286B7385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9530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054305A0-0008-46E7-9EBE-FCA8F515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953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549B8196-3341-4874-B81F-610AA79A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4662488"/>
            <a:ext cx="347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C18C8189-D119-4933-9F8D-850FD094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68688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H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57E36A5A-5AD7-4ACF-AD05-80B03C5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4953000"/>
            <a:ext cx="148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T</a:t>
            </a:r>
            <a:r>
              <a:rPr lang="fr-FR" altLang="fr-FR" sz="2400" baseline="-25000"/>
              <a:t>c             </a:t>
            </a:r>
            <a:r>
              <a:rPr lang="fr-FR" altLang="fr-FR" sz="2400"/>
              <a:t> T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C07D21BD-6DF7-4438-A4C6-A405C45E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43830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F96A921A-9185-422A-A77C-C1F04DE0B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3962400"/>
            <a:ext cx="7922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M&gt;0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M&lt;0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CBCF591A-A9EF-4FE1-AA25-6335A2550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2582333"/>
            <a:ext cx="712406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Crossing</a:t>
            </a:r>
            <a:r>
              <a:rPr lang="fr-FR" altLang="fr-FR" sz="2400" dirty="0"/>
              <a:t> the 1</a:t>
            </a:r>
            <a:r>
              <a:rPr lang="fr-FR" altLang="fr-FR" sz="2400" baseline="30000" dirty="0"/>
              <a:t>st</a:t>
            </a:r>
            <a:r>
              <a:rPr lang="fr-FR" altLang="fr-FR" sz="2400" dirty="0"/>
              <a:t> </a:t>
            </a:r>
            <a:r>
              <a:rPr lang="fr-FR" altLang="fr-FR" sz="2400" dirty="0" err="1"/>
              <a:t>order</a:t>
            </a:r>
            <a:r>
              <a:rPr lang="fr-FR" altLang="fr-FR" sz="2400" dirty="0"/>
              <a:t> transition line at </a:t>
            </a:r>
            <a:r>
              <a:rPr lang="fr-FR" altLang="fr-FR" sz="2400" dirty="0">
                <a:solidFill>
                  <a:srgbClr val="FF0000"/>
                </a:solidFill>
              </a:rPr>
              <a:t>H = 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discontinuity</a:t>
            </a:r>
            <a:r>
              <a:rPr lang="fr-FR" altLang="fr-FR" sz="2400" dirty="0"/>
              <a:t> of </a:t>
            </a:r>
            <a:r>
              <a:rPr lang="fr-FR" altLang="fr-FR" sz="2400" dirty="0">
                <a:solidFill>
                  <a:srgbClr val="FF0000"/>
                </a:solidFill>
              </a:rPr>
              <a:t>M </a:t>
            </a:r>
            <a:r>
              <a:rPr lang="fr-FR" altLang="fr-FR" sz="2400" dirty="0"/>
              <a:t>for </a:t>
            </a:r>
            <a:r>
              <a:rPr lang="fr-FR" altLang="fr-FR" sz="2400" dirty="0">
                <a:solidFill>
                  <a:srgbClr val="FF0000"/>
                </a:solidFill>
              </a:rPr>
              <a:t>T &lt; T</a:t>
            </a:r>
            <a:r>
              <a:rPr lang="fr-FR" altLang="fr-FR" sz="2400" baseline="-25000" dirty="0">
                <a:solidFill>
                  <a:srgbClr val="FF0000"/>
                </a:solidFill>
              </a:rPr>
              <a:t>c </a:t>
            </a:r>
            <a:r>
              <a:rPr lang="fr-FR" altLang="fr-FR" sz="2400" dirty="0"/>
              <a:t>(</a:t>
            </a:r>
            <a:r>
              <a:rPr lang="fr-FR" altLang="fr-FR" sz="2400" dirty="0" err="1"/>
              <a:t>magnetic</a:t>
            </a:r>
            <a:r>
              <a:rPr lang="fr-FR" altLang="fr-FR" sz="2400" dirty="0"/>
              <a:t> </a:t>
            </a:r>
            <a:r>
              <a:rPr lang="fr-FR" altLang="fr-FR" sz="2400" dirty="0" err="1"/>
              <a:t>hysteresis</a:t>
            </a:r>
            <a:r>
              <a:rPr lang="fr-FR" altLang="fr-FR" sz="2400" dirty="0"/>
              <a:t>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 but not of </a:t>
            </a:r>
            <a:r>
              <a:rPr lang="fr-FR" altLang="fr-FR" sz="2400" dirty="0">
                <a:solidFill>
                  <a:srgbClr val="FF0000"/>
                </a:solidFill>
              </a:rPr>
              <a:t>S </a:t>
            </a:r>
            <a:r>
              <a:rPr lang="fr-FR" altLang="fr-FR" sz="2400" dirty="0"/>
              <a:t>: </a:t>
            </a:r>
            <a:r>
              <a:rPr lang="el-GR" altLang="fr-FR" sz="2400" dirty="0"/>
              <a:t>Δ</a:t>
            </a:r>
            <a:r>
              <a:rPr lang="fr-FR" altLang="fr-FR" sz="2400" dirty="0"/>
              <a:t>M ≠ 0 and </a:t>
            </a:r>
            <a:r>
              <a:rPr lang="el-GR" altLang="fr-FR" sz="2400" dirty="0"/>
              <a:t>Δ</a:t>
            </a:r>
            <a:r>
              <a:rPr lang="fr-FR" altLang="fr-FR" sz="2400" dirty="0"/>
              <a:t>S = 0 → </a:t>
            </a:r>
            <a:r>
              <a:rPr lang="fr-FR" altLang="fr-FR" sz="2400" dirty="0" err="1">
                <a:solidFill>
                  <a:srgbClr val="FF0000"/>
                </a:solidFill>
              </a:rPr>
              <a:t>dH</a:t>
            </a:r>
            <a:r>
              <a:rPr lang="fr-FR" altLang="fr-FR" sz="2400" dirty="0">
                <a:solidFill>
                  <a:srgbClr val="FF0000"/>
                </a:solidFill>
              </a:rPr>
              <a:t>/dT = 0</a:t>
            </a:r>
            <a:endParaRPr lang="fr-FR" altLang="fr-F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Kinetics</a:t>
            </a:r>
            <a:r>
              <a:rPr lang="fr-FR" altLang="fr-FR" sz="2400" dirty="0"/>
              <a:t> : </a:t>
            </a:r>
            <a:r>
              <a:rPr lang="fr-FR" altLang="fr-FR" sz="2400" dirty="0" err="1"/>
              <a:t>nucleation-growth</a:t>
            </a:r>
            <a:r>
              <a:rPr lang="fr-FR" altLang="fr-FR" sz="2400" dirty="0"/>
              <a:t> </a:t>
            </a:r>
            <a:r>
              <a:rPr lang="fr-FR" altLang="fr-FR" sz="2400" dirty="0" err="1"/>
              <a:t>from</a:t>
            </a:r>
            <a:r>
              <a:rPr lang="fr-FR" altLang="fr-FR" sz="2400" dirty="0"/>
              <a:t> one phase </a:t>
            </a:r>
            <a:r>
              <a:rPr lang="fr-FR" altLang="fr-FR" sz="2400" dirty="0">
                <a:solidFill>
                  <a:srgbClr val="FF0000"/>
                </a:solidFill>
              </a:rPr>
              <a:t>M &lt; 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to </a:t>
            </a:r>
            <a:r>
              <a:rPr lang="fr-FR" altLang="fr-FR" sz="2400" dirty="0" err="1"/>
              <a:t>another</a:t>
            </a:r>
            <a:r>
              <a:rPr lang="fr-FR" altLang="fr-FR" sz="2400" dirty="0"/>
              <a:t> one </a:t>
            </a:r>
            <a:r>
              <a:rPr lang="fr-FR" altLang="fr-FR" sz="2400" dirty="0">
                <a:solidFill>
                  <a:srgbClr val="FF0000"/>
                </a:solidFill>
              </a:rPr>
              <a:t>M &gt; 0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83429D52-D4AA-4849-9EAE-1DF6F933CE2E}"/>
              </a:ext>
            </a:extLst>
          </p:cNvPr>
          <p:cNvSpPr/>
          <p:nvPr/>
        </p:nvSpPr>
        <p:spPr>
          <a:xfrm rot="5400000" flipH="1" flipV="1">
            <a:off x="2414875" y="4808618"/>
            <a:ext cx="1208612" cy="228600"/>
          </a:xfrm>
          <a:prstGeom prst="rightArrow">
            <a:avLst>
              <a:gd name="adj1" fmla="val 50000"/>
              <a:gd name="adj2" fmla="val 4205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117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F0174B59-EFCA-4895-8471-877600BB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63" y="184218"/>
            <a:ext cx="118433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dirty="0" err="1"/>
              <a:t>Universality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the phase transition of a </a:t>
            </a:r>
            <a:r>
              <a:rPr lang="fr-FR" altLang="fr-FR" dirty="0" err="1"/>
              <a:t>ferromagnetic</a:t>
            </a:r>
            <a:r>
              <a:rPr lang="fr-FR" altLang="fr-FR" dirty="0"/>
              <a:t> </a:t>
            </a:r>
            <a:r>
              <a:rPr lang="fr-FR" altLang="fr-FR" dirty="0" err="1"/>
              <a:t>material</a:t>
            </a:r>
            <a:r>
              <a:rPr lang="fr-FR" altLang="fr-FR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/>
              <a:t> 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DC5BD2E-B8AC-4D95-BF62-83CA0386D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877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D492CB4E-CB16-4B72-8AAB-C18663E6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90" y="807810"/>
            <a:ext cx="110439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2400" dirty="0"/>
              <a:t>For the </a:t>
            </a:r>
            <a:r>
              <a:rPr lang="fr-FR" altLang="fr-FR" sz="2400" dirty="0">
                <a:solidFill>
                  <a:srgbClr val="FF0000"/>
                </a:solidFill>
              </a:rPr>
              <a:t>para-</a:t>
            </a:r>
            <a:r>
              <a:rPr lang="fr-FR" altLang="fr-FR" sz="2400" dirty="0" err="1">
                <a:solidFill>
                  <a:srgbClr val="FF0000"/>
                </a:solidFill>
              </a:rPr>
              <a:t>ferromagnetic</a:t>
            </a:r>
            <a:r>
              <a:rPr lang="fr-FR" altLang="fr-FR" sz="2400" dirty="0"/>
              <a:t> phase transition in a  </a:t>
            </a:r>
            <a:r>
              <a:rPr lang="fr-FR" altLang="fr-FR" sz="2400" dirty="0" err="1"/>
              <a:t>magnetic</a:t>
            </a:r>
            <a:r>
              <a:rPr lang="fr-FR" altLang="fr-FR" sz="2400" dirty="0"/>
              <a:t> </a:t>
            </a:r>
            <a:r>
              <a:rPr lang="fr-FR" altLang="fr-FR" sz="2400" dirty="0" err="1"/>
              <a:t>fluid</a:t>
            </a:r>
            <a:r>
              <a:rPr lang="fr-FR" altLang="fr-FR" sz="2400" dirty="0"/>
              <a:t> the control </a:t>
            </a:r>
            <a:r>
              <a:rPr lang="fr-FR" altLang="fr-FR" sz="2400" dirty="0" err="1"/>
              <a:t>parameters</a:t>
            </a:r>
            <a:r>
              <a:rPr lang="fr-FR" altLang="fr-FR" sz="2400" dirty="0"/>
              <a:t> are </a:t>
            </a:r>
            <a:r>
              <a:rPr lang="fr-FR" altLang="fr-FR" sz="2400" dirty="0">
                <a:solidFill>
                  <a:srgbClr val="FF0000"/>
                </a:solidFill>
              </a:rPr>
              <a:t>T </a:t>
            </a:r>
            <a:r>
              <a:rPr lang="fr-FR" altLang="fr-FR" sz="2400" dirty="0"/>
              <a:t>and </a:t>
            </a:r>
            <a:r>
              <a:rPr lang="fr-FR" altLang="fr-FR" sz="2400" dirty="0">
                <a:solidFill>
                  <a:srgbClr val="FF0000"/>
                </a:solidFill>
              </a:rPr>
              <a:t>H</a:t>
            </a:r>
            <a:r>
              <a:rPr lang="fr-FR" altLang="fr-FR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The situation </a:t>
            </a: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very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similar</a:t>
            </a:r>
            <a:r>
              <a:rPr lang="fr-FR" altLang="fr-FR" sz="2400" dirty="0"/>
              <a:t> but </a:t>
            </a:r>
            <a:r>
              <a:rPr lang="fr-FR" altLang="fr-FR" sz="2400" dirty="0" err="1"/>
              <a:t>now</a:t>
            </a:r>
            <a:r>
              <a:rPr lang="fr-FR" altLang="fr-FR" sz="2400" dirty="0"/>
              <a:t> in the </a:t>
            </a:r>
            <a:r>
              <a:rPr lang="fr-FR" altLang="fr-FR" sz="2400" dirty="0">
                <a:solidFill>
                  <a:srgbClr val="FF0000"/>
                </a:solidFill>
              </a:rPr>
              <a:t>phase </a:t>
            </a:r>
            <a:r>
              <a:rPr lang="fr-FR" altLang="fr-FR" sz="2400" dirty="0" err="1">
                <a:solidFill>
                  <a:srgbClr val="FF0000"/>
                </a:solidFill>
              </a:rPr>
              <a:t>diagram</a:t>
            </a:r>
            <a:r>
              <a:rPr lang="fr-FR" altLang="fr-FR" sz="2400" dirty="0"/>
              <a:t> the coexistence line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now</a:t>
            </a:r>
            <a:r>
              <a:rPr lang="fr-FR" altLang="fr-FR" sz="2400" dirty="0"/>
              <a:t> </a:t>
            </a:r>
            <a:r>
              <a:rPr lang="fr-FR" altLang="fr-FR" sz="2400" dirty="0" err="1"/>
              <a:t>located</a:t>
            </a:r>
            <a:r>
              <a:rPr lang="fr-FR" altLang="fr-FR" sz="2400" dirty="0"/>
              <a:t> on the horizontal axis </a:t>
            </a:r>
            <a:r>
              <a:rPr lang="fr-FR" altLang="fr-FR" sz="2400" dirty="0">
                <a:solidFill>
                  <a:srgbClr val="FF0000"/>
                </a:solidFill>
              </a:rPr>
              <a:t>H = 0</a:t>
            </a:r>
            <a:r>
              <a:rPr lang="fr-FR" altLang="fr-FR" sz="2400" dirty="0"/>
              <a:t>. </a:t>
            </a: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517DB5F5-89DB-4F24-B177-42BA2BE6F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657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E304E8B6-463B-49EF-8048-B286B7385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9530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054305A0-0008-46E7-9EBE-FCA8F515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953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549B8196-3341-4874-B81F-610AA79A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4662488"/>
            <a:ext cx="347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C18C8189-D119-4933-9F8D-850FD094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68688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H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57E36A5A-5AD7-4ACF-AD05-80B03C5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4953000"/>
            <a:ext cx="148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T</a:t>
            </a:r>
            <a:r>
              <a:rPr lang="fr-FR" altLang="fr-FR" sz="2400" baseline="-25000"/>
              <a:t>c             </a:t>
            </a:r>
            <a:r>
              <a:rPr lang="fr-FR" altLang="fr-FR" sz="2400"/>
              <a:t> T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C07D21BD-6DF7-4438-A4C6-A405C45E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43830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F96A921A-9185-422A-A77C-C1F04DE0B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3962400"/>
            <a:ext cx="7922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M&gt;0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M&lt;0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CBCF591A-A9EF-4FE1-AA25-6335A2550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2582333"/>
            <a:ext cx="712406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Crossing</a:t>
            </a:r>
            <a:r>
              <a:rPr lang="fr-FR" altLang="fr-FR" sz="2400" dirty="0"/>
              <a:t> the 1</a:t>
            </a:r>
            <a:r>
              <a:rPr lang="fr-FR" altLang="fr-FR" sz="2400" baseline="30000" dirty="0"/>
              <a:t>st</a:t>
            </a:r>
            <a:r>
              <a:rPr lang="fr-FR" altLang="fr-FR" sz="2400" dirty="0"/>
              <a:t> </a:t>
            </a:r>
            <a:r>
              <a:rPr lang="fr-FR" altLang="fr-FR" sz="2400" dirty="0" err="1"/>
              <a:t>order</a:t>
            </a:r>
            <a:r>
              <a:rPr lang="fr-FR" altLang="fr-FR" sz="2400" dirty="0"/>
              <a:t> transition line at </a:t>
            </a:r>
            <a:r>
              <a:rPr lang="fr-FR" altLang="fr-FR" sz="2400" dirty="0">
                <a:solidFill>
                  <a:srgbClr val="FF0000"/>
                </a:solidFill>
              </a:rPr>
              <a:t>H = 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discontinuity</a:t>
            </a:r>
            <a:r>
              <a:rPr lang="fr-FR" altLang="fr-FR" sz="2400" dirty="0"/>
              <a:t> of </a:t>
            </a:r>
            <a:r>
              <a:rPr lang="fr-FR" altLang="fr-FR" sz="2400" dirty="0">
                <a:solidFill>
                  <a:srgbClr val="FF0000"/>
                </a:solidFill>
              </a:rPr>
              <a:t>M </a:t>
            </a:r>
            <a:r>
              <a:rPr lang="fr-FR" altLang="fr-FR" sz="2400" dirty="0"/>
              <a:t>for </a:t>
            </a:r>
            <a:r>
              <a:rPr lang="fr-FR" altLang="fr-FR" sz="2400" dirty="0">
                <a:solidFill>
                  <a:srgbClr val="FF0000"/>
                </a:solidFill>
              </a:rPr>
              <a:t>T &lt; T</a:t>
            </a:r>
            <a:r>
              <a:rPr lang="fr-FR" altLang="fr-FR" sz="2400" baseline="-25000" dirty="0">
                <a:solidFill>
                  <a:srgbClr val="FF0000"/>
                </a:solidFill>
              </a:rPr>
              <a:t>c </a:t>
            </a:r>
            <a:r>
              <a:rPr lang="fr-FR" altLang="fr-FR" sz="2400" dirty="0"/>
              <a:t>(</a:t>
            </a:r>
            <a:r>
              <a:rPr lang="fr-FR" altLang="fr-FR" sz="2400" dirty="0" err="1"/>
              <a:t>magnetic</a:t>
            </a:r>
            <a:r>
              <a:rPr lang="fr-FR" altLang="fr-FR" sz="2400" dirty="0"/>
              <a:t> </a:t>
            </a:r>
            <a:r>
              <a:rPr lang="fr-FR" altLang="fr-FR" sz="2400" dirty="0" err="1"/>
              <a:t>hysteresis</a:t>
            </a:r>
            <a:r>
              <a:rPr lang="fr-FR" altLang="fr-FR" sz="2400" dirty="0"/>
              <a:t>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 but not of </a:t>
            </a:r>
            <a:r>
              <a:rPr lang="fr-FR" altLang="fr-FR" sz="2400" dirty="0">
                <a:solidFill>
                  <a:srgbClr val="FF0000"/>
                </a:solidFill>
              </a:rPr>
              <a:t>S </a:t>
            </a:r>
            <a:r>
              <a:rPr lang="fr-FR" altLang="fr-FR" sz="2400" dirty="0"/>
              <a:t>: </a:t>
            </a:r>
            <a:r>
              <a:rPr lang="el-GR" altLang="fr-FR" sz="2400" dirty="0"/>
              <a:t>Δ</a:t>
            </a:r>
            <a:r>
              <a:rPr lang="fr-FR" altLang="fr-FR" sz="2400" dirty="0"/>
              <a:t>M ≠ 0 and </a:t>
            </a:r>
            <a:r>
              <a:rPr lang="el-GR" altLang="fr-FR" sz="2400" dirty="0"/>
              <a:t>Δ</a:t>
            </a:r>
            <a:r>
              <a:rPr lang="fr-FR" altLang="fr-FR" sz="2400" dirty="0"/>
              <a:t>S = 0 → </a:t>
            </a:r>
            <a:r>
              <a:rPr lang="fr-FR" altLang="fr-FR" sz="2400" dirty="0" err="1">
                <a:solidFill>
                  <a:srgbClr val="FF0000"/>
                </a:solidFill>
              </a:rPr>
              <a:t>dH</a:t>
            </a:r>
            <a:r>
              <a:rPr lang="fr-FR" altLang="fr-FR" sz="2400" dirty="0">
                <a:solidFill>
                  <a:srgbClr val="FF0000"/>
                </a:solidFill>
              </a:rPr>
              <a:t>/dT = 0</a:t>
            </a:r>
            <a:endParaRPr lang="fr-FR" altLang="fr-F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Kinetics</a:t>
            </a:r>
            <a:r>
              <a:rPr lang="fr-FR" altLang="fr-FR" sz="2400" dirty="0"/>
              <a:t> : </a:t>
            </a:r>
            <a:r>
              <a:rPr lang="fr-FR" altLang="fr-FR" sz="2400" dirty="0" err="1"/>
              <a:t>nucleation-growth</a:t>
            </a:r>
            <a:r>
              <a:rPr lang="fr-FR" altLang="fr-FR" sz="2400" dirty="0"/>
              <a:t> </a:t>
            </a:r>
            <a:r>
              <a:rPr lang="fr-FR" altLang="fr-FR" sz="2400" dirty="0" err="1"/>
              <a:t>from</a:t>
            </a:r>
            <a:r>
              <a:rPr lang="fr-FR" altLang="fr-FR" sz="2400" dirty="0"/>
              <a:t> one phase </a:t>
            </a:r>
            <a:r>
              <a:rPr lang="fr-FR" altLang="fr-FR" sz="2400" dirty="0">
                <a:solidFill>
                  <a:srgbClr val="FF0000"/>
                </a:solidFill>
              </a:rPr>
              <a:t>M &lt; 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to </a:t>
            </a:r>
            <a:r>
              <a:rPr lang="fr-FR" altLang="fr-FR" sz="2400" dirty="0" err="1"/>
              <a:t>another</a:t>
            </a:r>
            <a:r>
              <a:rPr lang="fr-FR" altLang="fr-FR" sz="2400" dirty="0"/>
              <a:t> one </a:t>
            </a:r>
            <a:r>
              <a:rPr lang="fr-FR" altLang="fr-FR" sz="2400" dirty="0">
                <a:solidFill>
                  <a:srgbClr val="FF0000"/>
                </a:solidFill>
              </a:rPr>
              <a:t>M &gt; 0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83429D52-D4AA-4849-9EAE-1DF6F933CE2E}"/>
              </a:ext>
            </a:extLst>
          </p:cNvPr>
          <p:cNvSpPr/>
          <p:nvPr/>
        </p:nvSpPr>
        <p:spPr>
          <a:xfrm rot="5400000" flipH="1" flipV="1">
            <a:off x="2414875" y="4808618"/>
            <a:ext cx="1208612" cy="228600"/>
          </a:xfrm>
          <a:prstGeom prst="rightArrow">
            <a:avLst>
              <a:gd name="adj1" fmla="val 50000"/>
              <a:gd name="adj2" fmla="val 4205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05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ZoneTexte 5">
            <a:extLst>
              <a:ext uri="{FF2B5EF4-FFF2-40B4-BE49-F238E27FC236}">
                <a16:creationId xmlns:a16="http://schemas.microsoft.com/office/drawing/2014/main" id="{77FE6F2A-84A8-4CF0-91E9-7ABF3D6FB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4" y="76200"/>
            <a:ext cx="54890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/>
              <a:t>          </a:t>
            </a:r>
            <a:r>
              <a:rPr lang="fr-FR" altLang="fr-FR" dirty="0" err="1"/>
              <a:t>From</a:t>
            </a:r>
            <a:r>
              <a:rPr lang="fr-FR" altLang="fr-FR" dirty="0"/>
              <a:t> </a:t>
            </a:r>
            <a:r>
              <a:rPr lang="fr-FR" altLang="fr-FR" dirty="0" err="1"/>
              <a:t>pioneering</a:t>
            </a:r>
            <a:r>
              <a:rPr lang="fr-FR" altLang="fr-FR" dirty="0"/>
              <a:t> </a:t>
            </a:r>
            <a:r>
              <a:rPr lang="fr-FR" altLang="fr-FR" dirty="0" err="1"/>
              <a:t>works</a:t>
            </a:r>
            <a:endParaRPr lang="fr-FR" altLang="fr-FR" dirty="0"/>
          </a:p>
        </p:txBody>
      </p:sp>
      <p:sp>
        <p:nvSpPr>
          <p:cNvPr id="11269" name="ZoneTexte 6">
            <a:extLst>
              <a:ext uri="{FF2B5EF4-FFF2-40B4-BE49-F238E27FC236}">
                <a16:creationId xmlns:a16="http://schemas.microsoft.com/office/drawing/2014/main" id="{D338CB2B-AE64-4C45-8A10-D4339F05D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164" y="5257800"/>
            <a:ext cx="110675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Neutral-Ionic PIPT                                          </a:t>
            </a:r>
            <a:r>
              <a:rPr lang="fr-FR" altLang="fr-FR" sz="2400" dirty="0" err="1">
                <a:solidFill>
                  <a:srgbClr val="FF0000"/>
                </a:solidFill>
              </a:rPr>
              <a:t>Coherent</a:t>
            </a:r>
            <a:r>
              <a:rPr lang="fr-FR" altLang="fr-FR" sz="2400">
                <a:solidFill>
                  <a:srgbClr val="FF0000"/>
                </a:solidFill>
              </a:rPr>
              <a:t> phonon</a:t>
            </a:r>
            <a:endParaRPr lang="fr-FR" altLang="fr-FR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/>
              <a:t>S. </a:t>
            </a:r>
            <a:r>
              <a:rPr lang="fr-FR" altLang="fr-FR" sz="2400" dirty="0" err="1"/>
              <a:t>Koshihara</a:t>
            </a:r>
            <a:r>
              <a:rPr lang="fr-FR" altLang="fr-FR" sz="2400" dirty="0"/>
              <a:t>                                                   K. </a:t>
            </a:r>
            <a:r>
              <a:rPr lang="fr-FR" altLang="fr-FR" sz="2400" dirty="0" err="1"/>
              <a:t>Sokolowski-Tinten</a:t>
            </a:r>
            <a:r>
              <a:rPr lang="fr-FR" altLang="fr-FR" sz="24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/>
              <a:t>PRB 1990                                                       Nature 2003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8BBEEB9-E3D0-42CA-AC0D-88D9D9B7A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76" y="747423"/>
            <a:ext cx="5860363" cy="4274226"/>
          </a:xfrm>
          <a:prstGeom prst="rect">
            <a:avLst/>
          </a:prstGeom>
        </p:spPr>
      </p:pic>
      <p:pic>
        <p:nvPicPr>
          <p:cNvPr id="6" name="Image 3">
            <a:extLst>
              <a:ext uri="{FF2B5EF4-FFF2-40B4-BE49-F238E27FC236}">
                <a16:creationId xmlns:a16="http://schemas.microsoft.com/office/drawing/2014/main" id="{6372FC9F-B342-490C-B2E8-B9FF8D2DA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70" y="235671"/>
            <a:ext cx="3897559" cy="494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31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>
            <a:extLst>
              <a:ext uri="{FF2B5EF4-FFF2-40B4-BE49-F238E27FC236}">
                <a16:creationId xmlns:a16="http://schemas.microsoft.com/office/drawing/2014/main" id="{FF95D994-FA6F-47CC-92F1-E70B70CE8A2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02226" y="3340100"/>
          <a:ext cx="46609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" name="Image bitmap" r:id="rId4" imgW="8659434" imgH="5304762" progId="Paint.Picture">
                  <p:embed/>
                </p:oleObj>
              </mc:Choice>
              <mc:Fallback>
                <p:oleObj name="Image bitmap" r:id="rId4" imgW="8659434" imgH="5304762" progId="Paint.Picture">
                  <p:embed/>
                  <p:pic>
                    <p:nvPicPr>
                      <p:cNvPr id="23554" name="Object 3">
                        <a:extLst>
                          <a:ext uri="{FF2B5EF4-FFF2-40B4-BE49-F238E27FC236}">
                            <a16:creationId xmlns:a16="http://schemas.microsoft.com/office/drawing/2014/main" id="{FF95D994-FA6F-47CC-92F1-E70B70CE8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226" y="3340100"/>
                        <a:ext cx="46609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>
            <a:extLst>
              <a:ext uri="{FF2B5EF4-FFF2-40B4-BE49-F238E27FC236}">
                <a16:creationId xmlns:a16="http://schemas.microsoft.com/office/drawing/2014/main" id="{BB22747D-792A-4930-95AA-797B8F39684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89855" y="685801"/>
          <a:ext cx="356870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" name="Image bitmap" r:id="rId6" imgW="9561905" imgH="6335009" progId="Paint.Picture">
                  <p:embed/>
                </p:oleObj>
              </mc:Choice>
              <mc:Fallback>
                <p:oleObj name="Image bitmap" r:id="rId6" imgW="9561905" imgH="6335009" progId="Paint.Picture">
                  <p:embed/>
                  <p:pic>
                    <p:nvPicPr>
                      <p:cNvPr id="23555" name="Object 4">
                        <a:extLst>
                          <a:ext uri="{FF2B5EF4-FFF2-40B4-BE49-F238E27FC236}">
                            <a16:creationId xmlns:a16="http://schemas.microsoft.com/office/drawing/2014/main" id="{BB22747D-792A-4930-95AA-797B8F3968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855" y="685801"/>
                        <a:ext cx="3568700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5">
            <a:extLst>
              <a:ext uri="{FF2B5EF4-FFF2-40B4-BE49-F238E27FC236}">
                <a16:creationId xmlns:a16="http://schemas.microsoft.com/office/drawing/2014/main" id="{E40BAB90-A224-4B4E-81A8-8DE422AA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99" y="107951"/>
            <a:ext cx="43352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Stability, metastability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and instability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CE81A27C-4065-42A2-893B-4CBC15D5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074" y="65088"/>
            <a:ext cx="9658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err="1"/>
              <a:t>Symmetry</a:t>
            </a:r>
            <a:r>
              <a:rPr lang="fr-FR" altLang="fr-FR" dirty="0"/>
              <a:t> </a:t>
            </a:r>
            <a:r>
              <a:rPr lang="fr-FR" altLang="fr-FR" dirty="0" err="1"/>
              <a:t>breaking</a:t>
            </a:r>
            <a:r>
              <a:rPr lang="fr-FR" altLang="fr-FR" dirty="0"/>
              <a:t> </a:t>
            </a:r>
            <a:r>
              <a:rPr lang="fr-FR" altLang="fr-FR" dirty="0">
                <a:solidFill>
                  <a:srgbClr val="FF0000"/>
                </a:solidFill>
              </a:rPr>
              <a:t>/</a:t>
            </a:r>
            <a:r>
              <a:rPr lang="fr-FR" altLang="fr-FR" dirty="0"/>
              <a:t> </a:t>
            </a:r>
            <a:r>
              <a:rPr lang="fr-FR" altLang="fr-FR" dirty="0" err="1"/>
              <a:t>Isosymmetric</a:t>
            </a:r>
            <a:r>
              <a:rPr lang="fr-FR" altLang="fr-FR" dirty="0"/>
              <a:t> phase transition</a:t>
            </a:r>
          </a:p>
        </p:txBody>
      </p:sp>
      <p:pic>
        <p:nvPicPr>
          <p:cNvPr id="23558" name="Picture 7">
            <a:extLst>
              <a:ext uri="{FF2B5EF4-FFF2-40B4-BE49-F238E27FC236}">
                <a16:creationId xmlns:a16="http://schemas.microsoft.com/office/drawing/2014/main" id="{3B1EAF99-F869-4E95-9653-B8F875156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63" y="11430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Line 9">
            <a:extLst>
              <a:ext uri="{FF2B5EF4-FFF2-40B4-BE49-F238E27FC236}">
                <a16:creationId xmlns:a16="http://schemas.microsoft.com/office/drawing/2014/main" id="{8D97FC22-53DD-468F-930F-DFC647220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0" name="Line 10">
            <a:extLst>
              <a:ext uri="{FF2B5EF4-FFF2-40B4-BE49-F238E27FC236}">
                <a16:creationId xmlns:a16="http://schemas.microsoft.com/office/drawing/2014/main" id="{E28895DD-14C7-43EA-A3CC-A1CEDF9AF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1" name="Line 12">
            <a:extLst>
              <a:ext uri="{FF2B5EF4-FFF2-40B4-BE49-F238E27FC236}">
                <a16:creationId xmlns:a16="http://schemas.microsoft.com/office/drawing/2014/main" id="{E2FAAC2B-BAE5-4EB4-BFF4-05D066688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2355" y="990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2" name="Line 13">
            <a:extLst>
              <a:ext uri="{FF2B5EF4-FFF2-40B4-BE49-F238E27FC236}">
                <a16:creationId xmlns:a16="http://schemas.microsoft.com/office/drawing/2014/main" id="{AC211AFC-C415-4DA9-A733-B0909D0A9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0961" y="1828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3" name="Line 14">
            <a:extLst>
              <a:ext uri="{FF2B5EF4-FFF2-40B4-BE49-F238E27FC236}">
                <a16:creationId xmlns:a16="http://schemas.microsoft.com/office/drawing/2014/main" id="{763FD694-A459-494F-9E8C-CFF05BDFF7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1434" y="184139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4" name="Text Box 15">
            <a:extLst>
              <a:ext uri="{FF2B5EF4-FFF2-40B4-BE49-F238E27FC236}">
                <a16:creationId xmlns:a16="http://schemas.microsoft.com/office/drawing/2014/main" id="{9AC11429-9DBC-4911-B8AD-114E0E9D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83820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/>
              <a:t>F</a:t>
            </a:r>
          </a:p>
        </p:txBody>
      </p:sp>
      <p:sp>
        <p:nvSpPr>
          <p:cNvPr id="23565" name="Text Box 16">
            <a:extLst>
              <a:ext uri="{FF2B5EF4-FFF2-40B4-BE49-F238E27FC236}">
                <a16:creationId xmlns:a16="http://schemas.microsoft.com/office/drawing/2014/main" id="{76B69868-3C03-42CA-BB2A-B88EEDE2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828800"/>
            <a:ext cx="311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/>
              <a:t>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952C08-5F5A-4DE9-93B2-F66042AB3B8C}"/>
              </a:ext>
            </a:extLst>
          </p:cNvPr>
          <p:cNvSpPr txBox="1"/>
          <p:nvPr/>
        </p:nvSpPr>
        <p:spPr>
          <a:xfrm>
            <a:off x="365760" y="1820851"/>
            <a:ext cx="28376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para-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ferromagnetic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Isosymmetric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gas-liquid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991CB-15EC-4998-8EB1-D840B1D7B890}"/>
              </a:ext>
            </a:extLst>
          </p:cNvPr>
          <p:cNvSpPr/>
          <p:nvPr/>
        </p:nvSpPr>
        <p:spPr>
          <a:xfrm>
            <a:off x="2611210" y="76853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E5536B-3D57-469F-819C-97104F11A4A8}"/>
              </a:ext>
            </a:extLst>
          </p:cNvPr>
          <p:cNvSpPr txBox="1"/>
          <p:nvPr/>
        </p:nvSpPr>
        <p:spPr>
          <a:xfrm>
            <a:off x="3230882" y="69886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E413E3-6002-4F67-8EC7-7865F3E69D15}"/>
              </a:ext>
            </a:extLst>
          </p:cNvPr>
          <p:cNvSpPr txBox="1"/>
          <p:nvPr/>
        </p:nvSpPr>
        <p:spPr>
          <a:xfrm>
            <a:off x="2550697" y="6275670"/>
            <a:ext cx="7177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Landau free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 A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fr-FR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fr-FR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99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>
            <a:extLst>
              <a:ext uri="{FF2B5EF4-FFF2-40B4-BE49-F238E27FC236}">
                <a16:creationId xmlns:a16="http://schemas.microsoft.com/office/drawing/2014/main" id="{FF95D994-FA6F-47CC-92F1-E70B70CE8A2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02226" y="3340100"/>
          <a:ext cx="46609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" name="Image bitmap" r:id="rId4" imgW="8659434" imgH="5304762" progId="Paint.Picture">
                  <p:embed/>
                </p:oleObj>
              </mc:Choice>
              <mc:Fallback>
                <p:oleObj name="Image bitmap" r:id="rId4" imgW="8659434" imgH="5304762" progId="Paint.Picture">
                  <p:embed/>
                  <p:pic>
                    <p:nvPicPr>
                      <p:cNvPr id="23554" name="Object 3">
                        <a:extLst>
                          <a:ext uri="{FF2B5EF4-FFF2-40B4-BE49-F238E27FC236}">
                            <a16:creationId xmlns:a16="http://schemas.microsoft.com/office/drawing/2014/main" id="{FF95D994-FA6F-47CC-92F1-E70B70CE8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226" y="3340100"/>
                        <a:ext cx="46609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>
            <a:extLst>
              <a:ext uri="{FF2B5EF4-FFF2-40B4-BE49-F238E27FC236}">
                <a16:creationId xmlns:a16="http://schemas.microsoft.com/office/drawing/2014/main" id="{BB22747D-792A-4930-95AA-797B8F39684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89855" y="685801"/>
          <a:ext cx="356870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" name="Image bitmap" r:id="rId6" imgW="9561905" imgH="6335009" progId="Paint.Picture">
                  <p:embed/>
                </p:oleObj>
              </mc:Choice>
              <mc:Fallback>
                <p:oleObj name="Image bitmap" r:id="rId6" imgW="9561905" imgH="6335009" progId="Paint.Picture">
                  <p:embed/>
                  <p:pic>
                    <p:nvPicPr>
                      <p:cNvPr id="23555" name="Object 4">
                        <a:extLst>
                          <a:ext uri="{FF2B5EF4-FFF2-40B4-BE49-F238E27FC236}">
                            <a16:creationId xmlns:a16="http://schemas.microsoft.com/office/drawing/2014/main" id="{BB22747D-792A-4930-95AA-797B8F3968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855" y="685801"/>
                        <a:ext cx="3568700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5">
            <a:extLst>
              <a:ext uri="{FF2B5EF4-FFF2-40B4-BE49-F238E27FC236}">
                <a16:creationId xmlns:a16="http://schemas.microsoft.com/office/drawing/2014/main" id="{E40BAB90-A224-4B4E-81A8-8DE422AA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99" y="107951"/>
            <a:ext cx="43352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3600">
                <a:solidFill>
                  <a:schemeClr val="bg1"/>
                </a:solidFill>
                <a:latin typeface="Times New Roman" panose="02020603050405020304" pitchFamily="18" charset="0"/>
              </a:rPr>
              <a:t>Stability, metastability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3600">
                <a:solidFill>
                  <a:schemeClr val="bg1"/>
                </a:solidFill>
                <a:latin typeface="Times New Roman" panose="02020603050405020304" pitchFamily="18" charset="0"/>
              </a:rPr>
              <a:t>and instability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CE81A27C-4065-42A2-893B-4CBC15D5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49" y="65088"/>
            <a:ext cx="9658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err="1"/>
              <a:t>Symmetry</a:t>
            </a:r>
            <a:r>
              <a:rPr lang="fr-FR" altLang="fr-FR" dirty="0"/>
              <a:t> </a:t>
            </a:r>
            <a:r>
              <a:rPr lang="fr-FR" altLang="fr-FR" dirty="0" err="1"/>
              <a:t>breaking</a:t>
            </a:r>
            <a:r>
              <a:rPr lang="fr-FR" altLang="fr-FR" dirty="0"/>
              <a:t> </a:t>
            </a:r>
            <a:r>
              <a:rPr lang="fr-FR" altLang="fr-FR" dirty="0">
                <a:solidFill>
                  <a:srgbClr val="FF0000"/>
                </a:solidFill>
              </a:rPr>
              <a:t>/</a:t>
            </a:r>
            <a:r>
              <a:rPr lang="fr-FR" altLang="fr-FR" dirty="0"/>
              <a:t> </a:t>
            </a:r>
            <a:r>
              <a:rPr lang="fr-FR" altLang="fr-FR" dirty="0" err="1"/>
              <a:t>Isosymmetric</a:t>
            </a:r>
            <a:r>
              <a:rPr lang="fr-FR" altLang="fr-FR" dirty="0"/>
              <a:t> phase transition</a:t>
            </a:r>
          </a:p>
        </p:txBody>
      </p:sp>
      <p:pic>
        <p:nvPicPr>
          <p:cNvPr id="23558" name="Picture 7">
            <a:extLst>
              <a:ext uri="{FF2B5EF4-FFF2-40B4-BE49-F238E27FC236}">
                <a16:creationId xmlns:a16="http://schemas.microsoft.com/office/drawing/2014/main" id="{3B1EAF99-F869-4E95-9653-B8F875156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63" y="11430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Line 9">
            <a:extLst>
              <a:ext uri="{FF2B5EF4-FFF2-40B4-BE49-F238E27FC236}">
                <a16:creationId xmlns:a16="http://schemas.microsoft.com/office/drawing/2014/main" id="{8D97FC22-53DD-468F-930F-DFC647220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0" name="Line 10">
            <a:extLst>
              <a:ext uri="{FF2B5EF4-FFF2-40B4-BE49-F238E27FC236}">
                <a16:creationId xmlns:a16="http://schemas.microsoft.com/office/drawing/2014/main" id="{E28895DD-14C7-43EA-A3CC-A1CEDF9AF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1" name="Line 12">
            <a:extLst>
              <a:ext uri="{FF2B5EF4-FFF2-40B4-BE49-F238E27FC236}">
                <a16:creationId xmlns:a16="http://schemas.microsoft.com/office/drawing/2014/main" id="{E2FAAC2B-BAE5-4EB4-BFF4-05D066688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2355" y="990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2" name="Line 13">
            <a:extLst>
              <a:ext uri="{FF2B5EF4-FFF2-40B4-BE49-F238E27FC236}">
                <a16:creationId xmlns:a16="http://schemas.microsoft.com/office/drawing/2014/main" id="{AC211AFC-C415-4DA9-A733-B0909D0A9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0961" y="1828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3" name="Line 14">
            <a:extLst>
              <a:ext uri="{FF2B5EF4-FFF2-40B4-BE49-F238E27FC236}">
                <a16:creationId xmlns:a16="http://schemas.microsoft.com/office/drawing/2014/main" id="{763FD694-A459-494F-9E8C-CFF05BDFF7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1434" y="184139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4" name="Text Box 15">
            <a:extLst>
              <a:ext uri="{FF2B5EF4-FFF2-40B4-BE49-F238E27FC236}">
                <a16:creationId xmlns:a16="http://schemas.microsoft.com/office/drawing/2014/main" id="{9AC11429-9DBC-4911-B8AD-114E0E9D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83820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/>
              <a:t>F</a:t>
            </a:r>
          </a:p>
        </p:txBody>
      </p:sp>
      <p:sp>
        <p:nvSpPr>
          <p:cNvPr id="23565" name="Text Box 16">
            <a:extLst>
              <a:ext uri="{FF2B5EF4-FFF2-40B4-BE49-F238E27FC236}">
                <a16:creationId xmlns:a16="http://schemas.microsoft.com/office/drawing/2014/main" id="{76B69868-3C03-42CA-BB2A-B88EEDE2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828800"/>
            <a:ext cx="311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/>
              <a:t>M</a:t>
            </a:r>
          </a:p>
        </p:txBody>
      </p:sp>
      <p:pic>
        <p:nvPicPr>
          <p:cNvPr id="23566" name="Image 7">
            <a:extLst>
              <a:ext uri="{FF2B5EF4-FFF2-40B4-BE49-F238E27FC236}">
                <a16:creationId xmlns:a16="http://schemas.microsoft.com/office/drawing/2014/main" id="{90B13143-2EFE-4EC3-BF2B-FD0E6E6315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18" y="3857626"/>
            <a:ext cx="350361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5952C08-5F5A-4DE9-93B2-F66042AB3B8C}"/>
              </a:ext>
            </a:extLst>
          </p:cNvPr>
          <p:cNvSpPr txBox="1"/>
          <p:nvPr/>
        </p:nvSpPr>
        <p:spPr>
          <a:xfrm>
            <a:off x="365760" y="1820851"/>
            <a:ext cx="28376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para-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ferromagnetic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Isosymmetric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gas-liquid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991CB-15EC-4998-8EB1-D840B1D7B890}"/>
              </a:ext>
            </a:extLst>
          </p:cNvPr>
          <p:cNvSpPr/>
          <p:nvPr/>
        </p:nvSpPr>
        <p:spPr>
          <a:xfrm>
            <a:off x="2611210" y="76853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E5536B-3D57-469F-819C-97104F11A4A8}"/>
              </a:ext>
            </a:extLst>
          </p:cNvPr>
          <p:cNvSpPr txBox="1"/>
          <p:nvPr/>
        </p:nvSpPr>
        <p:spPr>
          <a:xfrm>
            <a:off x="3230882" y="69886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E413E3-6002-4F67-8EC7-7865F3E69D15}"/>
              </a:ext>
            </a:extLst>
          </p:cNvPr>
          <p:cNvSpPr txBox="1"/>
          <p:nvPr/>
        </p:nvSpPr>
        <p:spPr>
          <a:xfrm>
            <a:off x="2550697" y="6275670"/>
            <a:ext cx="7177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Landau free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 A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fr-FR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fr-FR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52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>
            <a:extLst>
              <a:ext uri="{FF2B5EF4-FFF2-40B4-BE49-F238E27FC236}">
                <a16:creationId xmlns:a16="http://schemas.microsoft.com/office/drawing/2014/main" id="{FF95D994-FA6F-47CC-92F1-E70B70CE8A2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02226" y="3340100"/>
          <a:ext cx="46609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" name="Image bitmap" r:id="rId4" imgW="8659434" imgH="5304762" progId="Paint.Picture">
                  <p:embed/>
                </p:oleObj>
              </mc:Choice>
              <mc:Fallback>
                <p:oleObj name="Image bitmap" r:id="rId4" imgW="8659434" imgH="5304762" progId="Paint.Picture">
                  <p:embed/>
                  <p:pic>
                    <p:nvPicPr>
                      <p:cNvPr id="23554" name="Object 3">
                        <a:extLst>
                          <a:ext uri="{FF2B5EF4-FFF2-40B4-BE49-F238E27FC236}">
                            <a16:creationId xmlns:a16="http://schemas.microsoft.com/office/drawing/2014/main" id="{FF95D994-FA6F-47CC-92F1-E70B70CE8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226" y="3340100"/>
                        <a:ext cx="46609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>
            <a:extLst>
              <a:ext uri="{FF2B5EF4-FFF2-40B4-BE49-F238E27FC236}">
                <a16:creationId xmlns:a16="http://schemas.microsoft.com/office/drawing/2014/main" id="{BB22747D-792A-4930-95AA-797B8F39684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89855" y="685801"/>
          <a:ext cx="356870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" name="Image bitmap" r:id="rId6" imgW="9561905" imgH="6335009" progId="Paint.Picture">
                  <p:embed/>
                </p:oleObj>
              </mc:Choice>
              <mc:Fallback>
                <p:oleObj name="Image bitmap" r:id="rId6" imgW="9561905" imgH="6335009" progId="Paint.Picture">
                  <p:embed/>
                  <p:pic>
                    <p:nvPicPr>
                      <p:cNvPr id="23555" name="Object 4">
                        <a:extLst>
                          <a:ext uri="{FF2B5EF4-FFF2-40B4-BE49-F238E27FC236}">
                            <a16:creationId xmlns:a16="http://schemas.microsoft.com/office/drawing/2014/main" id="{BB22747D-792A-4930-95AA-797B8F3968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855" y="685801"/>
                        <a:ext cx="3568700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5">
            <a:extLst>
              <a:ext uri="{FF2B5EF4-FFF2-40B4-BE49-F238E27FC236}">
                <a16:creationId xmlns:a16="http://schemas.microsoft.com/office/drawing/2014/main" id="{E40BAB90-A224-4B4E-81A8-8DE422AA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99" y="107951"/>
            <a:ext cx="43352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3600">
                <a:solidFill>
                  <a:schemeClr val="bg1"/>
                </a:solidFill>
                <a:latin typeface="Times New Roman" panose="02020603050405020304" pitchFamily="18" charset="0"/>
              </a:rPr>
              <a:t>Stability, metastability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3600">
                <a:solidFill>
                  <a:schemeClr val="bg1"/>
                </a:solidFill>
                <a:latin typeface="Times New Roman" panose="02020603050405020304" pitchFamily="18" charset="0"/>
              </a:rPr>
              <a:t>and instability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CE81A27C-4065-42A2-893B-4CBC15D5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49" y="65088"/>
            <a:ext cx="9658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err="1"/>
              <a:t>Symmetry</a:t>
            </a:r>
            <a:r>
              <a:rPr lang="fr-FR" altLang="fr-FR" dirty="0"/>
              <a:t> </a:t>
            </a:r>
            <a:r>
              <a:rPr lang="fr-FR" altLang="fr-FR" dirty="0" err="1"/>
              <a:t>breaking</a:t>
            </a:r>
            <a:r>
              <a:rPr lang="fr-FR" altLang="fr-FR" dirty="0"/>
              <a:t> </a:t>
            </a:r>
            <a:r>
              <a:rPr lang="fr-FR" altLang="fr-FR" dirty="0">
                <a:solidFill>
                  <a:srgbClr val="FF0000"/>
                </a:solidFill>
              </a:rPr>
              <a:t>/</a:t>
            </a:r>
            <a:r>
              <a:rPr lang="fr-FR" altLang="fr-FR" dirty="0"/>
              <a:t> </a:t>
            </a:r>
            <a:r>
              <a:rPr lang="fr-FR" altLang="fr-FR" dirty="0" err="1"/>
              <a:t>Isosymmetric</a:t>
            </a:r>
            <a:r>
              <a:rPr lang="fr-FR" altLang="fr-FR" dirty="0"/>
              <a:t> phase transition</a:t>
            </a:r>
          </a:p>
        </p:txBody>
      </p:sp>
      <p:pic>
        <p:nvPicPr>
          <p:cNvPr id="23558" name="Picture 7">
            <a:extLst>
              <a:ext uri="{FF2B5EF4-FFF2-40B4-BE49-F238E27FC236}">
                <a16:creationId xmlns:a16="http://schemas.microsoft.com/office/drawing/2014/main" id="{3B1EAF99-F869-4E95-9653-B8F875156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63" y="1143000"/>
            <a:ext cx="68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Line 9">
            <a:extLst>
              <a:ext uri="{FF2B5EF4-FFF2-40B4-BE49-F238E27FC236}">
                <a16:creationId xmlns:a16="http://schemas.microsoft.com/office/drawing/2014/main" id="{8D97FC22-53DD-468F-930F-DFC647220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0" name="Line 10">
            <a:extLst>
              <a:ext uri="{FF2B5EF4-FFF2-40B4-BE49-F238E27FC236}">
                <a16:creationId xmlns:a16="http://schemas.microsoft.com/office/drawing/2014/main" id="{E28895DD-14C7-43EA-A3CC-A1CEDF9AF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1" name="Line 12">
            <a:extLst>
              <a:ext uri="{FF2B5EF4-FFF2-40B4-BE49-F238E27FC236}">
                <a16:creationId xmlns:a16="http://schemas.microsoft.com/office/drawing/2014/main" id="{E2FAAC2B-BAE5-4EB4-BFF4-05D066688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2355" y="990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2" name="Line 13">
            <a:extLst>
              <a:ext uri="{FF2B5EF4-FFF2-40B4-BE49-F238E27FC236}">
                <a16:creationId xmlns:a16="http://schemas.microsoft.com/office/drawing/2014/main" id="{AC211AFC-C415-4DA9-A733-B0909D0A9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0961" y="1828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3" name="Line 14">
            <a:extLst>
              <a:ext uri="{FF2B5EF4-FFF2-40B4-BE49-F238E27FC236}">
                <a16:creationId xmlns:a16="http://schemas.microsoft.com/office/drawing/2014/main" id="{763FD694-A459-494F-9E8C-CFF05BDFF7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1434" y="184139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4" name="Text Box 15">
            <a:extLst>
              <a:ext uri="{FF2B5EF4-FFF2-40B4-BE49-F238E27FC236}">
                <a16:creationId xmlns:a16="http://schemas.microsoft.com/office/drawing/2014/main" id="{9AC11429-9DBC-4911-B8AD-114E0E9D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83820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/>
              <a:t>F</a:t>
            </a:r>
          </a:p>
        </p:txBody>
      </p:sp>
      <p:sp>
        <p:nvSpPr>
          <p:cNvPr id="23565" name="Text Box 16">
            <a:extLst>
              <a:ext uri="{FF2B5EF4-FFF2-40B4-BE49-F238E27FC236}">
                <a16:creationId xmlns:a16="http://schemas.microsoft.com/office/drawing/2014/main" id="{76B69868-3C03-42CA-BB2A-B88EEDE2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828800"/>
            <a:ext cx="311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/>
              <a:t>M</a:t>
            </a:r>
          </a:p>
        </p:txBody>
      </p:sp>
      <p:pic>
        <p:nvPicPr>
          <p:cNvPr id="23566" name="Image 7">
            <a:extLst>
              <a:ext uri="{FF2B5EF4-FFF2-40B4-BE49-F238E27FC236}">
                <a16:creationId xmlns:a16="http://schemas.microsoft.com/office/drawing/2014/main" id="{90B13143-2EFE-4EC3-BF2B-FD0E6E6315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18" y="3857626"/>
            <a:ext cx="350361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Image 5">
            <a:extLst>
              <a:ext uri="{FF2B5EF4-FFF2-40B4-BE49-F238E27FC236}">
                <a16:creationId xmlns:a16="http://schemas.microsoft.com/office/drawing/2014/main" id="{83AFA653-5927-42E5-9D9E-7C1A26E6F3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05" y="949326"/>
            <a:ext cx="48768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5952C08-5F5A-4DE9-93B2-F66042AB3B8C}"/>
              </a:ext>
            </a:extLst>
          </p:cNvPr>
          <p:cNvSpPr txBox="1"/>
          <p:nvPr/>
        </p:nvSpPr>
        <p:spPr>
          <a:xfrm>
            <a:off x="365760" y="1820851"/>
            <a:ext cx="28376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para-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ferromagnetic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Isosymmetric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gas-liquid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991CB-15EC-4998-8EB1-D840B1D7B890}"/>
              </a:ext>
            </a:extLst>
          </p:cNvPr>
          <p:cNvSpPr/>
          <p:nvPr/>
        </p:nvSpPr>
        <p:spPr>
          <a:xfrm>
            <a:off x="2611210" y="76853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E5536B-3D57-469F-819C-97104F11A4A8}"/>
              </a:ext>
            </a:extLst>
          </p:cNvPr>
          <p:cNvSpPr txBox="1"/>
          <p:nvPr/>
        </p:nvSpPr>
        <p:spPr>
          <a:xfrm>
            <a:off x="3230882" y="69886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E413E3-6002-4F67-8EC7-7865F3E69D15}"/>
              </a:ext>
            </a:extLst>
          </p:cNvPr>
          <p:cNvSpPr txBox="1"/>
          <p:nvPr/>
        </p:nvSpPr>
        <p:spPr>
          <a:xfrm>
            <a:off x="2550697" y="6275670"/>
            <a:ext cx="7177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Landau free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 A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fr-FR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fr-FR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71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810126" y="625476"/>
            <a:ext cx="21764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chemeClr val="bg1"/>
                </a:solidFill>
                <a:latin typeface="Times New Roman" panose="02020603050405020304" pitchFamily="18" charset="0"/>
              </a:rPr>
              <a:t>Landau theory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011739" y="0"/>
            <a:ext cx="1468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40913" y="762001"/>
            <a:ext cx="11333407" cy="368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altLang="fr-FR" sz="2400" dirty="0" err="1">
                <a:sym typeface="Symbol" panose="05050102010706020507" pitchFamily="18" charset="2"/>
              </a:rPr>
              <a:t>Every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dens</a:t>
            </a:r>
            <a:r>
              <a:rPr lang="fr-FR" altLang="fr-FR" sz="2400" i="1" dirty="0" err="1">
                <a:sym typeface="Symbol" panose="05050102010706020507" pitchFamily="18" charset="2"/>
              </a:rPr>
              <a:t>,</a:t>
            </a:r>
            <a:r>
              <a:rPr lang="fr-FR" altLang="fr-FR" sz="2400" dirty="0" err="1">
                <a:sym typeface="Symbol" panose="05050102010706020507" pitchFamily="18" charset="2"/>
              </a:rPr>
              <a:t>ity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is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expressed</a:t>
            </a:r>
            <a:r>
              <a:rPr lang="fr-FR" altLang="fr-FR" sz="2400" dirty="0">
                <a:sym typeface="Symbol" panose="05050102010706020507" pitchFamily="18" charset="2"/>
              </a:rPr>
              <a:t> as 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(r) = </a:t>
            </a:r>
            <a:r>
              <a:rPr lang="fr-FR" altLang="fr-FR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0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(r) + (r)</a:t>
            </a:r>
            <a:r>
              <a:rPr lang="fr-FR" altLang="fr-FR" sz="2400" dirty="0">
                <a:sym typeface="Symbol" panose="05050102010706020507" pitchFamily="18" charset="2"/>
              </a:rPr>
              <a:t>,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where</a:t>
            </a:r>
            <a:r>
              <a:rPr lang="fr-FR" altLang="fr-FR" sz="2400" dirty="0">
                <a:sym typeface="Symbol" panose="05050102010706020507" pitchFamily="18" charset="2"/>
              </a:rPr>
              <a:t> </a:t>
            </a:r>
            <a:r>
              <a:rPr lang="fr-FR" altLang="fr-FR" sz="2400" baseline="-25000" dirty="0">
                <a:sym typeface="Symbol" panose="05050102010706020507" pitchFamily="18" charset="2"/>
              </a:rPr>
              <a:t>0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is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left</a:t>
            </a:r>
            <a:r>
              <a:rPr lang="fr-FR" altLang="fr-FR" sz="2400" dirty="0">
                <a:sym typeface="Symbol" panose="05050102010706020507" pitchFamily="18" charset="2"/>
              </a:rPr>
              <a:t> invariant by all </a:t>
            </a:r>
            <a:r>
              <a:rPr lang="fr-FR" altLang="fr-FR" sz="2400" dirty="0" err="1">
                <a:sym typeface="Symbol" panose="05050102010706020507" pitchFamily="18" charset="2"/>
              </a:rPr>
              <a:t>elements</a:t>
            </a:r>
            <a:r>
              <a:rPr lang="fr-FR" altLang="fr-FR" sz="2400" dirty="0">
                <a:sym typeface="Symbol" panose="05050102010706020507" pitchFamily="18" charset="2"/>
              </a:rPr>
              <a:t> of the HS group</a:t>
            </a:r>
            <a:r>
              <a:rPr lang="fr-FR" altLang="fr-FR" sz="2400" i="1" dirty="0">
                <a:sym typeface="Symbol" panose="05050102010706020507" pitchFamily="18" charset="2"/>
              </a:rPr>
              <a:t> G</a:t>
            </a:r>
            <a:r>
              <a:rPr lang="fr-FR" altLang="fr-FR" sz="2400" i="1" baseline="-25000" dirty="0">
                <a:sym typeface="Symbol" panose="05050102010706020507" pitchFamily="18" charset="2"/>
              </a:rPr>
              <a:t>0</a:t>
            </a:r>
            <a:r>
              <a:rPr lang="fr-FR" altLang="fr-FR" sz="2400" dirty="0">
                <a:sym typeface="Symbol" panose="05050102010706020507" pitchFamily="18" charset="2"/>
              </a:rPr>
              <a:t> and  by </a:t>
            </a:r>
            <a:r>
              <a:rPr lang="fr-FR" altLang="fr-FR" sz="2400" dirty="0" err="1">
                <a:sym typeface="Symbol" panose="05050102010706020507" pitchFamily="18" charset="2"/>
              </a:rPr>
              <a:t>only</a:t>
            </a:r>
            <a:r>
              <a:rPr lang="fr-FR" altLang="fr-FR" sz="2400" dirty="0">
                <a:sym typeface="Symbol" panose="05050102010706020507" pitchFamily="18" charset="2"/>
              </a:rPr>
              <a:t> the </a:t>
            </a:r>
            <a:r>
              <a:rPr lang="fr-FR" altLang="fr-FR" sz="2400" dirty="0" err="1">
                <a:sym typeface="Symbol" panose="05050102010706020507" pitchFamily="18" charset="2"/>
              </a:rPr>
              <a:t>elements</a:t>
            </a:r>
            <a:r>
              <a:rPr lang="fr-FR" altLang="fr-FR" sz="2400" dirty="0">
                <a:sym typeface="Symbol" panose="05050102010706020507" pitchFamily="18" charset="2"/>
              </a:rPr>
              <a:t> of an </a:t>
            </a:r>
            <a:r>
              <a:rPr lang="fr-FR" altLang="fr-FR" sz="2400" dirty="0" err="1">
                <a:sym typeface="Symbol" panose="05050102010706020507" pitchFamily="18" charset="2"/>
              </a:rPr>
              <a:t>irreductible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representation</a:t>
            </a:r>
            <a:r>
              <a:rPr lang="fr-FR" altLang="fr-FR" sz="2400" dirty="0">
                <a:sym typeface="Symbol" panose="05050102010706020507" pitchFamily="18" charset="2"/>
              </a:rPr>
              <a:t> (IR) of the initial group </a:t>
            </a:r>
            <a:r>
              <a:rPr lang="fr-FR" altLang="fr-FR" sz="2400" i="1" dirty="0">
                <a:sym typeface="Symbol" panose="05050102010706020507" pitchFamily="18" charset="2"/>
              </a:rPr>
              <a:t>G</a:t>
            </a:r>
            <a:r>
              <a:rPr lang="fr-FR" altLang="fr-FR" sz="2400" i="1" baseline="-25000" dirty="0">
                <a:sym typeface="Symbol" panose="05050102010706020507" pitchFamily="18" charset="2"/>
              </a:rPr>
              <a:t>0</a:t>
            </a:r>
            <a:r>
              <a:rPr lang="fr-FR" altLang="fr-FR" sz="2400" i="1" dirty="0">
                <a:sym typeface="Symbol" panose="05050102010706020507" pitchFamily="18" charset="2"/>
              </a:rPr>
              <a:t>,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i="1" dirty="0">
                <a:sym typeface="Symbol" panose="05050102010706020507" pitchFamily="18" charset="2"/>
              </a:rPr>
              <a:t>i.e.</a:t>
            </a:r>
            <a:r>
              <a:rPr lang="fr-FR" altLang="fr-FR" sz="2400" dirty="0">
                <a:sym typeface="Symbol" panose="05050102010706020507" pitchFamily="18" charset="2"/>
              </a:rPr>
              <a:t> a group-</a:t>
            </a:r>
            <a:r>
              <a:rPr lang="fr-FR" altLang="fr-FR" sz="2400" dirty="0" err="1">
                <a:sym typeface="Symbol" panose="05050102010706020507" pitchFamily="18" charset="2"/>
              </a:rPr>
              <a:t>subgroup</a:t>
            </a:r>
            <a:r>
              <a:rPr lang="fr-FR" altLang="fr-FR" sz="2400" dirty="0">
                <a:sym typeface="Symbol" panose="05050102010706020507" pitchFamily="18" charset="2"/>
              </a:rPr>
              <a:t> relation </a:t>
            </a:r>
            <a:r>
              <a:rPr lang="fr-FR" altLang="fr-FR" sz="2400" i="1" dirty="0">
                <a:sym typeface="Symbol" panose="05050102010706020507" pitchFamily="18" charset="2"/>
              </a:rPr>
              <a:t>G </a:t>
            </a:r>
            <a:r>
              <a:rPr lang="fr-FR" altLang="fr-FR" sz="2400" dirty="0">
                <a:sym typeface="Symbol" panose="05050102010706020507" pitchFamily="18" charset="2"/>
              </a:rPr>
              <a:t> </a:t>
            </a:r>
            <a:r>
              <a:rPr lang="fr-FR" altLang="fr-FR" sz="2400" i="1" dirty="0">
                <a:sym typeface="Symbol" panose="05050102010706020507" pitchFamily="18" charset="2"/>
              </a:rPr>
              <a:t>G</a:t>
            </a:r>
            <a:r>
              <a:rPr lang="fr-FR" altLang="fr-FR" sz="2400" i="1" baseline="-25000" dirty="0">
                <a:sym typeface="Symbol" panose="05050102010706020507" pitchFamily="18" charset="2"/>
              </a:rPr>
              <a:t>0</a:t>
            </a:r>
            <a:r>
              <a:rPr lang="fr-FR" altLang="fr-FR" sz="2400" i="1" dirty="0">
                <a:sym typeface="Symbol" panose="05050102010706020507" pitchFamily="18" charset="2"/>
              </a:rPr>
              <a:t>. </a:t>
            </a:r>
            <a:r>
              <a:rPr lang="fr-FR" altLang="fr-FR" sz="2400" dirty="0">
                <a:sym typeface="Symbol" panose="05050102010706020507" pitchFamily="18" charset="2"/>
              </a:rPr>
              <a:t>The </a:t>
            </a:r>
            <a:r>
              <a:rPr lang="fr-FR" altLang="fr-FR" sz="2400" dirty="0" err="1">
                <a:sym typeface="Symbol" panose="05050102010706020507" pitchFamily="18" charset="2"/>
              </a:rPr>
              <a:t>lost</a:t>
            </a:r>
            <a:r>
              <a:rPr lang="fr-FR" altLang="fr-FR" sz="2400" dirty="0">
                <a:sym typeface="Symbol" panose="05050102010706020507" pitchFamily="18" charset="2"/>
              </a:rPr>
              <a:t> of </a:t>
            </a:r>
            <a:r>
              <a:rPr lang="fr-FR" altLang="fr-FR" sz="2400" dirty="0" err="1">
                <a:sym typeface="Symbol" panose="05050102010706020507" pitchFamily="18" charset="2"/>
              </a:rPr>
              <a:t>symmetry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elements</a:t>
            </a:r>
            <a:r>
              <a:rPr lang="fr-FR" altLang="fr-FR" sz="2400" dirty="0">
                <a:sym typeface="Symbol" panose="05050102010706020507" pitchFamily="18" charset="2"/>
              </a:rPr>
              <a:t> (</a:t>
            </a:r>
            <a:r>
              <a:rPr lang="fr-FR" altLang="fr-FR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Symmetry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 Breaking</a:t>
            </a:r>
            <a:r>
              <a:rPr lang="fr-FR" altLang="fr-FR" sz="2400" dirty="0">
                <a:sym typeface="Symbol" panose="05050102010706020507" pitchFamily="18" charset="2"/>
              </a:rPr>
              <a:t>) </a:t>
            </a:r>
            <a:r>
              <a:rPr lang="fr-FR" altLang="fr-FR" sz="2400" dirty="0" err="1">
                <a:sym typeface="Symbol" panose="05050102010706020507" pitchFamily="18" charset="2"/>
              </a:rPr>
              <a:t>is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desribed</a:t>
            </a:r>
            <a:r>
              <a:rPr lang="fr-FR" altLang="fr-FR" sz="2400" dirty="0">
                <a:sym typeface="Symbol" panose="05050102010706020507" pitchFamily="18" charset="2"/>
              </a:rPr>
              <a:t> by an </a:t>
            </a:r>
            <a:r>
              <a:rPr lang="fr-FR" altLang="fr-FR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order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parameter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altLang="fr-FR" sz="2400" b="1" dirty="0">
                <a:solidFill>
                  <a:srgbClr val="FF0000"/>
                </a:solidFill>
                <a:sym typeface="Symbol" panose="05050102010706020507" pitchFamily="18" charset="2"/>
              </a:rPr>
              <a:t></a:t>
            </a:r>
            <a:r>
              <a:rPr lang="fr-FR" altLang="fr-FR" sz="2400" dirty="0">
                <a:sym typeface="Symbol" panose="05050102010706020507" pitchFamily="18" charset="2"/>
              </a:rPr>
              <a:t> of dimension </a:t>
            </a:r>
            <a:r>
              <a:rPr lang="fr-FR" altLang="fr-FR" sz="2400" dirty="0" err="1">
                <a:sym typeface="Symbol" panose="05050102010706020507" pitchFamily="18" charset="2"/>
              </a:rPr>
              <a:t>equal</a:t>
            </a:r>
            <a:r>
              <a:rPr lang="fr-FR" altLang="fr-FR" sz="2400" dirty="0">
                <a:sym typeface="Symbol" panose="05050102010706020507" pitchFamily="18" charset="2"/>
              </a:rPr>
              <a:t> to </a:t>
            </a:r>
            <a:r>
              <a:rPr lang="fr-FR" altLang="fr-FR" sz="2400" dirty="0" err="1">
                <a:sym typeface="Symbol" panose="05050102010706020507" pitchFamily="18" charset="2"/>
              </a:rPr>
              <a:t>that</a:t>
            </a:r>
            <a:r>
              <a:rPr lang="fr-FR" altLang="fr-FR" sz="2400" dirty="0">
                <a:sym typeface="Symbol" panose="05050102010706020507" pitchFamily="18" charset="2"/>
              </a:rPr>
              <a:t> of the IR.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ym typeface="Symbol" panose="05050102010706020507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ym typeface="Symbol" panose="05050102010706020507" pitchFamily="18" charset="2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 baseline="-25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 baseline="-25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794001" y="65088"/>
            <a:ext cx="6720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/>
              <a:t>Landau </a:t>
            </a:r>
            <a:r>
              <a:rPr lang="fr-FR" altLang="fr-FR" dirty="0" err="1"/>
              <a:t>symmetry</a:t>
            </a:r>
            <a:r>
              <a:rPr lang="fr-FR" altLang="fr-FR" dirty="0"/>
              <a:t> </a:t>
            </a:r>
            <a:r>
              <a:rPr lang="fr-FR" altLang="fr-FR" dirty="0" err="1"/>
              <a:t>breaking</a:t>
            </a:r>
            <a:r>
              <a:rPr lang="fr-FR" altLang="fr-FR" dirty="0"/>
              <a:t> </a:t>
            </a:r>
            <a:r>
              <a:rPr lang="fr-FR" altLang="fr-FR" dirty="0" err="1"/>
              <a:t>analysis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13298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810126" y="625476"/>
            <a:ext cx="21764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chemeClr val="bg1"/>
                </a:solidFill>
                <a:latin typeface="Times New Roman" panose="02020603050405020304" pitchFamily="18" charset="0"/>
              </a:rPr>
              <a:t>Landau theory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011739" y="0"/>
            <a:ext cx="1468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40913" y="762001"/>
            <a:ext cx="11333407" cy="589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altLang="fr-FR" sz="2400" dirty="0" err="1">
                <a:sym typeface="Symbol" panose="05050102010706020507" pitchFamily="18" charset="2"/>
              </a:rPr>
              <a:t>Every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dens</a:t>
            </a:r>
            <a:r>
              <a:rPr lang="fr-FR" altLang="fr-FR" sz="2400" i="1" dirty="0" err="1">
                <a:sym typeface="Symbol" panose="05050102010706020507" pitchFamily="18" charset="2"/>
              </a:rPr>
              <a:t>,</a:t>
            </a:r>
            <a:r>
              <a:rPr lang="fr-FR" altLang="fr-FR" sz="2400" dirty="0" err="1">
                <a:sym typeface="Symbol" panose="05050102010706020507" pitchFamily="18" charset="2"/>
              </a:rPr>
              <a:t>ity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is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expressed</a:t>
            </a:r>
            <a:r>
              <a:rPr lang="fr-FR" altLang="fr-FR" sz="2400" dirty="0">
                <a:sym typeface="Symbol" panose="05050102010706020507" pitchFamily="18" charset="2"/>
              </a:rPr>
              <a:t> as 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(r) = </a:t>
            </a:r>
            <a:r>
              <a:rPr lang="fr-FR" altLang="fr-FR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0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(r) + (r)</a:t>
            </a:r>
            <a:r>
              <a:rPr lang="fr-FR" altLang="fr-FR" sz="2400" dirty="0">
                <a:sym typeface="Symbol" panose="05050102010706020507" pitchFamily="18" charset="2"/>
              </a:rPr>
              <a:t>,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where</a:t>
            </a:r>
            <a:r>
              <a:rPr lang="fr-FR" altLang="fr-FR" sz="2400" dirty="0">
                <a:sym typeface="Symbol" panose="05050102010706020507" pitchFamily="18" charset="2"/>
              </a:rPr>
              <a:t> </a:t>
            </a:r>
            <a:r>
              <a:rPr lang="fr-FR" altLang="fr-FR" sz="2400" baseline="-25000" dirty="0">
                <a:sym typeface="Symbol" panose="05050102010706020507" pitchFamily="18" charset="2"/>
              </a:rPr>
              <a:t>0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is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left</a:t>
            </a:r>
            <a:r>
              <a:rPr lang="fr-FR" altLang="fr-FR" sz="2400" dirty="0">
                <a:sym typeface="Symbol" panose="05050102010706020507" pitchFamily="18" charset="2"/>
              </a:rPr>
              <a:t> invariant by all </a:t>
            </a:r>
            <a:r>
              <a:rPr lang="fr-FR" altLang="fr-FR" sz="2400" dirty="0" err="1">
                <a:sym typeface="Symbol" panose="05050102010706020507" pitchFamily="18" charset="2"/>
              </a:rPr>
              <a:t>elements</a:t>
            </a:r>
            <a:r>
              <a:rPr lang="fr-FR" altLang="fr-FR" sz="2400" dirty="0">
                <a:sym typeface="Symbol" panose="05050102010706020507" pitchFamily="18" charset="2"/>
              </a:rPr>
              <a:t> of the HS group</a:t>
            </a:r>
            <a:r>
              <a:rPr lang="fr-FR" altLang="fr-FR" sz="2400" i="1" dirty="0">
                <a:sym typeface="Symbol" panose="05050102010706020507" pitchFamily="18" charset="2"/>
              </a:rPr>
              <a:t> G</a:t>
            </a:r>
            <a:r>
              <a:rPr lang="fr-FR" altLang="fr-FR" sz="2400" i="1" baseline="-25000" dirty="0">
                <a:sym typeface="Symbol" panose="05050102010706020507" pitchFamily="18" charset="2"/>
              </a:rPr>
              <a:t>0</a:t>
            </a:r>
            <a:r>
              <a:rPr lang="fr-FR" altLang="fr-FR" sz="2400" dirty="0">
                <a:sym typeface="Symbol" panose="05050102010706020507" pitchFamily="18" charset="2"/>
              </a:rPr>
              <a:t> and  by </a:t>
            </a:r>
            <a:r>
              <a:rPr lang="fr-FR" altLang="fr-FR" sz="2400" dirty="0" err="1">
                <a:sym typeface="Symbol" panose="05050102010706020507" pitchFamily="18" charset="2"/>
              </a:rPr>
              <a:t>only</a:t>
            </a:r>
            <a:r>
              <a:rPr lang="fr-FR" altLang="fr-FR" sz="2400" dirty="0">
                <a:sym typeface="Symbol" panose="05050102010706020507" pitchFamily="18" charset="2"/>
              </a:rPr>
              <a:t> the </a:t>
            </a:r>
            <a:r>
              <a:rPr lang="fr-FR" altLang="fr-FR" sz="2400" dirty="0" err="1">
                <a:sym typeface="Symbol" panose="05050102010706020507" pitchFamily="18" charset="2"/>
              </a:rPr>
              <a:t>elements</a:t>
            </a:r>
            <a:r>
              <a:rPr lang="fr-FR" altLang="fr-FR" sz="2400" dirty="0">
                <a:sym typeface="Symbol" panose="05050102010706020507" pitchFamily="18" charset="2"/>
              </a:rPr>
              <a:t> of an </a:t>
            </a:r>
            <a:r>
              <a:rPr lang="fr-FR" altLang="fr-FR" sz="2400" dirty="0" err="1">
                <a:sym typeface="Symbol" panose="05050102010706020507" pitchFamily="18" charset="2"/>
              </a:rPr>
              <a:t>irreductible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representation</a:t>
            </a:r>
            <a:r>
              <a:rPr lang="fr-FR" altLang="fr-FR" sz="2400" dirty="0">
                <a:sym typeface="Symbol" panose="05050102010706020507" pitchFamily="18" charset="2"/>
              </a:rPr>
              <a:t> (IR) of the initial group </a:t>
            </a:r>
            <a:r>
              <a:rPr lang="fr-FR" altLang="fr-FR" sz="2400" i="1" dirty="0">
                <a:sym typeface="Symbol" panose="05050102010706020507" pitchFamily="18" charset="2"/>
              </a:rPr>
              <a:t>G</a:t>
            </a:r>
            <a:r>
              <a:rPr lang="fr-FR" altLang="fr-FR" sz="2400" i="1" baseline="-25000" dirty="0">
                <a:sym typeface="Symbol" panose="05050102010706020507" pitchFamily="18" charset="2"/>
              </a:rPr>
              <a:t>0</a:t>
            </a:r>
            <a:r>
              <a:rPr lang="fr-FR" altLang="fr-FR" sz="2400" i="1" dirty="0">
                <a:sym typeface="Symbol" panose="05050102010706020507" pitchFamily="18" charset="2"/>
              </a:rPr>
              <a:t>,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i="1" dirty="0">
                <a:sym typeface="Symbol" panose="05050102010706020507" pitchFamily="18" charset="2"/>
              </a:rPr>
              <a:t>i.e.</a:t>
            </a:r>
            <a:r>
              <a:rPr lang="fr-FR" altLang="fr-FR" sz="2400" dirty="0">
                <a:sym typeface="Symbol" panose="05050102010706020507" pitchFamily="18" charset="2"/>
              </a:rPr>
              <a:t> a group-</a:t>
            </a:r>
            <a:r>
              <a:rPr lang="fr-FR" altLang="fr-FR" sz="2400" dirty="0" err="1">
                <a:sym typeface="Symbol" panose="05050102010706020507" pitchFamily="18" charset="2"/>
              </a:rPr>
              <a:t>subgroup</a:t>
            </a:r>
            <a:r>
              <a:rPr lang="fr-FR" altLang="fr-FR" sz="2400" dirty="0">
                <a:sym typeface="Symbol" panose="05050102010706020507" pitchFamily="18" charset="2"/>
              </a:rPr>
              <a:t> relation </a:t>
            </a:r>
            <a:r>
              <a:rPr lang="fr-FR" altLang="fr-FR" sz="2400" i="1" dirty="0">
                <a:sym typeface="Symbol" panose="05050102010706020507" pitchFamily="18" charset="2"/>
              </a:rPr>
              <a:t>G </a:t>
            </a:r>
            <a:r>
              <a:rPr lang="fr-FR" altLang="fr-FR" sz="2400" dirty="0">
                <a:sym typeface="Symbol" panose="05050102010706020507" pitchFamily="18" charset="2"/>
              </a:rPr>
              <a:t> </a:t>
            </a:r>
            <a:r>
              <a:rPr lang="fr-FR" altLang="fr-FR" sz="2400" i="1" dirty="0">
                <a:sym typeface="Symbol" panose="05050102010706020507" pitchFamily="18" charset="2"/>
              </a:rPr>
              <a:t>G</a:t>
            </a:r>
            <a:r>
              <a:rPr lang="fr-FR" altLang="fr-FR" sz="2400" i="1" baseline="-25000" dirty="0">
                <a:sym typeface="Symbol" panose="05050102010706020507" pitchFamily="18" charset="2"/>
              </a:rPr>
              <a:t>0</a:t>
            </a:r>
            <a:r>
              <a:rPr lang="fr-FR" altLang="fr-FR" sz="2400" i="1" dirty="0">
                <a:sym typeface="Symbol" panose="05050102010706020507" pitchFamily="18" charset="2"/>
              </a:rPr>
              <a:t>. </a:t>
            </a:r>
            <a:r>
              <a:rPr lang="fr-FR" altLang="fr-FR" sz="2400" dirty="0">
                <a:sym typeface="Symbol" panose="05050102010706020507" pitchFamily="18" charset="2"/>
              </a:rPr>
              <a:t>The </a:t>
            </a:r>
            <a:r>
              <a:rPr lang="fr-FR" altLang="fr-FR" sz="2400" dirty="0" err="1">
                <a:sym typeface="Symbol" panose="05050102010706020507" pitchFamily="18" charset="2"/>
              </a:rPr>
              <a:t>lost</a:t>
            </a:r>
            <a:r>
              <a:rPr lang="fr-FR" altLang="fr-FR" sz="2400" dirty="0">
                <a:sym typeface="Symbol" panose="05050102010706020507" pitchFamily="18" charset="2"/>
              </a:rPr>
              <a:t> of </a:t>
            </a:r>
            <a:r>
              <a:rPr lang="fr-FR" altLang="fr-FR" sz="2400" dirty="0" err="1">
                <a:sym typeface="Symbol" panose="05050102010706020507" pitchFamily="18" charset="2"/>
              </a:rPr>
              <a:t>symmetry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elements</a:t>
            </a:r>
            <a:r>
              <a:rPr lang="fr-FR" altLang="fr-FR" sz="2400" dirty="0">
                <a:sym typeface="Symbol" panose="05050102010706020507" pitchFamily="18" charset="2"/>
              </a:rPr>
              <a:t> (</a:t>
            </a:r>
            <a:r>
              <a:rPr lang="fr-FR" altLang="fr-FR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Symmetry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 Breaking</a:t>
            </a:r>
            <a:r>
              <a:rPr lang="fr-FR" altLang="fr-FR" sz="2400" dirty="0">
                <a:sym typeface="Symbol" panose="05050102010706020507" pitchFamily="18" charset="2"/>
              </a:rPr>
              <a:t>) </a:t>
            </a:r>
            <a:r>
              <a:rPr lang="fr-FR" altLang="fr-FR" sz="2400" dirty="0" err="1">
                <a:sym typeface="Symbol" panose="05050102010706020507" pitchFamily="18" charset="2"/>
              </a:rPr>
              <a:t>is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desribed</a:t>
            </a:r>
            <a:r>
              <a:rPr lang="fr-FR" altLang="fr-FR" sz="2400" dirty="0">
                <a:sym typeface="Symbol" panose="05050102010706020507" pitchFamily="18" charset="2"/>
              </a:rPr>
              <a:t> by an </a:t>
            </a:r>
            <a:r>
              <a:rPr lang="fr-FR" altLang="fr-FR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order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parameter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altLang="fr-FR" sz="2400" b="1" dirty="0">
                <a:solidFill>
                  <a:srgbClr val="FF0000"/>
                </a:solidFill>
                <a:sym typeface="Symbol" panose="05050102010706020507" pitchFamily="18" charset="2"/>
              </a:rPr>
              <a:t></a:t>
            </a:r>
            <a:r>
              <a:rPr lang="fr-FR" altLang="fr-FR" sz="2400" dirty="0">
                <a:sym typeface="Symbol" panose="05050102010706020507" pitchFamily="18" charset="2"/>
              </a:rPr>
              <a:t> of dimension </a:t>
            </a:r>
            <a:r>
              <a:rPr lang="fr-FR" altLang="fr-FR" sz="2400" dirty="0" err="1">
                <a:sym typeface="Symbol" panose="05050102010706020507" pitchFamily="18" charset="2"/>
              </a:rPr>
              <a:t>equal</a:t>
            </a:r>
            <a:r>
              <a:rPr lang="fr-FR" altLang="fr-FR" sz="2400" dirty="0">
                <a:sym typeface="Symbol" panose="05050102010706020507" pitchFamily="18" charset="2"/>
              </a:rPr>
              <a:t> to </a:t>
            </a:r>
            <a:r>
              <a:rPr lang="fr-FR" altLang="fr-FR" sz="2400" dirty="0" err="1">
                <a:sym typeface="Symbol" panose="05050102010706020507" pitchFamily="18" charset="2"/>
              </a:rPr>
              <a:t>that</a:t>
            </a:r>
            <a:r>
              <a:rPr lang="fr-FR" altLang="fr-FR" sz="2400" dirty="0">
                <a:sym typeface="Symbol" panose="05050102010706020507" pitchFamily="18" charset="2"/>
              </a:rPr>
              <a:t> of the IR.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ym typeface="Symbol" panose="05050102010706020507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ym typeface="Symbol" panose="05050102010706020507" pitchFamily="18" charset="2"/>
              </a:rPr>
              <a:t>At thermal </a:t>
            </a:r>
            <a:r>
              <a:rPr lang="fr-FR" altLang="fr-FR" sz="2400" dirty="0" err="1">
                <a:sym typeface="Symbol" panose="05050102010706020507" pitchFamily="18" charset="2"/>
              </a:rPr>
              <a:t>equilibrium</a:t>
            </a:r>
            <a:r>
              <a:rPr lang="fr-FR" altLang="fr-FR" sz="2400" dirty="0">
                <a:sym typeface="Symbol" panose="05050102010706020507" pitchFamily="18" charset="2"/>
              </a:rPr>
              <a:t>, </a:t>
            </a:r>
            <a:r>
              <a:rPr lang="fr-FR" altLang="fr-FR" sz="2400" dirty="0" err="1">
                <a:sym typeface="Symbol" panose="05050102010706020507" pitchFamily="18" charset="2"/>
              </a:rPr>
              <a:t>different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kind</a:t>
            </a:r>
            <a:r>
              <a:rPr lang="fr-FR" altLang="fr-FR" sz="2400" dirty="0">
                <a:sym typeface="Symbol" panose="05050102010706020507" pitchFamily="18" charset="2"/>
              </a:rPr>
              <a:t> of </a:t>
            </a:r>
            <a:r>
              <a:rPr lang="fr-FR" altLang="fr-FR" sz="2400" dirty="0" err="1">
                <a:sym typeface="Symbol" panose="05050102010706020507" pitchFamily="18" charset="2"/>
              </a:rPr>
              <a:t>degrees</a:t>
            </a:r>
            <a:r>
              <a:rPr lang="fr-FR" altLang="fr-FR" sz="2400" dirty="0">
                <a:sym typeface="Symbol" panose="05050102010706020507" pitchFamily="18" charset="2"/>
              </a:rPr>
              <a:t> of </a:t>
            </a:r>
            <a:r>
              <a:rPr lang="fr-FR" altLang="fr-FR" sz="2400" dirty="0" err="1">
                <a:sym typeface="Symbol" panose="05050102010706020507" pitchFamily="18" charset="2"/>
              </a:rPr>
              <a:t>freedom</a:t>
            </a:r>
            <a:r>
              <a:rPr lang="fr-FR" altLang="fr-FR" sz="2400" dirty="0">
                <a:sym typeface="Symbol" panose="05050102010706020507" pitchFamily="18" charset="2"/>
              </a:rPr>
              <a:t> (</a:t>
            </a:r>
            <a:r>
              <a:rPr lang="fr-FR" altLang="fr-FR" sz="2400" dirty="0" err="1">
                <a:sym typeface="Symbol" panose="05050102010706020507" pitchFamily="18" charset="2"/>
              </a:rPr>
              <a:t>electronic</a:t>
            </a:r>
            <a:r>
              <a:rPr lang="fr-FR" altLang="fr-FR" sz="2400" dirty="0">
                <a:sym typeface="Symbol" panose="05050102010706020507" pitchFamily="18" charset="2"/>
              </a:rPr>
              <a:t>, structural, …) follow the </a:t>
            </a:r>
            <a:r>
              <a:rPr lang="fr-FR" altLang="fr-FR" sz="2400" dirty="0" err="1">
                <a:sym typeface="Symbol" panose="05050102010706020507" pitchFamily="18" charset="2"/>
              </a:rPr>
              <a:t>evolution</a:t>
            </a:r>
            <a:r>
              <a:rPr lang="fr-FR" altLang="fr-FR" sz="2400" dirty="0">
                <a:sym typeface="Symbol" panose="05050102010706020507" pitchFamily="18" charset="2"/>
              </a:rPr>
              <a:t> of </a:t>
            </a:r>
            <a:r>
              <a:rPr lang="fr-FR" altLang="fr-FR" sz="2400" dirty="0" err="1">
                <a:sym typeface="Symbol" panose="05050102010706020507" pitchFamily="18" charset="2"/>
              </a:rPr>
              <a:t>this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quantity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measuring</a:t>
            </a:r>
            <a:r>
              <a:rPr lang="fr-FR" altLang="fr-FR" sz="2400" dirty="0">
                <a:sym typeface="Symbol" panose="05050102010706020507" pitchFamily="18" charset="2"/>
              </a:rPr>
              <a:t> the </a:t>
            </a:r>
            <a:r>
              <a:rPr lang="fr-FR" altLang="fr-FR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degree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 of SB</a:t>
            </a:r>
            <a:r>
              <a:rPr lang="fr-FR" altLang="fr-FR" sz="2400" dirty="0">
                <a:sym typeface="Symbol" panose="05050102010706020507" pitchFamily="18" charset="2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ym typeface="Symbol" panose="05050102010706020507" pitchFamily="18" charset="2"/>
              </a:rPr>
              <a:t>              But in case of 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PIPT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decoupling</a:t>
            </a:r>
            <a:r>
              <a:rPr lang="fr-FR" altLang="fr-FR" sz="2400" dirty="0">
                <a:sym typeface="Symbol" panose="05050102010706020507" pitchFamily="18" charset="2"/>
              </a:rPr>
              <a:t> in time </a:t>
            </a:r>
            <a:r>
              <a:rPr lang="fr-FR" altLang="fr-FR" sz="2400" dirty="0" err="1">
                <a:sym typeface="Symbol" panose="05050102010706020507" pitchFamily="18" charset="2"/>
              </a:rPr>
              <a:t>occurs</a:t>
            </a:r>
            <a:r>
              <a:rPr lang="fr-FR" altLang="fr-FR" sz="2400" dirty="0">
                <a:sym typeface="Symbol" panose="05050102010706020507" pitchFamily="18" charset="2"/>
              </a:rPr>
              <a:t>?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ym typeface="Symbol" panose="05050102010706020507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sym typeface="Symbol" panose="05050102010706020507" pitchFamily="18" charset="2"/>
              </a:rPr>
              <a:t>Another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fundamental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feature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is</a:t>
            </a:r>
            <a:r>
              <a:rPr lang="fr-FR" altLang="fr-FR" sz="2400" dirty="0">
                <a:sym typeface="Symbol" panose="05050102010706020507" pitchFamily="18" charset="2"/>
              </a:rPr>
              <a:t> the formation of non-</a:t>
            </a:r>
            <a:r>
              <a:rPr lang="fr-FR" altLang="fr-FR" sz="2400" dirty="0" err="1">
                <a:sym typeface="Symbol" panose="05050102010706020507" pitchFamily="18" charset="2"/>
              </a:rPr>
              <a:t>homogeneneous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textured</a:t>
            </a:r>
            <a:r>
              <a:rPr lang="fr-FR" altLang="fr-FR" sz="2400" dirty="0">
                <a:sym typeface="Symbol" panose="05050102010706020507" pitchFamily="18" charset="2"/>
              </a:rPr>
              <a:t> LS state, the </a:t>
            </a:r>
            <a:r>
              <a:rPr lang="fr-FR" altLang="fr-FR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domain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 structure</a:t>
            </a:r>
            <a:r>
              <a:rPr lang="fr-FR" altLang="fr-FR" sz="2400" dirty="0">
                <a:sym typeface="Symbol" panose="05050102010706020507" pitchFamily="18" charset="2"/>
              </a:rPr>
              <a:t>, </a:t>
            </a:r>
            <a:r>
              <a:rPr lang="fr-FR" altLang="fr-FR" sz="2400" dirty="0" err="1">
                <a:sym typeface="Symbol" panose="05050102010706020507" pitchFamily="18" charset="2"/>
              </a:rPr>
              <a:t>associated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with</a:t>
            </a:r>
            <a:r>
              <a:rPr lang="fr-FR" altLang="fr-FR" sz="2400" dirty="0">
                <a:sym typeface="Symbol" panose="05050102010706020507" pitchFamily="18" charset="2"/>
              </a:rPr>
              <a:t> the </a:t>
            </a:r>
            <a:r>
              <a:rPr lang="fr-FR" altLang="fr-FR" sz="2400" dirty="0" err="1">
                <a:sym typeface="Symbol" panose="05050102010706020507" pitchFamily="18" charset="2"/>
              </a:rPr>
              <a:t>different</a:t>
            </a:r>
            <a:r>
              <a:rPr lang="fr-FR" altLang="fr-FR" sz="2400" dirty="0">
                <a:sym typeface="Symbol" panose="05050102010706020507" pitchFamily="18" charset="2"/>
              </a:rPr>
              <a:t> </a:t>
            </a:r>
            <a:r>
              <a:rPr lang="fr-FR" altLang="fr-FR" sz="2400" dirty="0" err="1">
                <a:sym typeface="Symbol" panose="05050102010706020507" pitchFamily="18" charset="2"/>
              </a:rPr>
              <a:t>equivalent</a:t>
            </a:r>
            <a:r>
              <a:rPr lang="fr-FR" altLang="fr-FR" sz="2400" dirty="0">
                <a:sym typeface="Symbol" panose="05050102010706020507" pitchFamily="18" charset="2"/>
              </a:rPr>
              <a:t> phases.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ym typeface="Symbol" panose="05050102010706020507" pitchFamily="18" charset="2"/>
              </a:rPr>
              <a:t>              </a:t>
            </a:r>
            <a:r>
              <a:rPr lang="fr-FR" altLang="fr-FR" sz="2400" dirty="0" err="1">
                <a:sym typeface="Symbol" panose="05050102010706020507" pitchFamily="18" charset="2"/>
              </a:rPr>
              <a:t>What</a:t>
            </a:r>
            <a:r>
              <a:rPr lang="fr-FR" altLang="fr-FR" sz="2400" dirty="0">
                <a:sym typeface="Symbol" panose="05050102010706020507" pitchFamily="18" charset="2"/>
              </a:rPr>
              <a:t> influence on </a:t>
            </a:r>
            <a:r>
              <a:rPr lang="fr-FR" alt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PIPT</a:t>
            </a:r>
            <a:r>
              <a:rPr lang="fr-FR" altLang="fr-FR" sz="2400" dirty="0">
                <a:sym typeface="Symbol" panose="05050102010706020507" pitchFamily="18" charset="2"/>
              </a:rPr>
              <a:t>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 baseline="-25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 baseline="-25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794001" y="65088"/>
            <a:ext cx="6720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/>
              <a:t>Landau </a:t>
            </a:r>
            <a:r>
              <a:rPr lang="fr-FR" altLang="fr-FR" dirty="0" err="1"/>
              <a:t>symmetry</a:t>
            </a:r>
            <a:r>
              <a:rPr lang="fr-FR" altLang="fr-FR" dirty="0"/>
              <a:t> </a:t>
            </a:r>
            <a:r>
              <a:rPr lang="fr-FR" altLang="fr-FR" dirty="0" err="1"/>
              <a:t>breaking</a:t>
            </a:r>
            <a:r>
              <a:rPr lang="fr-FR" altLang="fr-FR" dirty="0"/>
              <a:t> </a:t>
            </a:r>
            <a:r>
              <a:rPr lang="fr-FR" altLang="fr-FR" dirty="0" err="1"/>
              <a:t>analysis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39042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5">
            <a:extLst>
              <a:ext uri="{FF2B5EF4-FFF2-40B4-BE49-F238E27FC236}">
                <a16:creationId xmlns:a16="http://schemas.microsoft.com/office/drawing/2014/main" id="{E40BAB90-A224-4B4E-81A8-8DE422AA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99" y="107951"/>
            <a:ext cx="43352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3600">
                <a:solidFill>
                  <a:schemeClr val="bg1"/>
                </a:solidFill>
                <a:latin typeface="Times New Roman" panose="02020603050405020304" pitchFamily="18" charset="0"/>
              </a:rPr>
              <a:t>Stability, metastability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3600">
                <a:solidFill>
                  <a:schemeClr val="bg1"/>
                </a:solidFill>
                <a:latin typeface="Times New Roman" panose="02020603050405020304" pitchFamily="18" charset="0"/>
              </a:rPr>
              <a:t>and instability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CE81A27C-4065-42A2-893B-4CBC15D5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074" y="65088"/>
            <a:ext cx="9807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err="1"/>
              <a:t>Symmetry</a:t>
            </a:r>
            <a:r>
              <a:rPr lang="fr-FR" altLang="fr-FR" dirty="0"/>
              <a:t> </a:t>
            </a:r>
            <a:r>
              <a:rPr lang="fr-FR" altLang="fr-FR" dirty="0" err="1"/>
              <a:t>breaking</a:t>
            </a:r>
            <a:r>
              <a:rPr lang="fr-FR" altLang="fr-FR" dirty="0"/>
              <a:t> </a:t>
            </a:r>
            <a:r>
              <a:rPr lang="fr-FR" altLang="fr-FR" dirty="0">
                <a:solidFill>
                  <a:srgbClr val="FF0000"/>
                </a:solidFill>
              </a:rPr>
              <a:t>+</a:t>
            </a:r>
            <a:r>
              <a:rPr lang="fr-FR" altLang="fr-FR" dirty="0"/>
              <a:t> </a:t>
            </a:r>
            <a:r>
              <a:rPr lang="fr-FR" altLang="fr-FR" dirty="0" err="1"/>
              <a:t>Isosymmetric</a:t>
            </a:r>
            <a:r>
              <a:rPr lang="fr-FR" altLang="fr-FR" dirty="0"/>
              <a:t> phase transitions</a:t>
            </a:r>
          </a:p>
        </p:txBody>
      </p:sp>
      <p:sp>
        <p:nvSpPr>
          <p:cNvPr id="23559" name="Line 9">
            <a:extLst>
              <a:ext uri="{FF2B5EF4-FFF2-40B4-BE49-F238E27FC236}">
                <a16:creationId xmlns:a16="http://schemas.microsoft.com/office/drawing/2014/main" id="{8D97FC22-53DD-468F-930F-DFC647220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0" name="Line 10">
            <a:extLst>
              <a:ext uri="{FF2B5EF4-FFF2-40B4-BE49-F238E27FC236}">
                <a16:creationId xmlns:a16="http://schemas.microsoft.com/office/drawing/2014/main" id="{E28895DD-14C7-43EA-A3CC-A1CEDF9AF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952C08-5F5A-4DE9-93B2-F66042AB3B8C}"/>
              </a:ext>
            </a:extLst>
          </p:cNvPr>
          <p:cNvSpPr txBox="1"/>
          <p:nvPr/>
        </p:nvSpPr>
        <p:spPr>
          <a:xfrm>
            <a:off x="365760" y="182085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991CB-15EC-4998-8EB1-D840B1D7B890}"/>
              </a:ext>
            </a:extLst>
          </p:cNvPr>
          <p:cNvSpPr/>
          <p:nvPr/>
        </p:nvSpPr>
        <p:spPr>
          <a:xfrm>
            <a:off x="2611210" y="76853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 descr="D:\Home\avolte\Documents\THESE IPR\manuscript\intro\img_intro\water_phasediag.png">
            <a:extLst>
              <a:ext uri="{FF2B5EF4-FFF2-40B4-BE49-F238E27FC236}">
                <a16:creationId xmlns:a16="http://schemas.microsoft.com/office/drawing/2014/main" id="{6AF0A44B-1E7B-4B07-855C-72A3423F8B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34" y="990646"/>
            <a:ext cx="5059573" cy="47200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7435909-C840-4353-BD78-4FD856B7DB80}"/>
              </a:ext>
            </a:extLst>
          </p:cNvPr>
          <p:cNvSpPr txBox="1"/>
          <p:nvPr/>
        </p:nvSpPr>
        <p:spPr>
          <a:xfrm>
            <a:off x="6766560" y="160741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A5FFC0-840C-4F8A-8D53-C288E726AE97}"/>
              </a:ext>
            </a:extLst>
          </p:cNvPr>
          <p:cNvSpPr txBox="1"/>
          <p:nvPr/>
        </p:nvSpPr>
        <p:spPr>
          <a:xfrm>
            <a:off x="1068404" y="5967663"/>
            <a:ext cx="101813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Totally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862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5">
            <a:extLst>
              <a:ext uri="{FF2B5EF4-FFF2-40B4-BE49-F238E27FC236}">
                <a16:creationId xmlns:a16="http://schemas.microsoft.com/office/drawing/2014/main" id="{E40BAB90-A224-4B4E-81A8-8DE422AA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99" y="107951"/>
            <a:ext cx="43352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3600">
                <a:solidFill>
                  <a:schemeClr val="bg1"/>
                </a:solidFill>
                <a:latin typeface="Times New Roman" panose="02020603050405020304" pitchFamily="18" charset="0"/>
              </a:rPr>
              <a:t>Stability, metastability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3600">
                <a:solidFill>
                  <a:schemeClr val="bg1"/>
                </a:solidFill>
                <a:latin typeface="Times New Roman" panose="02020603050405020304" pitchFamily="18" charset="0"/>
              </a:rPr>
              <a:t>and instability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CE81A27C-4065-42A2-893B-4CBC15D5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074" y="65088"/>
            <a:ext cx="9807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err="1"/>
              <a:t>Symmetry</a:t>
            </a:r>
            <a:r>
              <a:rPr lang="fr-FR" altLang="fr-FR" dirty="0"/>
              <a:t> </a:t>
            </a:r>
            <a:r>
              <a:rPr lang="fr-FR" altLang="fr-FR" dirty="0" err="1"/>
              <a:t>breaking</a:t>
            </a:r>
            <a:r>
              <a:rPr lang="fr-FR" altLang="fr-FR" dirty="0"/>
              <a:t> </a:t>
            </a:r>
            <a:r>
              <a:rPr lang="fr-FR" altLang="fr-FR" dirty="0">
                <a:solidFill>
                  <a:srgbClr val="FF0000"/>
                </a:solidFill>
              </a:rPr>
              <a:t>+</a:t>
            </a:r>
            <a:r>
              <a:rPr lang="fr-FR" altLang="fr-FR" dirty="0"/>
              <a:t> </a:t>
            </a:r>
            <a:r>
              <a:rPr lang="fr-FR" altLang="fr-FR" dirty="0" err="1"/>
              <a:t>Isosymmetric</a:t>
            </a:r>
            <a:r>
              <a:rPr lang="fr-FR" altLang="fr-FR" dirty="0"/>
              <a:t> phase transitions</a:t>
            </a:r>
          </a:p>
        </p:txBody>
      </p:sp>
      <p:sp>
        <p:nvSpPr>
          <p:cNvPr id="23559" name="Line 9">
            <a:extLst>
              <a:ext uri="{FF2B5EF4-FFF2-40B4-BE49-F238E27FC236}">
                <a16:creationId xmlns:a16="http://schemas.microsoft.com/office/drawing/2014/main" id="{8D97FC22-53DD-468F-930F-DFC647220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0" name="Line 10">
            <a:extLst>
              <a:ext uri="{FF2B5EF4-FFF2-40B4-BE49-F238E27FC236}">
                <a16:creationId xmlns:a16="http://schemas.microsoft.com/office/drawing/2014/main" id="{E28895DD-14C7-43EA-A3CC-A1CEDF9AF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952C08-5F5A-4DE9-93B2-F66042AB3B8C}"/>
              </a:ext>
            </a:extLst>
          </p:cNvPr>
          <p:cNvSpPr txBox="1"/>
          <p:nvPr/>
        </p:nvSpPr>
        <p:spPr>
          <a:xfrm>
            <a:off x="365760" y="182085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991CB-15EC-4998-8EB1-D840B1D7B890}"/>
              </a:ext>
            </a:extLst>
          </p:cNvPr>
          <p:cNvSpPr/>
          <p:nvPr/>
        </p:nvSpPr>
        <p:spPr>
          <a:xfrm>
            <a:off x="2611210" y="76853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435909-C840-4353-BD78-4FD856B7DB80}"/>
              </a:ext>
            </a:extLst>
          </p:cNvPr>
          <p:cNvSpPr txBox="1"/>
          <p:nvPr/>
        </p:nvSpPr>
        <p:spPr>
          <a:xfrm>
            <a:off x="6766560" y="160741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A5FFC0-840C-4F8A-8D53-C288E726AE97}"/>
              </a:ext>
            </a:extLst>
          </p:cNvPr>
          <p:cNvSpPr txBox="1"/>
          <p:nvPr/>
        </p:nvSpPr>
        <p:spPr>
          <a:xfrm>
            <a:off x="1068404" y="6086199"/>
            <a:ext cx="84004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Ferroelecric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Totally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ionicity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908517-BABD-4451-A91C-9FE032A0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22" y="1183373"/>
            <a:ext cx="6752309" cy="4851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BB1BE1E-1224-48F9-91EC-DFFC0FCCC7D3}"/>
              </a:ext>
            </a:extLst>
          </p:cNvPr>
          <p:cNvSpPr txBox="1"/>
          <p:nvPr/>
        </p:nvSpPr>
        <p:spPr>
          <a:xfrm>
            <a:off x="1905804" y="866274"/>
            <a:ext cx="3513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 I transition in TTF-CA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03572B-C504-4A1A-A29C-48EE254B9520}"/>
              </a:ext>
            </a:extLst>
          </p:cNvPr>
          <p:cNvSpPr txBox="1"/>
          <p:nvPr/>
        </p:nvSpPr>
        <p:spPr>
          <a:xfrm>
            <a:off x="4724123" y="5537857"/>
            <a:ext cx="1628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PRL 1997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F6E4EEE-966A-41A9-8AFE-C4E6C9955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174" y="2484181"/>
            <a:ext cx="4800600" cy="1638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87C72C-5D3D-446E-A667-178BA170F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869" y="857245"/>
            <a:ext cx="4531457" cy="15269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D0FAA0-D555-4807-8FAC-EA46B9983757}"/>
              </a:ext>
            </a:extLst>
          </p:cNvPr>
          <p:cNvSpPr txBox="1"/>
          <p:nvPr/>
        </p:nvSpPr>
        <p:spPr>
          <a:xfrm>
            <a:off x="6766560" y="4546600"/>
            <a:ext cx="3231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band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insulator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Mott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insulator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1713C4-7BBA-4D55-AD5A-3F46201BBDD0}"/>
              </a:ext>
            </a:extLst>
          </p:cNvPr>
          <p:cNvSpPr txBox="1"/>
          <p:nvPr/>
        </p:nvSpPr>
        <p:spPr>
          <a:xfrm>
            <a:off x="1068404" y="5413665"/>
            <a:ext cx="23455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Lemée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-Cailleau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PRL 1997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321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5">
            <a:extLst>
              <a:ext uri="{FF2B5EF4-FFF2-40B4-BE49-F238E27FC236}">
                <a16:creationId xmlns:a16="http://schemas.microsoft.com/office/drawing/2014/main" id="{E40BAB90-A224-4B4E-81A8-8DE422AA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99" y="107951"/>
            <a:ext cx="43352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3600">
                <a:solidFill>
                  <a:schemeClr val="bg1"/>
                </a:solidFill>
                <a:latin typeface="Times New Roman" panose="02020603050405020304" pitchFamily="18" charset="0"/>
              </a:rPr>
              <a:t>Stability, metastability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3600">
                <a:solidFill>
                  <a:schemeClr val="bg1"/>
                </a:solidFill>
                <a:latin typeface="Times New Roman" panose="02020603050405020304" pitchFamily="18" charset="0"/>
              </a:rPr>
              <a:t>and instability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CE81A27C-4065-42A2-893B-4CBC15D5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074" y="65088"/>
            <a:ext cx="9807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err="1"/>
              <a:t>Symmetry</a:t>
            </a:r>
            <a:r>
              <a:rPr lang="fr-FR" altLang="fr-FR" dirty="0"/>
              <a:t> </a:t>
            </a:r>
            <a:r>
              <a:rPr lang="fr-FR" altLang="fr-FR" dirty="0" err="1"/>
              <a:t>breaking</a:t>
            </a:r>
            <a:r>
              <a:rPr lang="fr-FR" altLang="fr-FR" dirty="0"/>
              <a:t> </a:t>
            </a:r>
            <a:r>
              <a:rPr lang="fr-FR" altLang="fr-FR" dirty="0">
                <a:solidFill>
                  <a:srgbClr val="FF0000"/>
                </a:solidFill>
              </a:rPr>
              <a:t>+</a:t>
            </a:r>
            <a:r>
              <a:rPr lang="fr-FR" altLang="fr-FR" dirty="0"/>
              <a:t> </a:t>
            </a:r>
            <a:r>
              <a:rPr lang="fr-FR" altLang="fr-FR" dirty="0" err="1"/>
              <a:t>Isosymmetric</a:t>
            </a:r>
            <a:r>
              <a:rPr lang="fr-FR" altLang="fr-FR" dirty="0"/>
              <a:t> phase transitions</a:t>
            </a:r>
          </a:p>
        </p:txBody>
      </p:sp>
      <p:sp>
        <p:nvSpPr>
          <p:cNvPr id="23559" name="Line 9">
            <a:extLst>
              <a:ext uri="{FF2B5EF4-FFF2-40B4-BE49-F238E27FC236}">
                <a16:creationId xmlns:a16="http://schemas.microsoft.com/office/drawing/2014/main" id="{8D97FC22-53DD-468F-930F-DFC647220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0" name="Line 10">
            <a:extLst>
              <a:ext uri="{FF2B5EF4-FFF2-40B4-BE49-F238E27FC236}">
                <a16:creationId xmlns:a16="http://schemas.microsoft.com/office/drawing/2014/main" id="{E28895DD-14C7-43EA-A3CC-A1CEDF9AF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952C08-5F5A-4DE9-93B2-F66042AB3B8C}"/>
              </a:ext>
            </a:extLst>
          </p:cNvPr>
          <p:cNvSpPr txBox="1"/>
          <p:nvPr/>
        </p:nvSpPr>
        <p:spPr>
          <a:xfrm>
            <a:off x="365760" y="182085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991CB-15EC-4998-8EB1-D840B1D7B890}"/>
              </a:ext>
            </a:extLst>
          </p:cNvPr>
          <p:cNvSpPr/>
          <p:nvPr/>
        </p:nvSpPr>
        <p:spPr>
          <a:xfrm>
            <a:off x="2611210" y="76853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435909-C840-4353-BD78-4FD856B7DB80}"/>
              </a:ext>
            </a:extLst>
          </p:cNvPr>
          <p:cNvSpPr txBox="1"/>
          <p:nvPr/>
        </p:nvSpPr>
        <p:spPr>
          <a:xfrm>
            <a:off x="6766560" y="160741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A5FFC0-840C-4F8A-8D53-C288E726AE97}"/>
              </a:ext>
            </a:extLst>
          </p:cNvPr>
          <p:cNvSpPr txBox="1"/>
          <p:nvPr/>
        </p:nvSpPr>
        <p:spPr>
          <a:xfrm>
            <a:off x="958337" y="6069263"/>
            <a:ext cx="84004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Ferroelecric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Totally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ionicity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908517-BABD-4451-A91C-9FE032A0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22" y="1183373"/>
            <a:ext cx="6752309" cy="4851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BB1BE1E-1224-48F9-91EC-DFFC0FCCC7D3}"/>
              </a:ext>
            </a:extLst>
          </p:cNvPr>
          <p:cNvSpPr txBox="1"/>
          <p:nvPr/>
        </p:nvSpPr>
        <p:spPr>
          <a:xfrm>
            <a:off x="1905804" y="866274"/>
            <a:ext cx="3513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 I transition in TTF-CA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03572B-C504-4A1A-A29C-48EE254B9520}"/>
              </a:ext>
            </a:extLst>
          </p:cNvPr>
          <p:cNvSpPr txBox="1"/>
          <p:nvPr/>
        </p:nvSpPr>
        <p:spPr>
          <a:xfrm>
            <a:off x="981841" y="5351591"/>
            <a:ext cx="2345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Lemée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-Cailleau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PRL 1997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2363A58-A294-46A6-9630-883CF26F9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608" y="692726"/>
            <a:ext cx="4965327" cy="541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37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6">
            <a:extLst>
              <a:ext uri="{FF2B5EF4-FFF2-40B4-BE49-F238E27FC236}">
                <a16:creationId xmlns:a16="http://schemas.microsoft.com/office/drawing/2014/main" id="{CE81A27C-4065-42A2-893B-4CBC15D5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074" y="65088"/>
            <a:ext cx="9807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err="1"/>
              <a:t>Symmetry</a:t>
            </a:r>
            <a:r>
              <a:rPr lang="fr-FR" altLang="fr-FR" dirty="0"/>
              <a:t> </a:t>
            </a:r>
            <a:r>
              <a:rPr lang="fr-FR" altLang="fr-FR" dirty="0" err="1"/>
              <a:t>breaking</a:t>
            </a:r>
            <a:r>
              <a:rPr lang="fr-FR" altLang="fr-FR" dirty="0"/>
              <a:t> </a:t>
            </a:r>
            <a:r>
              <a:rPr lang="fr-FR" altLang="fr-FR" dirty="0">
                <a:solidFill>
                  <a:srgbClr val="FF0000"/>
                </a:solidFill>
              </a:rPr>
              <a:t>+</a:t>
            </a:r>
            <a:r>
              <a:rPr lang="fr-FR" altLang="fr-FR" dirty="0"/>
              <a:t> </a:t>
            </a:r>
            <a:r>
              <a:rPr lang="fr-FR" altLang="fr-FR" dirty="0" err="1"/>
              <a:t>Isosymmetric</a:t>
            </a:r>
            <a:r>
              <a:rPr lang="fr-FR" altLang="fr-FR" dirty="0"/>
              <a:t> phase transitions</a:t>
            </a:r>
          </a:p>
        </p:txBody>
      </p:sp>
      <p:sp>
        <p:nvSpPr>
          <p:cNvPr id="23559" name="Line 9">
            <a:extLst>
              <a:ext uri="{FF2B5EF4-FFF2-40B4-BE49-F238E27FC236}">
                <a16:creationId xmlns:a16="http://schemas.microsoft.com/office/drawing/2014/main" id="{8D97FC22-53DD-468F-930F-DFC647220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0" name="Line 10">
            <a:extLst>
              <a:ext uri="{FF2B5EF4-FFF2-40B4-BE49-F238E27FC236}">
                <a16:creationId xmlns:a16="http://schemas.microsoft.com/office/drawing/2014/main" id="{E28895DD-14C7-43EA-A3CC-A1CEDF9AF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952C08-5F5A-4DE9-93B2-F66042AB3B8C}"/>
              </a:ext>
            </a:extLst>
          </p:cNvPr>
          <p:cNvSpPr txBox="1"/>
          <p:nvPr/>
        </p:nvSpPr>
        <p:spPr>
          <a:xfrm>
            <a:off x="365760" y="182085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991CB-15EC-4998-8EB1-D840B1D7B890}"/>
              </a:ext>
            </a:extLst>
          </p:cNvPr>
          <p:cNvSpPr/>
          <p:nvPr/>
        </p:nvSpPr>
        <p:spPr>
          <a:xfrm>
            <a:off x="2611210" y="76853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435909-C840-4353-BD78-4FD856B7DB80}"/>
              </a:ext>
            </a:extLst>
          </p:cNvPr>
          <p:cNvSpPr txBox="1"/>
          <p:nvPr/>
        </p:nvSpPr>
        <p:spPr>
          <a:xfrm>
            <a:off x="1239052" y="759318"/>
            <a:ext cx="449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V2O3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prototypical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A5FFC0-840C-4F8A-8D53-C288E726AE97}"/>
              </a:ext>
            </a:extLst>
          </p:cNvPr>
          <p:cNvSpPr txBox="1"/>
          <p:nvPr/>
        </p:nvSpPr>
        <p:spPr>
          <a:xfrm>
            <a:off x="1068404" y="5967663"/>
            <a:ext cx="8038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Ferroelastic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Totally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666584-0A4F-4434-B733-9A5395B9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82" y="1215909"/>
            <a:ext cx="5009813" cy="48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57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6">
            <a:extLst>
              <a:ext uri="{FF2B5EF4-FFF2-40B4-BE49-F238E27FC236}">
                <a16:creationId xmlns:a16="http://schemas.microsoft.com/office/drawing/2014/main" id="{CE81A27C-4065-42A2-893B-4CBC15D5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074" y="65088"/>
            <a:ext cx="9807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err="1"/>
              <a:t>Symmetry</a:t>
            </a:r>
            <a:r>
              <a:rPr lang="fr-FR" altLang="fr-FR" dirty="0"/>
              <a:t> </a:t>
            </a:r>
            <a:r>
              <a:rPr lang="fr-FR" altLang="fr-FR" dirty="0" err="1"/>
              <a:t>breaking</a:t>
            </a:r>
            <a:r>
              <a:rPr lang="fr-FR" altLang="fr-FR" dirty="0"/>
              <a:t> </a:t>
            </a:r>
            <a:r>
              <a:rPr lang="fr-FR" altLang="fr-FR" dirty="0">
                <a:solidFill>
                  <a:srgbClr val="FF0000"/>
                </a:solidFill>
              </a:rPr>
              <a:t>+</a:t>
            </a:r>
            <a:r>
              <a:rPr lang="fr-FR" altLang="fr-FR" dirty="0"/>
              <a:t> </a:t>
            </a:r>
            <a:r>
              <a:rPr lang="fr-FR" altLang="fr-FR" dirty="0" err="1"/>
              <a:t>Isosymmetric</a:t>
            </a:r>
            <a:r>
              <a:rPr lang="fr-FR" altLang="fr-FR" dirty="0"/>
              <a:t> phase transitions</a:t>
            </a:r>
          </a:p>
        </p:txBody>
      </p:sp>
      <p:sp>
        <p:nvSpPr>
          <p:cNvPr id="23559" name="Line 9">
            <a:extLst>
              <a:ext uri="{FF2B5EF4-FFF2-40B4-BE49-F238E27FC236}">
                <a16:creationId xmlns:a16="http://schemas.microsoft.com/office/drawing/2014/main" id="{8D97FC22-53DD-468F-930F-DFC647220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0" name="Line 10">
            <a:extLst>
              <a:ext uri="{FF2B5EF4-FFF2-40B4-BE49-F238E27FC236}">
                <a16:creationId xmlns:a16="http://schemas.microsoft.com/office/drawing/2014/main" id="{E28895DD-14C7-43EA-A3CC-A1CEDF9AF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952C08-5F5A-4DE9-93B2-F66042AB3B8C}"/>
              </a:ext>
            </a:extLst>
          </p:cNvPr>
          <p:cNvSpPr txBox="1"/>
          <p:nvPr/>
        </p:nvSpPr>
        <p:spPr>
          <a:xfrm>
            <a:off x="365760" y="182085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991CB-15EC-4998-8EB1-D840B1D7B890}"/>
              </a:ext>
            </a:extLst>
          </p:cNvPr>
          <p:cNvSpPr/>
          <p:nvPr/>
        </p:nvSpPr>
        <p:spPr>
          <a:xfrm>
            <a:off x="2611210" y="76853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435909-C840-4353-BD78-4FD856B7DB80}"/>
              </a:ext>
            </a:extLst>
          </p:cNvPr>
          <p:cNvSpPr txBox="1"/>
          <p:nvPr/>
        </p:nvSpPr>
        <p:spPr>
          <a:xfrm>
            <a:off x="1239052" y="759318"/>
            <a:ext cx="449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V2O3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prototypical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A5FFC0-840C-4F8A-8D53-C288E726AE97}"/>
              </a:ext>
            </a:extLst>
          </p:cNvPr>
          <p:cNvSpPr txBox="1"/>
          <p:nvPr/>
        </p:nvSpPr>
        <p:spPr>
          <a:xfrm>
            <a:off x="1068404" y="5967663"/>
            <a:ext cx="8038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Ferroelastic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Totally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666584-0A4F-4434-B733-9A5395B9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725982" y="1215909"/>
            <a:ext cx="5009813" cy="4845893"/>
          </a:xfrm>
          <a:prstGeom prst="rect">
            <a:avLst/>
          </a:prstGeom>
        </p:spPr>
      </p:pic>
      <p:pic>
        <p:nvPicPr>
          <p:cNvPr id="10" name="Image 9" descr="D:\Home\avolte\Documents\THESE IPR\manuscript\intro\img_intro\water_phasediag.png">
            <a:extLst>
              <a:ext uri="{FF2B5EF4-FFF2-40B4-BE49-F238E27FC236}">
                <a16:creationId xmlns:a16="http://schemas.microsoft.com/office/drawing/2014/main" id="{92F09379-849E-40B9-83D2-3BE02C626F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82" y="990646"/>
            <a:ext cx="5059573" cy="4720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81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FFE3F89-5727-4587-83E0-572DB72B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1" y="314076"/>
            <a:ext cx="76962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A0A77C2-1587-45CA-AE4E-10557D2A85F5}"/>
              </a:ext>
            </a:extLst>
          </p:cNvPr>
          <p:cNvSpPr txBox="1"/>
          <p:nvPr/>
        </p:nvSpPr>
        <p:spPr>
          <a:xfrm>
            <a:off x="6488236" y="47705"/>
            <a:ext cx="53213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Relaxations of </a:t>
            </a:r>
            <a:r>
              <a:rPr lang="fr-FR" alt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Excited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States </a:t>
            </a:r>
          </a:p>
          <a:p>
            <a:pPr algn="ctr">
              <a:spcBef>
                <a:spcPct val="0"/>
              </a:spcBef>
            </a:pP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Photo-</a:t>
            </a:r>
            <a:r>
              <a:rPr lang="fr-FR" alt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 Transitions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020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6">
            <a:extLst>
              <a:ext uri="{FF2B5EF4-FFF2-40B4-BE49-F238E27FC236}">
                <a16:creationId xmlns:a16="http://schemas.microsoft.com/office/drawing/2014/main" id="{CE81A27C-4065-42A2-893B-4CBC15D5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074" y="65088"/>
            <a:ext cx="9807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 err="1"/>
              <a:t>Symmetry</a:t>
            </a:r>
            <a:r>
              <a:rPr lang="fr-FR" altLang="fr-FR" dirty="0"/>
              <a:t> </a:t>
            </a:r>
            <a:r>
              <a:rPr lang="fr-FR" altLang="fr-FR" dirty="0" err="1"/>
              <a:t>breaking</a:t>
            </a:r>
            <a:r>
              <a:rPr lang="fr-FR" altLang="fr-FR" dirty="0"/>
              <a:t> </a:t>
            </a:r>
            <a:r>
              <a:rPr lang="fr-FR" altLang="fr-FR" dirty="0">
                <a:solidFill>
                  <a:srgbClr val="FF0000"/>
                </a:solidFill>
              </a:rPr>
              <a:t>+</a:t>
            </a:r>
            <a:r>
              <a:rPr lang="fr-FR" altLang="fr-FR" dirty="0"/>
              <a:t> </a:t>
            </a:r>
            <a:r>
              <a:rPr lang="fr-FR" altLang="fr-FR" dirty="0" err="1"/>
              <a:t>Isosymmetric</a:t>
            </a:r>
            <a:r>
              <a:rPr lang="fr-FR" altLang="fr-FR" dirty="0"/>
              <a:t> phase transitions</a:t>
            </a:r>
          </a:p>
        </p:txBody>
      </p:sp>
      <p:sp>
        <p:nvSpPr>
          <p:cNvPr id="23559" name="Line 9">
            <a:extLst>
              <a:ext uri="{FF2B5EF4-FFF2-40B4-BE49-F238E27FC236}">
                <a16:creationId xmlns:a16="http://schemas.microsoft.com/office/drawing/2014/main" id="{8D97FC22-53DD-468F-930F-DFC647220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0" name="Line 10">
            <a:extLst>
              <a:ext uri="{FF2B5EF4-FFF2-40B4-BE49-F238E27FC236}">
                <a16:creationId xmlns:a16="http://schemas.microsoft.com/office/drawing/2014/main" id="{E28895DD-14C7-43EA-A3CC-A1CEDF9AF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952C08-5F5A-4DE9-93B2-F66042AB3B8C}"/>
              </a:ext>
            </a:extLst>
          </p:cNvPr>
          <p:cNvSpPr txBox="1"/>
          <p:nvPr/>
        </p:nvSpPr>
        <p:spPr>
          <a:xfrm>
            <a:off x="365760" y="182085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991CB-15EC-4998-8EB1-D840B1D7B890}"/>
              </a:ext>
            </a:extLst>
          </p:cNvPr>
          <p:cNvSpPr/>
          <p:nvPr/>
        </p:nvSpPr>
        <p:spPr>
          <a:xfrm>
            <a:off x="2611210" y="76853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435909-C840-4353-BD78-4FD856B7DB80}"/>
              </a:ext>
            </a:extLst>
          </p:cNvPr>
          <p:cNvSpPr txBox="1"/>
          <p:nvPr/>
        </p:nvSpPr>
        <p:spPr>
          <a:xfrm>
            <a:off x="1239052" y="759318"/>
            <a:ext cx="449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V2O3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prototypical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A5FFC0-840C-4F8A-8D53-C288E726AE97}"/>
              </a:ext>
            </a:extLst>
          </p:cNvPr>
          <p:cNvSpPr txBox="1"/>
          <p:nvPr/>
        </p:nvSpPr>
        <p:spPr>
          <a:xfrm>
            <a:off x="1068404" y="5967663"/>
            <a:ext cx="8038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Ferroelastic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Totally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666584-0A4F-4434-B733-9A5395B9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82" y="1215909"/>
            <a:ext cx="5009813" cy="48458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FAD34FA-84B9-42F2-B801-1FA4478FE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133" y="789456"/>
            <a:ext cx="5800725" cy="43338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9EEB9F3-9D1D-40BD-8BED-81A6A71E164B}"/>
              </a:ext>
            </a:extLst>
          </p:cNvPr>
          <p:cNvSpPr txBox="1"/>
          <p:nvPr/>
        </p:nvSpPr>
        <p:spPr>
          <a:xfrm>
            <a:off x="7777539" y="5209001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Kanoda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PRB 2018</a:t>
            </a:r>
          </a:p>
        </p:txBody>
      </p:sp>
    </p:spTree>
    <p:extLst>
      <p:ext uri="{BB962C8B-B14F-4D97-AF65-F5344CB8AC3E}">
        <p14:creationId xmlns:p14="http://schemas.microsoft.com/office/powerpoint/2010/main" val="1775727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9B46D-8F23-4D53-8281-4ED962116F83}"/>
              </a:ext>
            </a:extLst>
          </p:cNvPr>
          <p:cNvSpPr/>
          <p:nvPr/>
        </p:nvSpPr>
        <p:spPr>
          <a:xfrm>
            <a:off x="445275" y="100696"/>
            <a:ext cx="11457830" cy="538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 the Hubbard model, taking into account only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degrees of freedom, the coupling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lattice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degrees of freedom and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range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elastic interactions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the nature of the phase transitions: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Mott transitions couple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elastic degrees of freedom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possible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 symmetry breakings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phonon entropy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dominates to stabilize the metallic phase,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P. Littlewood ECRYS 2022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96525-5C49-460E-BA70-9EE27C6DE587}"/>
              </a:ext>
            </a:extLst>
          </p:cNvPr>
          <p:cNvSpPr/>
          <p:nvPr/>
        </p:nvSpPr>
        <p:spPr>
          <a:xfrm>
            <a:off x="-333956" y="5592948"/>
            <a:ext cx="11839491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2C4BAC-7D3A-4D88-B1F7-0195A40EAB17}"/>
              </a:ext>
            </a:extLst>
          </p:cNvPr>
          <p:cNvSpPr txBox="1"/>
          <p:nvPr/>
        </p:nvSpPr>
        <p:spPr>
          <a:xfrm>
            <a:off x="2647786" y="111318"/>
            <a:ext cx="6946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structural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21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9B46D-8F23-4D53-8281-4ED962116F83}"/>
              </a:ext>
            </a:extLst>
          </p:cNvPr>
          <p:cNvSpPr/>
          <p:nvPr/>
        </p:nvSpPr>
        <p:spPr>
          <a:xfrm>
            <a:off x="445275" y="100696"/>
            <a:ext cx="11457830" cy="648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 the Hubbard model, taking into account only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degrees of freedom, the coupling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lattice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degrees of freedom and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range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elastic interactions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the nature of the phase transitions: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Mott transitions couple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elastic degrees of freedom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possible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 symmetry breaking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phonon entropy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dominates to stabilize the metallic phase,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P. Littlewood ECRYS 2022</a:t>
            </a:r>
          </a:p>
          <a:p>
            <a:pPr algn="just"/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The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interaction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truly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infinitely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range »  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J. Friedel 1954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96525-5C49-460E-BA70-9EE27C6DE587}"/>
              </a:ext>
            </a:extLst>
          </p:cNvPr>
          <p:cNvSpPr/>
          <p:nvPr/>
        </p:nvSpPr>
        <p:spPr>
          <a:xfrm>
            <a:off x="-333956" y="5592948"/>
            <a:ext cx="11839491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2C4BAC-7D3A-4D88-B1F7-0195A40EAB17}"/>
              </a:ext>
            </a:extLst>
          </p:cNvPr>
          <p:cNvSpPr txBox="1"/>
          <p:nvPr/>
        </p:nvSpPr>
        <p:spPr>
          <a:xfrm>
            <a:off x="2647786" y="111318"/>
            <a:ext cx="6946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structural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76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9B46D-8F23-4D53-8281-4ED962116F83}"/>
              </a:ext>
            </a:extLst>
          </p:cNvPr>
          <p:cNvSpPr/>
          <p:nvPr/>
        </p:nvSpPr>
        <p:spPr>
          <a:xfrm>
            <a:off x="445275" y="100696"/>
            <a:ext cx="11457830" cy="748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 the Hubbard model, taking into account only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degrees of freedom, the coupling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lattice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degrees of freedom and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range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elastic interactions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the nature of the phase transitions: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Mott transitions couple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elastic degrees of freedom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possible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 symmetry breaking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phonon entropy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dominates to stabilize the metallic phase,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P. Littlewood ECRYS 2022</a:t>
            </a:r>
          </a:p>
          <a:p>
            <a:pPr algn="just"/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The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interaction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truly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infinitely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range »  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J. Friedel 1954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ultrafast photoinduced phase transitions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96525-5C49-460E-BA70-9EE27C6DE587}"/>
              </a:ext>
            </a:extLst>
          </p:cNvPr>
          <p:cNvSpPr/>
          <p:nvPr/>
        </p:nvSpPr>
        <p:spPr>
          <a:xfrm>
            <a:off x="-333956" y="5592948"/>
            <a:ext cx="11839491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2C4BAC-7D3A-4D88-B1F7-0195A40EAB17}"/>
              </a:ext>
            </a:extLst>
          </p:cNvPr>
          <p:cNvSpPr txBox="1"/>
          <p:nvPr/>
        </p:nvSpPr>
        <p:spPr>
          <a:xfrm>
            <a:off x="2647786" y="111318"/>
            <a:ext cx="6946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structural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03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4184EF-F119-4FF5-A2D8-1C0F6B769F9C}"/>
              </a:ext>
            </a:extLst>
          </p:cNvPr>
          <p:cNvSpPr txBox="1"/>
          <p:nvPr/>
        </p:nvSpPr>
        <p:spPr>
          <a:xfrm>
            <a:off x="1315140" y="24195"/>
            <a:ext cx="95477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Isosymetric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and/or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Breaking Phase Transitions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fr-FR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Structural Dynamics and Control of Phase transitions</a:t>
            </a:r>
          </a:p>
        </p:txBody>
      </p:sp>
    </p:spTree>
    <p:extLst>
      <p:ext uri="{BB962C8B-B14F-4D97-AF65-F5344CB8AC3E}">
        <p14:creationId xmlns:p14="http://schemas.microsoft.com/office/powerpoint/2010/main" val="4055350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oneTexte 4">
            <a:extLst>
              <a:ext uri="{FF2B5EF4-FFF2-40B4-BE49-F238E27FC236}">
                <a16:creationId xmlns:a16="http://schemas.microsoft.com/office/drawing/2014/main" id="{0F6CA9A8-D6E5-423F-AD22-B4BD15312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450" y="297583"/>
            <a:ext cx="7063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/>
              <a:t>Diversity of </a:t>
            </a:r>
            <a:r>
              <a:rPr lang="fr-FR" altLang="fr-FR" dirty="0" err="1"/>
              <a:t>photoexcitation</a:t>
            </a:r>
            <a:r>
              <a:rPr lang="fr-FR" altLang="fr-FR" dirty="0"/>
              <a:t> </a:t>
            </a:r>
            <a:r>
              <a:rPr lang="fr-FR" altLang="fr-FR" dirty="0" err="1"/>
              <a:t>processes</a:t>
            </a:r>
            <a:endParaRPr lang="fr-FR" altLang="fr-FR" dirty="0"/>
          </a:p>
        </p:txBody>
      </p:sp>
      <p:pic>
        <p:nvPicPr>
          <p:cNvPr id="33795" name="Image 5">
            <a:extLst>
              <a:ext uri="{FF2B5EF4-FFF2-40B4-BE49-F238E27FC236}">
                <a16:creationId xmlns:a16="http://schemas.microsoft.com/office/drawing/2014/main" id="{BC0186A2-E7D6-4E28-890A-A47B517A6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143000"/>
            <a:ext cx="32686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ZoneTexte 7">
            <a:extLst>
              <a:ext uri="{FF2B5EF4-FFF2-40B4-BE49-F238E27FC236}">
                <a16:creationId xmlns:a16="http://schemas.microsoft.com/office/drawing/2014/main" id="{3E4B2DB6-8B60-47EB-9482-3E548247E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6" y="3886200"/>
            <a:ext cx="4295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solidFill>
                  <a:srgbClr val="FF0000"/>
                </a:solidFill>
              </a:rPr>
              <a:t>Delocalized</a:t>
            </a:r>
            <a:r>
              <a:rPr lang="fr-FR" altLang="fr-FR" sz="2400" dirty="0">
                <a:solidFill>
                  <a:srgbClr val="FF0000"/>
                </a:solidFill>
              </a:rPr>
              <a:t> (</a:t>
            </a:r>
            <a:r>
              <a:rPr lang="fr-FR" altLang="fr-FR" sz="2400" dirty="0" err="1">
                <a:solidFill>
                  <a:srgbClr val="FF0000"/>
                </a:solidFill>
              </a:rPr>
              <a:t>Peierls</a:t>
            </a:r>
            <a:r>
              <a:rPr lang="fr-FR" altLang="fr-FR" sz="2400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                              CT exciton</a:t>
            </a:r>
          </a:p>
        </p:txBody>
      </p:sp>
      <p:sp>
        <p:nvSpPr>
          <p:cNvPr id="33797" name="ZoneTexte 8">
            <a:extLst>
              <a:ext uri="{FF2B5EF4-FFF2-40B4-BE49-F238E27FC236}">
                <a16:creationId xmlns:a16="http://schemas.microsoft.com/office/drawing/2014/main" id="{1D20999D-6217-4E0A-8900-77AB07EE9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3886201"/>
            <a:ext cx="446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Localized (molecular switching)</a:t>
            </a:r>
          </a:p>
        </p:txBody>
      </p:sp>
      <p:pic>
        <p:nvPicPr>
          <p:cNvPr id="33798" name="Image 9">
            <a:extLst>
              <a:ext uri="{FF2B5EF4-FFF2-40B4-BE49-F238E27FC236}">
                <a16:creationId xmlns:a16="http://schemas.microsoft.com/office/drawing/2014/main" id="{5A4CEFF2-37E5-470E-A7B8-DB165BA0F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324350"/>
            <a:ext cx="3746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Image 4">
            <a:extLst>
              <a:ext uri="{FF2B5EF4-FFF2-40B4-BE49-F238E27FC236}">
                <a16:creationId xmlns:a16="http://schemas.microsoft.com/office/drawing/2014/main" id="{438292F9-3891-441E-80EC-4B0775D19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219201"/>
            <a:ext cx="54086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3C6641AE-AE6D-48DB-ACE7-D914710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264" y="1"/>
            <a:ext cx="96923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dirty="0" err="1"/>
              <a:t>Multiscale</a:t>
            </a:r>
            <a:r>
              <a:rPr lang="fr-FR" altLang="fr-FR" dirty="0"/>
              <a:t> </a:t>
            </a:r>
            <a:r>
              <a:rPr lang="fr-FR" altLang="fr-FR" dirty="0" err="1"/>
              <a:t>dynamical</a:t>
            </a:r>
            <a:r>
              <a:rPr lang="fr-FR" altLang="fr-FR" dirty="0"/>
              <a:t> </a:t>
            </a:r>
            <a:r>
              <a:rPr lang="fr-FR" altLang="fr-FR" dirty="0" err="1"/>
              <a:t>processes</a:t>
            </a:r>
            <a:r>
              <a:rPr lang="fr-FR" altLang="fr-FR" dirty="0"/>
              <a:t> in the </a:t>
            </a:r>
            <a:r>
              <a:rPr lang="fr-FR" altLang="fr-FR" dirty="0" err="1"/>
              <a:t>solid</a:t>
            </a:r>
            <a:r>
              <a:rPr lang="fr-FR" altLang="fr-FR" dirty="0"/>
              <a:t> state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800" dirty="0">
              <a:solidFill>
                <a:schemeClr val="accent2"/>
              </a:solidFill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EF8E28D1-4CCD-44E0-8F1B-736C68FF2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4" y="3962400"/>
            <a:ext cx="96923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/>
          </a:p>
        </p:txBody>
      </p:sp>
      <p:grpSp>
        <p:nvGrpSpPr>
          <p:cNvPr id="210950" name="Group 6">
            <a:extLst>
              <a:ext uri="{FF2B5EF4-FFF2-40B4-BE49-F238E27FC236}">
                <a16:creationId xmlns:a16="http://schemas.microsoft.com/office/drawing/2014/main" id="{16DCB4E1-C9A8-4BD5-8CD5-D7ABFCD9CC2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762001"/>
            <a:ext cx="3551238" cy="5992813"/>
            <a:chOff x="119" y="480"/>
            <a:chExt cx="2768" cy="4392"/>
          </a:xfrm>
        </p:grpSpPr>
        <p:sp>
          <p:nvSpPr>
            <p:cNvPr id="31754" name="Text Box 7">
              <a:extLst>
                <a:ext uri="{FF2B5EF4-FFF2-40B4-BE49-F238E27FC236}">
                  <a16:creationId xmlns:a16="http://schemas.microsoft.com/office/drawing/2014/main" id="{C2E14C34-3E73-45F0-9141-7EC4668D4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" y="2211"/>
              <a:ext cx="2055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7960" tIns="48980" rIns="97960" bIns="48980" anchor="ctr">
              <a:spAutoFit/>
            </a:bodyPr>
            <a:lstStyle>
              <a:lvl1pPr defTabSz="9794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fr-FR" sz="17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1700" dirty="0"/>
                <a:t>Strain propagation</a:t>
              </a:r>
            </a:p>
          </p:txBody>
        </p:sp>
        <p:sp>
          <p:nvSpPr>
            <p:cNvPr id="31755" name="Text Box 8">
              <a:extLst>
                <a:ext uri="{FF2B5EF4-FFF2-40B4-BE49-F238E27FC236}">
                  <a16:creationId xmlns:a16="http://schemas.microsoft.com/office/drawing/2014/main" id="{D86BD70C-61A4-4CE3-B9BD-542F42E89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" y="1056"/>
              <a:ext cx="200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7960" tIns="48980" rIns="97960" bIns="48980" anchor="ctr">
              <a:spAutoFit/>
            </a:bodyPr>
            <a:lstStyle>
              <a:lvl1pPr defTabSz="9794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1700"/>
                <a:t>Electronic motion</a:t>
              </a:r>
            </a:p>
          </p:txBody>
        </p:sp>
        <p:grpSp>
          <p:nvGrpSpPr>
            <p:cNvPr id="31756" name="Group 9">
              <a:extLst>
                <a:ext uri="{FF2B5EF4-FFF2-40B4-BE49-F238E27FC236}">
                  <a16:creationId xmlns:a16="http://schemas.microsoft.com/office/drawing/2014/main" id="{F3136F75-4D56-4CBC-88D2-93B97C0D07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" y="480"/>
              <a:ext cx="2761" cy="4392"/>
              <a:chOff x="119" y="480"/>
              <a:chExt cx="2761" cy="4392"/>
            </a:xfrm>
          </p:grpSpPr>
          <p:sp>
            <p:nvSpPr>
              <p:cNvPr id="31757" name="Oval 10">
                <a:extLst>
                  <a:ext uri="{FF2B5EF4-FFF2-40B4-BE49-F238E27FC236}">
                    <a16:creationId xmlns:a16="http://schemas.microsoft.com/office/drawing/2014/main" id="{D8A50F09-517E-4012-A868-D02287160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4039"/>
                <a:ext cx="100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800"/>
              </a:p>
            </p:txBody>
          </p:sp>
          <p:sp>
            <p:nvSpPr>
              <p:cNvPr id="31758" name="Oval 11">
                <a:extLst>
                  <a:ext uri="{FF2B5EF4-FFF2-40B4-BE49-F238E27FC236}">
                    <a16:creationId xmlns:a16="http://schemas.microsoft.com/office/drawing/2014/main" id="{42E03774-8095-4EC3-AD40-3B03B9208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3520"/>
                <a:ext cx="100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800"/>
              </a:p>
            </p:txBody>
          </p:sp>
          <p:sp>
            <p:nvSpPr>
              <p:cNvPr id="31759" name="Text Box 12">
                <a:extLst>
                  <a:ext uri="{FF2B5EF4-FFF2-40B4-BE49-F238E27FC236}">
                    <a16:creationId xmlns:a16="http://schemas.microsoft.com/office/drawing/2014/main" id="{32C4358A-6B03-4054-B8E3-AD26EE1CD1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" y="3952"/>
                <a:ext cx="391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7960" tIns="48980" rIns="97960" bIns="48980">
                <a:spAutoFit/>
              </a:bodyPr>
              <a:lstStyle>
                <a:lvl1pPr defTabSz="9794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79488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79488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794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79488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800"/>
                  <a:t>1 s</a:t>
                </a:r>
              </a:p>
            </p:txBody>
          </p:sp>
          <p:sp>
            <p:nvSpPr>
              <p:cNvPr id="31760" name="Text Box 13">
                <a:extLst>
                  <a:ext uri="{FF2B5EF4-FFF2-40B4-BE49-F238E27FC236}">
                    <a16:creationId xmlns:a16="http://schemas.microsoft.com/office/drawing/2014/main" id="{A338393B-C7A1-4CE9-8338-8E778F76EB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" y="3440"/>
                <a:ext cx="579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7960" tIns="48980" rIns="97960" bIns="48980">
                <a:spAutoFit/>
              </a:bodyPr>
              <a:lstStyle>
                <a:lvl1pPr defTabSz="9794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79488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79488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794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79488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800"/>
                  <a:t>10</a:t>
                </a:r>
                <a:r>
                  <a:rPr lang="en-US" altLang="fr-FR" sz="1800" baseline="30000"/>
                  <a:t>-3</a:t>
                </a:r>
                <a:r>
                  <a:rPr lang="en-US" altLang="fr-FR" sz="1800" baseline="-25000"/>
                  <a:t> </a:t>
                </a:r>
                <a:r>
                  <a:rPr lang="en-US" altLang="fr-FR" sz="1800"/>
                  <a:t>s</a:t>
                </a:r>
              </a:p>
            </p:txBody>
          </p:sp>
          <p:sp>
            <p:nvSpPr>
              <p:cNvPr id="31761" name="Oval 14">
                <a:extLst>
                  <a:ext uri="{FF2B5EF4-FFF2-40B4-BE49-F238E27FC236}">
                    <a16:creationId xmlns:a16="http://schemas.microsoft.com/office/drawing/2014/main" id="{6F01075E-B5BB-4453-8666-476822BDF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2989"/>
                <a:ext cx="100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800"/>
              </a:p>
            </p:txBody>
          </p:sp>
          <p:sp>
            <p:nvSpPr>
              <p:cNvPr id="31762" name="Text Box 15">
                <a:extLst>
                  <a:ext uri="{FF2B5EF4-FFF2-40B4-BE49-F238E27FC236}">
                    <a16:creationId xmlns:a16="http://schemas.microsoft.com/office/drawing/2014/main" id="{18F61341-8AA7-477C-AF17-1ACAE00AB9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" y="2872"/>
                <a:ext cx="579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7960" tIns="48980" rIns="97960" bIns="48980">
                <a:spAutoFit/>
              </a:bodyPr>
              <a:lstStyle>
                <a:lvl1pPr defTabSz="9794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79488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79488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794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79488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800"/>
                  <a:t>10</a:t>
                </a:r>
                <a:r>
                  <a:rPr lang="en-US" altLang="fr-FR" sz="1800" baseline="30000"/>
                  <a:t>-6 </a:t>
                </a:r>
                <a:r>
                  <a:rPr lang="en-US" altLang="fr-FR" sz="1800"/>
                  <a:t>s</a:t>
                </a:r>
              </a:p>
            </p:txBody>
          </p:sp>
          <p:sp>
            <p:nvSpPr>
              <p:cNvPr id="31763" name="Oval 16">
                <a:extLst>
                  <a:ext uri="{FF2B5EF4-FFF2-40B4-BE49-F238E27FC236}">
                    <a16:creationId xmlns:a16="http://schemas.microsoft.com/office/drawing/2014/main" id="{C12732BD-2962-4C3A-9EDA-0F83880F4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2458"/>
                <a:ext cx="100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800"/>
              </a:p>
            </p:txBody>
          </p:sp>
          <p:sp>
            <p:nvSpPr>
              <p:cNvPr id="31764" name="Text Box 17">
                <a:extLst>
                  <a:ext uri="{FF2B5EF4-FFF2-40B4-BE49-F238E27FC236}">
                    <a16:creationId xmlns:a16="http://schemas.microsoft.com/office/drawing/2014/main" id="{C468A4AF-BDDC-427C-858B-D96BBCD6CD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" y="2379"/>
                <a:ext cx="154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7960" tIns="48980" rIns="97960" bIns="48980">
                <a:spAutoFit/>
              </a:bodyPr>
              <a:lstStyle>
                <a:lvl1pPr defTabSz="9794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79488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79488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794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79488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fr-FR" sz="1800"/>
              </a:p>
            </p:txBody>
          </p:sp>
          <p:sp>
            <p:nvSpPr>
              <p:cNvPr id="31765" name="Oval 18">
                <a:extLst>
                  <a:ext uri="{FF2B5EF4-FFF2-40B4-BE49-F238E27FC236}">
                    <a16:creationId xmlns:a16="http://schemas.microsoft.com/office/drawing/2014/main" id="{D7F28CDD-16ED-4AAB-B196-C0F4E1EAE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1782"/>
                <a:ext cx="99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800"/>
              </a:p>
            </p:txBody>
          </p:sp>
          <p:sp>
            <p:nvSpPr>
              <p:cNvPr id="31766" name="Text Box 19">
                <a:extLst>
                  <a:ext uri="{FF2B5EF4-FFF2-40B4-BE49-F238E27FC236}">
                    <a16:creationId xmlns:a16="http://schemas.microsoft.com/office/drawing/2014/main" id="{CFD233CB-23A8-4A08-920D-EC8CF46BB7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" y="1598"/>
                <a:ext cx="154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7960" tIns="48980" rIns="97960" bIns="48980">
                <a:spAutoFit/>
              </a:bodyPr>
              <a:lstStyle>
                <a:lvl1pPr defTabSz="9794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79488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79488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794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79488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fr-FR" sz="180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fr-FR" sz="1800"/>
              </a:p>
            </p:txBody>
          </p:sp>
          <p:sp>
            <p:nvSpPr>
              <p:cNvPr id="31767" name="Oval 20">
                <a:extLst>
                  <a:ext uri="{FF2B5EF4-FFF2-40B4-BE49-F238E27FC236}">
                    <a16:creationId xmlns:a16="http://schemas.microsoft.com/office/drawing/2014/main" id="{C63C52D0-81D5-4DE8-9C75-C53894B66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1118"/>
                <a:ext cx="100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800"/>
              </a:p>
            </p:txBody>
          </p:sp>
          <p:sp>
            <p:nvSpPr>
              <p:cNvPr id="31768" name="Text Box 21">
                <a:extLst>
                  <a:ext uri="{FF2B5EF4-FFF2-40B4-BE49-F238E27FC236}">
                    <a16:creationId xmlns:a16="http://schemas.microsoft.com/office/drawing/2014/main" id="{9A3B5A4A-2B06-4760-9DFB-030E49DF92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" y="837"/>
                <a:ext cx="583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7960" tIns="48980" rIns="97960" bIns="48980">
                <a:spAutoFit/>
              </a:bodyPr>
              <a:lstStyle>
                <a:lvl1pPr defTabSz="9794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79488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79488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794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79488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7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10</a:t>
                </a:r>
                <a:r>
                  <a:rPr lang="en-US" altLang="fr-FR" sz="1700" baseline="30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-15</a:t>
                </a:r>
                <a:r>
                  <a:rPr lang="en-US" altLang="fr-FR" sz="17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s</a:t>
                </a:r>
                <a:endParaRPr lang="en-US" altLang="fr-FR" sz="170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69" name="Oval 22">
                <a:extLst>
                  <a:ext uri="{FF2B5EF4-FFF2-40B4-BE49-F238E27FC236}">
                    <a16:creationId xmlns:a16="http://schemas.microsoft.com/office/drawing/2014/main" id="{F6CF10C5-08A1-49E1-9FF4-0DB649D04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4686"/>
                <a:ext cx="100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800"/>
              </a:p>
            </p:txBody>
          </p:sp>
          <p:sp>
            <p:nvSpPr>
              <p:cNvPr id="31770" name="Text Box 23">
                <a:extLst>
                  <a:ext uri="{FF2B5EF4-FFF2-40B4-BE49-F238E27FC236}">
                    <a16:creationId xmlns:a16="http://schemas.microsoft.com/office/drawing/2014/main" id="{A0FF72BD-010F-4790-811C-65C8A92B15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" y="4571"/>
                <a:ext cx="529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7960" tIns="48980" rIns="97960" bIns="48980">
                <a:spAutoFit/>
              </a:bodyPr>
              <a:lstStyle>
                <a:lvl1pPr defTabSz="9794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79488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79488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794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79488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800"/>
                  <a:t>days</a:t>
                </a:r>
              </a:p>
            </p:txBody>
          </p:sp>
          <p:sp>
            <p:nvSpPr>
              <p:cNvPr id="31771" name="Text Box 24">
                <a:extLst>
                  <a:ext uri="{FF2B5EF4-FFF2-40B4-BE49-F238E27FC236}">
                    <a16:creationId xmlns:a16="http://schemas.microsoft.com/office/drawing/2014/main" id="{E7AFCCC6-8594-4C9D-9DE4-AF7FD2E68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2" y="1717"/>
                <a:ext cx="1645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7960" tIns="48980" rIns="97960" bIns="48980" anchor="ctr">
                <a:spAutoFit/>
              </a:bodyPr>
              <a:lstStyle>
                <a:lvl1pPr defTabSz="9794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79488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79488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794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79488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700"/>
                  <a:t>Atomic oscillation</a:t>
                </a:r>
              </a:p>
            </p:txBody>
          </p:sp>
          <p:sp>
            <p:nvSpPr>
              <p:cNvPr id="31772" name="Text Box 25">
                <a:extLst>
                  <a:ext uri="{FF2B5EF4-FFF2-40B4-BE49-F238E27FC236}">
                    <a16:creationId xmlns:a16="http://schemas.microsoft.com/office/drawing/2014/main" id="{4D255BAB-1F8D-4892-AB6F-324DD4FE5D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6" y="4500"/>
                <a:ext cx="1782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896" tIns="45949" rIns="91896" bIns="45949">
                <a:spAutoFit/>
              </a:bodyPr>
              <a:lstStyle>
                <a:lvl1pPr defTabSz="9191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1916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1916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1916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1916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191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191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191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1916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fr-FR" sz="1700"/>
              </a:p>
            </p:txBody>
          </p:sp>
          <p:sp>
            <p:nvSpPr>
              <p:cNvPr id="31773" name="Line 26">
                <a:extLst>
                  <a:ext uri="{FF2B5EF4-FFF2-40B4-BE49-F238E27FC236}">
                    <a16:creationId xmlns:a16="http://schemas.microsoft.com/office/drawing/2014/main" id="{F1303256-38D9-48F2-B15D-73AB6F1FB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" y="816"/>
                <a:ext cx="0" cy="405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4" name="Text Box 27">
                <a:extLst>
                  <a:ext uri="{FF2B5EF4-FFF2-40B4-BE49-F238E27FC236}">
                    <a16:creationId xmlns:a16="http://schemas.microsoft.com/office/drawing/2014/main" id="{24290279-373C-4F16-B58C-B3CEF5A63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" y="480"/>
                <a:ext cx="2761" cy="6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ckThin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7960" tIns="48980" rIns="97960" bIns="48980">
                <a:spAutoFit/>
              </a:bodyPr>
              <a:lstStyle>
                <a:lvl1pPr defTabSz="9794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79488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79488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7948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79488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794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2600">
                    <a:solidFill>
                      <a:srgbClr val="FF0000"/>
                    </a:solidFill>
                  </a:rPr>
                  <a:t>Different time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2600">
                    <a:solidFill>
                      <a:srgbClr val="FF0000"/>
                    </a:solidFill>
                  </a:rPr>
                  <a:t>scales</a:t>
                </a:r>
                <a:endParaRPr lang="en-US" altLang="fr-FR" sz="20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1749" name="Text Box 28">
            <a:extLst>
              <a:ext uri="{FF2B5EF4-FFF2-40B4-BE49-F238E27FC236}">
                <a16:creationId xmlns:a16="http://schemas.microsoft.com/office/drawing/2014/main" id="{94B53A99-BE42-4F32-83FE-3DFA2F828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21050"/>
            <a:ext cx="75088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10</a:t>
            </a:r>
            <a:r>
              <a:rPr lang="en-US" altLang="fr-FR" sz="1800" baseline="30000"/>
              <a:t>-9</a:t>
            </a:r>
            <a:r>
              <a:rPr lang="en-US" altLang="fr-FR" sz="1800"/>
              <a:t>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31750" name="Text Box 29">
            <a:extLst>
              <a:ext uri="{FF2B5EF4-FFF2-40B4-BE49-F238E27FC236}">
                <a16:creationId xmlns:a16="http://schemas.microsoft.com/office/drawing/2014/main" id="{4863FB89-E46D-4718-9EF3-2D1D855BD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6" y="2438400"/>
            <a:ext cx="835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10</a:t>
            </a:r>
            <a:r>
              <a:rPr lang="en-US" altLang="fr-FR" sz="1800" baseline="30000"/>
              <a:t>-12</a:t>
            </a:r>
            <a:r>
              <a:rPr lang="en-US" altLang="fr-FR" sz="1800"/>
              <a:t>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31751" name="Text Box 30">
            <a:extLst>
              <a:ext uri="{FF2B5EF4-FFF2-40B4-BE49-F238E27FC236}">
                <a16:creationId xmlns:a16="http://schemas.microsoft.com/office/drawing/2014/main" id="{D07DAD23-0D17-4E2E-B1D6-D232612CC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1484313"/>
            <a:ext cx="835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10</a:t>
            </a:r>
            <a:r>
              <a:rPr lang="en-US" altLang="fr-FR" sz="1800" baseline="30000"/>
              <a:t>-15</a:t>
            </a:r>
            <a:r>
              <a:rPr lang="en-US" altLang="fr-FR" sz="1800"/>
              <a:t>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pic>
        <p:nvPicPr>
          <p:cNvPr id="31752" name="Image 1">
            <a:extLst>
              <a:ext uri="{FF2B5EF4-FFF2-40B4-BE49-F238E27FC236}">
                <a16:creationId xmlns:a16="http://schemas.microsoft.com/office/drawing/2014/main" id="{463AADB9-24D4-449C-963B-4AC9D3236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1106488"/>
            <a:ext cx="346392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1">
            <a:extLst>
              <a:ext uri="{FF2B5EF4-FFF2-40B4-BE49-F238E27FC236}">
                <a16:creationId xmlns:a16="http://schemas.microsoft.com/office/drawing/2014/main" id="{363B5B74-A6A0-4BB9-81BC-F41043108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990600"/>
            <a:ext cx="914400" cy="731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CE3882-5825-4EF9-9AAE-FB0398643C59}"/>
              </a:ext>
            </a:extLst>
          </p:cNvPr>
          <p:cNvSpPr txBox="1"/>
          <p:nvPr/>
        </p:nvSpPr>
        <p:spPr>
          <a:xfrm>
            <a:off x="3251200" y="4208205"/>
            <a:ext cx="20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Thermal </a:t>
            </a:r>
            <a:r>
              <a:rPr lang="fr-FR" dirty="0" err="1"/>
              <a:t>processes</a:t>
            </a:r>
            <a:r>
              <a:rPr lang="fr-FR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13C96255-CC33-475B-9E6D-93FD52A9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50850"/>
            <a:ext cx="521652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>
            <a:extLst>
              <a:ext uri="{FF2B5EF4-FFF2-40B4-BE49-F238E27FC236}">
                <a16:creationId xmlns:a16="http://schemas.microsoft.com/office/drawing/2014/main" id="{9B37C078-DE59-4CB1-B392-A666328CA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0"/>
            <a:ext cx="59928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/>
              <a:t>Bottlenecks during the evolution</a:t>
            </a:r>
          </a:p>
        </p:txBody>
      </p:sp>
      <p:sp>
        <p:nvSpPr>
          <p:cNvPr id="44036" name="ZoneTexte 1">
            <a:extLst>
              <a:ext uri="{FF2B5EF4-FFF2-40B4-BE49-F238E27FC236}">
                <a16:creationId xmlns:a16="http://schemas.microsoft.com/office/drawing/2014/main" id="{014942FA-45D3-4A04-82AB-1902B42C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704850"/>
            <a:ext cx="183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M. Lorenc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PRL (2009)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PRB (2012)</a:t>
            </a:r>
          </a:p>
        </p:txBody>
      </p:sp>
      <p:pic>
        <p:nvPicPr>
          <p:cNvPr id="44037" name="Image 2">
            <a:extLst>
              <a:ext uri="{FF2B5EF4-FFF2-40B4-BE49-F238E27FC236}">
                <a16:creationId xmlns:a16="http://schemas.microsoft.com/office/drawing/2014/main" id="{F547003C-6473-4760-885E-F235778C1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1" y="4724401"/>
            <a:ext cx="83089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ZoneTexte 3">
            <a:extLst>
              <a:ext uri="{FF2B5EF4-FFF2-40B4-BE49-F238E27FC236}">
                <a16:creationId xmlns:a16="http://schemas.microsoft.com/office/drawing/2014/main" id="{C66CF42B-F5F8-460D-92FD-0A6E1522A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648201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W                         W</a:t>
            </a:r>
          </a:p>
        </p:txBody>
      </p:sp>
      <p:sp>
        <p:nvSpPr>
          <p:cNvPr id="44039" name="ZoneTexte 4">
            <a:extLst>
              <a:ext uri="{FF2B5EF4-FFF2-40B4-BE49-F238E27FC236}">
                <a16:creationId xmlns:a16="http://schemas.microsoft.com/office/drawing/2014/main" id="{247D40F3-715F-4B83-B5A5-9016531B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8" y="5938838"/>
            <a:ext cx="42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44040" name="ZoneTexte 1">
            <a:extLst>
              <a:ext uri="{FF2B5EF4-FFF2-40B4-BE49-F238E27FC236}">
                <a16:creationId xmlns:a16="http://schemas.microsoft.com/office/drawing/2014/main" id="{289078FA-9A49-4EF3-B048-D4B2EF966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2786064"/>
            <a:ext cx="37449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Spin transition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From</a:t>
            </a:r>
            <a:r>
              <a:rPr lang="fr-FR" altLang="fr-FR" sz="2400" dirty="0"/>
              <a:t> </a:t>
            </a:r>
            <a:r>
              <a:rPr lang="fr-FR" altLang="fr-FR" sz="2400" dirty="0" err="1"/>
              <a:t>molecule</a:t>
            </a:r>
            <a:r>
              <a:rPr lang="fr-FR" altLang="fr-FR" sz="2400" dirty="0"/>
              <a:t> to </a:t>
            </a:r>
            <a:r>
              <a:rPr lang="fr-FR" altLang="fr-FR" sz="2400" dirty="0" err="1"/>
              <a:t>material</a:t>
            </a:r>
            <a:endParaRPr lang="fr-FR" altLang="fr-F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scale</a:t>
            </a: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3">
            <a:extLst>
              <a:ext uri="{FF2B5EF4-FFF2-40B4-BE49-F238E27FC236}">
                <a16:creationId xmlns:a16="http://schemas.microsoft.com/office/drawing/2014/main" id="{5FC2539E-6C0E-4668-8B8E-DF580A6A2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646" y="199507"/>
            <a:ext cx="102153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err="1"/>
              <a:t>Coherent</a:t>
            </a:r>
            <a:r>
              <a:rPr lang="fr-FR" altLang="fr-FR" dirty="0"/>
              <a:t> collective </a:t>
            </a:r>
            <a:r>
              <a:rPr lang="fr-FR" altLang="fr-FR" dirty="0" err="1"/>
              <a:t>dynamics</a:t>
            </a:r>
            <a:r>
              <a:rPr lang="fr-FR" altLang="fr-FR" dirty="0"/>
              <a:t> of </a:t>
            </a:r>
            <a:r>
              <a:rPr lang="fr-FR" altLang="fr-FR" dirty="0" err="1"/>
              <a:t>atomic</a:t>
            </a:r>
            <a:r>
              <a:rPr lang="fr-FR" altLang="fr-FR" dirty="0"/>
              <a:t> motions</a:t>
            </a:r>
          </a:p>
        </p:txBody>
      </p:sp>
      <p:sp>
        <p:nvSpPr>
          <p:cNvPr id="14343" name="ZoneTexte 8">
            <a:extLst>
              <a:ext uri="{FF2B5EF4-FFF2-40B4-BE49-F238E27FC236}">
                <a16:creationId xmlns:a16="http://schemas.microsoft.com/office/drawing/2014/main" id="{8A95034A-6C8C-4A22-BE50-8C2B45B14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218" y="1549050"/>
            <a:ext cx="515237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 algn="r">
              <a:spcBef>
                <a:spcPct val="0"/>
              </a:spcBef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DD55FA56-723F-4129-93B3-D41086788A0F}"/>
              </a:ext>
            </a:extLst>
          </p:cNvPr>
          <p:cNvSpPr>
            <a:spLocks/>
          </p:cNvSpPr>
          <p:nvPr/>
        </p:nvSpPr>
        <p:spPr bwMode="auto">
          <a:xfrm>
            <a:off x="7874157" y="1620982"/>
            <a:ext cx="2658068" cy="1814947"/>
          </a:xfrm>
          <a:custGeom>
            <a:avLst/>
            <a:gdLst>
              <a:gd name="T0" fmla="*/ 0 w 1627"/>
              <a:gd name="T1" fmla="*/ 830582 h 859"/>
              <a:gd name="T2" fmla="*/ 47646 w 1627"/>
              <a:gd name="T3" fmla="*/ 616112 h 859"/>
              <a:gd name="T4" fmla="*/ 101249 w 1627"/>
              <a:gd name="T5" fmla="*/ 403593 h 859"/>
              <a:gd name="T6" fmla="*/ 144428 w 1627"/>
              <a:gd name="T7" fmla="*/ 237866 h 859"/>
              <a:gd name="T8" fmla="*/ 199520 w 1627"/>
              <a:gd name="T9" fmla="*/ 103335 h 859"/>
              <a:gd name="T10" fmla="*/ 259078 w 1627"/>
              <a:gd name="T11" fmla="*/ 19497 h 859"/>
              <a:gd name="T12" fmla="*/ 309702 w 1627"/>
              <a:gd name="T13" fmla="*/ 1950 h 859"/>
              <a:gd name="T14" fmla="*/ 351393 w 1627"/>
              <a:gd name="T15" fmla="*/ 29246 h 859"/>
              <a:gd name="T16" fmla="*/ 387128 w 1627"/>
              <a:gd name="T17" fmla="*/ 87738 h 859"/>
              <a:gd name="T18" fmla="*/ 413929 w 1627"/>
              <a:gd name="T19" fmla="*/ 144279 h 859"/>
              <a:gd name="T20" fmla="*/ 445197 w 1627"/>
              <a:gd name="T21" fmla="*/ 228118 h 859"/>
              <a:gd name="T22" fmla="*/ 477954 w 1627"/>
              <a:gd name="T23" fmla="*/ 335352 h 859"/>
              <a:gd name="T24" fmla="*/ 513688 w 1627"/>
              <a:gd name="T25" fmla="*/ 465984 h 859"/>
              <a:gd name="T26" fmla="*/ 553890 w 1627"/>
              <a:gd name="T27" fmla="*/ 637559 h 859"/>
              <a:gd name="T28" fmla="*/ 608981 w 1627"/>
              <a:gd name="T29" fmla="*/ 875426 h 859"/>
              <a:gd name="T30" fmla="*/ 664073 w 1627"/>
              <a:gd name="T31" fmla="*/ 1105493 h 859"/>
              <a:gd name="T32" fmla="*/ 708741 w 1627"/>
              <a:gd name="T33" fmla="*/ 1277069 h 859"/>
              <a:gd name="T34" fmla="*/ 771277 w 1627"/>
              <a:gd name="T35" fmla="*/ 1475940 h 859"/>
              <a:gd name="T36" fmla="*/ 827857 w 1627"/>
              <a:gd name="T37" fmla="*/ 1610471 h 859"/>
              <a:gd name="T38" fmla="*/ 890393 w 1627"/>
              <a:gd name="T39" fmla="*/ 1667013 h 859"/>
              <a:gd name="T40" fmla="*/ 952929 w 1627"/>
              <a:gd name="T41" fmla="*/ 1651415 h 859"/>
              <a:gd name="T42" fmla="*/ 1018443 w 1627"/>
              <a:gd name="T43" fmla="*/ 1526633 h 859"/>
              <a:gd name="T44" fmla="*/ 1121181 w 1627"/>
              <a:gd name="T45" fmla="*/ 1204929 h 859"/>
              <a:gd name="T46" fmla="*/ 1212007 w 1627"/>
              <a:gd name="T47" fmla="*/ 818884 h 859"/>
              <a:gd name="T48" fmla="*/ 1299855 w 1627"/>
              <a:gd name="T49" fmla="*/ 440637 h 859"/>
              <a:gd name="T50" fmla="*/ 1399615 w 1627"/>
              <a:gd name="T51" fmla="*/ 132581 h 859"/>
              <a:gd name="T52" fmla="*/ 1465129 w 1627"/>
              <a:gd name="T53" fmla="*/ 29246 h 859"/>
              <a:gd name="T54" fmla="*/ 1512775 w 1627"/>
              <a:gd name="T55" fmla="*/ 1950 h 859"/>
              <a:gd name="T56" fmla="*/ 1572333 w 1627"/>
              <a:gd name="T57" fmla="*/ 40944 h 859"/>
              <a:gd name="T58" fmla="*/ 1661670 w 1627"/>
              <a:gd name="T59" fmla="*/ 241766 h 859"/>
              <a:gd name="T60" fmla="*/ 1762919 w 1627"/>
              <a:gd name="T61" fmla="*/ 618062 h 859"/>
              <a:gd name="T62" fmla="*/ 1874591 w 1627"/>
              <a:gd name="T63" fmla="*/ 1089895 h 859"/>
              <a:gd name="T64" fmla="*/ 1954994 w 1627"/>
              <a:gd name="T65" fmla="*/ 1392102 h 859"/>
              <a:gd name="T66" fmla="*/ 2017530 w 1627"/>
              <a:gd name="T67" fmla="*/ 1561728 h 859"/>
              <a:gd name="T68" fmla="*/ 2077088 w 1627"/>
              <a:gd name="T69" fmla="*/ 1655315 h 859"/>
              <a:gd name="T70" fmla="*/ 2124735 w 1627"/>
              <a:gd name="T71" fmla="*/ 1667013 h 859"/>
              <a:gd name="T72" fmla="*/ 2184293 w 1627"/>
              <a:gd name="T73" fmla="*/ 1631918 h 859"/>
              <a:gd name="T74" fmla="*/ 2251296 w 1627"/>
              <a:gd name="T75" fmla="*/ 1479840 h 859"/>
              <a:gd name="T76" fmla="*/ 2312343 w 1627"/>
              <a:gd name="T77" fmla="*/ 1282918 h 859"/>
              <a:gd name="T78" fmla="*/ 2422525 w 1627"/>
              <a:gd name="T79" fmla="*/ 834481 h 8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627" h="859">
                <a:moveTo>
                  <a:pt x="0" y="426"/>
                </a:moveTo>
                <a:cubicBezTo>
                  <a:pt x="10" y="389"/>
                  <a:pt x="21" y="352"/>
                  <a:pt x="32" y="316"/>
                </a:cubicBezTo>
                <a:cubicBezTo>
                  <a:pt x="43" y="280"/>
                  <a:pt x="57" y="239"/>
                  <a:pt x="68" y="207"/>
                </a:cubicBezTo>
                <a:cubicBezTo>
                  <a:pt x="79" y="175"/>
                  <a:pt x="86" y="148"/>
                  <a:pt x="97" y="122"/>
                </a:cubicBezTo>
                <a:cubicBezTo>
                  <a:pt x="108" y="96"/>
                  <a:pt x="121" y="72"/>
                  <a:pt x="134" y="53"/>
                </a:cubicBezTo>
                <a:cubicBezTo>
                  <a:pt x="147" y="34"/>
                  <a:pt x="162" y="19"/>
                  <a:pt x="174" y="10"/>
                </a:cubicBezTo>
                <a:cubicBezTo>
                  <a:pt x="186" y="1"/>
                  <a:pt x="198" y="0"/>
                  <a:pt x="208" y="1"/>
                </a:cubicBezTo>
                <a:cubicBezTo>
                  <a:pt x="218" y="2"/>
                  <a:pt x="227" y="8"/>
                  <a:pt x="236" y="15"/>
                </a:cubicBezTo>
                <a:cubicBezTo>
                  <a:pt x="245" y="22"/>
                  <a:pt x="253" y="35"/>
                  <a:pt x="260" y="45"/>
                </a:cubicBezTo>
                <a:cubicBezTo>
                  <a:pt x="267" y="55"/>
                  <a:pt x="272" y="62"/>
                  <a:pt x="278" y="74"/>
                </a:cubicBezTo>
                <a:cubicBezTo>
                  <a:pt x="284" y="86"/>
                  <a:pt x="292" y="101"/>
                  <a:pt x="299" y="117"/>
                </a:cubicBezTo>
                <a:cubicBezTo>
                  <a:pt x="306" y="133"/>
                  <a:pt x="313" y="152"/>
                  <a:pt x="321" y="172"/>
                </a:cubicBezTo>
                <a:cubicBezTo>
                  <a:pt x="329" y="192"/>
                  <a:pt x="337" y="213"/>
                  <a:pt x="345" y="239"/>
                </a:cubicBezTo>
                <a:cubicBezTo>
                  <a:pt x="353" y="265"/>
                  <a:pt x="361" y="292"/>
                  <a:pt x="372" y="327"/>
                </a:cubicBezTo>
                <a:cubicBezTo>
                  <a:pt x="383" y="362"/>
                  <a:pt x="397" y="409"/>
                  <a:pt x="409" y="449"/>
                </a:cubicBezTo>
                <a:cubicBezTo>
                  <a:pt x="421" y="489"/>
                  <a:pt x="435" y="533"/>
                  <a:pt x="446" y="567"/>
                </a:cubicBezTo>
                <a:cubicBezTo>
                  <a:pt x="457" y="601"/>
                  <a:pt x="464" y="623"/>
                  <a:pt x="476" y="655"/>
                </a:cubicBezTo>
                <a:cubicBezTo>
                  <a:pt x="488" y="687"/>
                  <a:pt x="505" y="729"/>
                  <a:pt x="518" y="757"/>
                </a:cubicBezTo>
                <a:cubicBezTo>
                  <a:pt x="531" y="785"/>
                  <a:pt x="543" y="810"/>
                  <a:pt x="556" y="826"/>
                </a:cubicBezTo>
                <a:cubicBezTo>
                  <a:pt x="569" y="842"/>
                  <a:pt x="584" y="851"/>
                  <a:pt x="598" y="855"/>
                </a:cubicBezTo>
                <a:cubicBezTo>
                  <a:pt x="612" y="859"/>
                  <a:pt x="626" y="859"/>
                  <a:pt x="640" y="847"/>
                </a:cubicBezTo>
                <a:cubicBezTo>
                  <a:pt x="654" y="835"/>
                  <a:pt x="665" y="821"/>
                  <a:pt x="684" y="783"/>
                </a:cubicBezTo>
                <a:cubicBezTo>
                  <a:pt x="703" y="745"/>
                  <a:pt x="731" y="678"/>
                  <a:pt x="753" y="618"/>
                </a:cubicBezTo>
                <a:cubicBezTo>
                  <a:pt x="775" y="558"/>
                  <a:pt x="794" y="485"/>
                  <a:pt x="814" y="420"/>
                </a:cubicBezTo>
                <a:cubicBezTo>
                  <a:pt x="834" y="355"/>
                  <a:pt x="852" y="285"/>
                  <a:pt x="873" y="226"/>
                </a:cubicBezTo>
                <a:cubicBezTo>
                  <a:pt x="894" y="167"/>
                  <a:pt x="922" y="103"/>
                  <a:pt x="940" y="68"/>
                </a:cubicBezTo>
                <a:cubicBezTo>
                  <a:pt x="958" y="33"/>
                  <a:pt x="971" y="26"/>
                  <a:pt x="984" y="15"/>
                </a:cubicBezTo>
                <a:cubicBezTo>
                  <a:pt x="997" y="4"/>
                  <a:pt x="1004" y="0"/>
                  <a:pt x="1016" y="1"/>
                </a:cubicBezTo>
                <a:cubicBezTo>
                  <a:pt x="1028" y="2"/>
                  <a:pt x="1039" y="1"/>
                  <a:pt x="1056" y="21"/>
                </a:cubicBezTo>
                <a:cubicBezTo>
                  <a:pt x="1073" y="41"/>
                  <a:pt x="1095" y="75"/>
                  <a:pt x="1116" y="124"/>
                </a:cubicBezTo>
                <a:cubicBezTo>
                  <a:pt x="1137" y="173"/>
                  <a:pt x="1160" y="245"/>
                  <a:pt x="1184" y="317"/>
                </a:cubicBezTo>
                <a:cubicBezTo>
                  <a:pt x="1208" y="389"/>
                  <a:pt x="1238" y="493"/>
                  <a:pt x="1259" y="559"/>
                </a:cubicBezTo>
                <a:cubicBezTo>
                  <a:pt x="1280" y="625"/>
                  <a:pt x="1297" y="674"/>
                  <a:pt x="1313" y="714"/>
                </a:cubicBezTo>
                <a:cubicBezTo>
                  <a:pt x="1329" y="754"/>
                  <a:pt x="1341" y="779"/>
                  <a:pt x="1355" y="801"/>
                </a:cubicBezTo>
                <a:cubicBezTo>
                  <a:pt x="1369" y="823"/>
                  <a:pt x="1383" y="840"/>
                  <a:pt x="1395" y="849"/>
                </a:cubicBezTo>
                <a:cubicBezTo>
                  <a:pt x="1407" y="858"/>
                  <a:pt x="1415" y="857"/>
                  <a:pt x="1427" y="855"/>
                </a:cubicBezTo>
                <a:cubicBezTo>
                  <a:pt x="1439" y="853"/>
                  <a:pt x="1453" y="853"/>
                  <a:pt x="1467" y="837"/>
                </a:cubicBezTo>
                <a:cubicBezTo>
                  <a:pt x="1481" y="821"/>
                  <a:pt x="1498" y="789"/>
                  <a:pt x="1512" y="759"/>
                </a:cubicBezTo>
                <a:cubicBezTo>
                  <a:pt x="1526" y="729"/>
                  <a:pt x="1534" y="713"/>
                  <a:pt x="1553" y="658"/>
                </a:cubicBezTo>
                <a:cubicBezTo>
                  <a:pt x="1572" y="603"/>
                  <a:pt x="1599" y="515"/>
                  <a:pt x="1627" y="428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52D3996-8B8E-45B3-A07E-2A1F4C1CEE7C}"/>
              </a:ext>
            </a:extLst>
          </p:cNvPr>
          <p:cNvCxnSpPr>
            <a:cxnSpLocks/>
          </p:cNvCxnSpPr>
          <p:nvPr/>
        </p:nvCxnSpPr>
        <p:spPr>
          <a:xfrm>
            <a:off x="7660640" y="2529840"/>
            <a:ext cx="368808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5F187D5-6DA5-4ACF-8A56-1A7B9AB5A905}"/>
              </a:ext>
            </a:extLst>
          </p:cNvPr>
          <p:cNvCxnSpPr>
            <a:cxnSpLocks/>
          </p:cNvCxnSpPr>
          <p:nvPr/>
        </p:nvCxnSpPr>
        <p:spPr>
          <a:xfrm flipV="1">
            <a:off x="7858544" y="1232452"/>
            <a:ext cx="0" cy="23456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0ED4A4C-3AEB-40E3-A4CD-D296E22F2A4F}"/>
              </a:ext>
            </a:extLst>
          </p:cNvPr>
          <p:cNvSpPr txBox="1"/>
          <p:nvPr/>
        </p:nvSpPr>
        <p:spPr>
          <a:xfrm>
            <a:off x="10861675" y="256450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AF40540-C166-4FEF-82D1-D68F698FA758}"/>
              </a:ext>
            </a:extLst>
          </p:cNvPr>
          <p:cNvSpPr txBox="1"/>
          <p:nvPr/>
        </p:nvSpPr>
        <p:spPr>
          <a:xfrm>
            <a:off x="6149010" y="993914"/>
            <a:ext cx="172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3154556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Image 4">
            <a:extLst>
              <a:ext uri="{FF2B5EF4-FFF2-40B4-BE49-F238E27FC236}">
                <a16:creationId xmlns:a16="http://schemas.microsoft.com/office/drawing/2014/main" id="{D2AE5642-6091-4206-B8D5-E95F6133E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9" y="4114800"/>
            <a:ext cx="70961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ZoneTexte 5">
            <a:extLst>
              <a:ext uri="{FF2B5EF4-FFF2-40B4-BE49-F238E27FC236}">
                <a16:creationId xmlns:a16="http://schemas.microsoft.com/office/drawing/2014/main" id="{F66B2E14-35C0-40F9-BDB7-BCED7BCA3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120" y="76200"/>
            <a:ext cx="7205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err="1"/>
              <a:t>Coherent</a:t>
            </a:r>
            <a:r>
              <a:rPr lang="fr-FR" altLang="fr-FR" dirty="0"/>
              <a:t> </a:t>
            </a:r>
            <a:r>
              <a:rPr lang="fr-FR" altLang="fr-FR" dirty="0" err="1"/>
              <a:t>oscillating</a:t>
            </a:r>
            <a:r>
              <a:rPr lang="fr-FR" altLang="fr-FR" dirty="0"/>
              <a:t> </a:t>
            </a:r>
            <a:r>
              <a:rPr lang="fr-FR" altLang="fr-FR" dirty="0" err="1"/>
              <a:t>atomic</a:t>
            </a:r>
            <a:r>
              <a:rPr lang="fr-FR" altLang="fr-FR" dirty="0"/>
              <a:t> motions </a:t>
            </a:r>
          </a:p>
        </p:txBody>
      </p:sp>
      <p:sp>
        <p:nvSpPr>
          <p:cNvPr id="34821" name="ZoneTexte 6">
            <a:extLst>
              <a:ext uri="{FF2B5EF4-FFF2-40B4-BE49-F238E27FC236}">
                <a16:creationId xmlns:a16="http://schemas.microsoft.com/office/drawing/2014/main" id="{4093F0BA-EA0C-49E4-AD55-6656CD83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47" y="1005838"/>
            <a:ext cx="807439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sz="2400" dirty="0"/>
              <a:t>Driven by the quasi-</a:t>
            </a:r>
            <a:r>
              <a:rPr lang="fr-FR" sz="2400" dirty="0" err="1"/>
              <a:t>instantaneous</a:t>
            </a:r>
            <a:endParaRPr lang="fr-F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sz="2400" dirty="0"/>
              <a:t>change of the </a:t>
            </a:r>
            <a:r>
              <a:rPr lang="fr-FR" sz="2400" dirty="0" err="1"/>
              <a:t>electronic</a:t>
            </a:r>
            <a:r>
              <a:rPr lang="fr-FR" sz="2400" dirty="0"/>
              <a:t> state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sz="2400" dirty="0" err="1"/>
              <a:t>induced</a:t>
            </a:r>
            <a:r>
              <a:rPr lang="fr-FR" sz="2400" dirty="0"/>
              <a:t> by </a:t>
            </a:r>
            <a:r>
              <a:rPr lang="fr-FR" sz="2400" dirty="0" err="1"/>
              <a:t>photoexcitation</a:t>
            </a:r>
            <a:r>
              <a:rPr lang="fr-FR" sz="24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displacive force </a:t>
            </a:r>
            <a:r>
              <a:rPr lang="fr-FR" altLang="fr-FR" sz="2400" dirty="0" err="1">
                <a:solidFill>
                  <a:srgbClr val="FF0000"/>
                </a:solidFill>
              </a:rPr>
              <a:t>F</a:t>
            </a:r>
            <a:r>
              <a:rPr lang="fr-FR" altLang="fr-FR" sz="2400" baseline="-25000" dirty="0" err="1">
                <a:solidFill>
                  <a:srgbClr val="FF0000"/>
                </a:solidFill>
              </a:rPr>
              <a:t>q</a:t>
            </a:r>
            <a:r>
              <a:rPr lang="fr-FR" altLang="fr-FR" sz="2400" baseline="-25000" dirty="0">
                <a:solidFill>
                  <a:srgbClr val="FF0000"/>
                </a:solidFill>
              </a:rPr>
              <a:t>=0</a:t>
            </a:r>
            <a:r>
              <a:rPr lang="fr-FR" altLang="fr-FR" sz="2400" dirty="0">
                <a:solidFill>
                  <a:srgbClr val="FF0000"/>
                </a:solidFill>
              </a:rPr>
              <a:t> ≠ 0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                                               </a:t>
            </a:r>
            <a:r>
              <a:rPr lang="fr-FR" altLang="fr-FR" sz="2800" dirty="0" err="1"/>
              <a:t>selective</a:t>
            </a:r>
            <a:r>
              <a:rPr lang="fr-FR" altLang="fr-FR" sz="2800" dirty="0"/>
              <a:t> vs. </a:t>
            </a:r>
            <a:r>
              <a:rPr lang="fr-FR" altLang="fr-FR" sz="2800" dirty="0" err="1"/>
              <a:t>democratic</a:t>
            </a:r>
            <a:r>
              <a:rPr lang="fr-FR" altLang="fr-FR" sz="2800" dirty="0"/>
              <a:t>       </a:t>
            </a: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A2AD1AC3-7F47-4EDD-B475-876B40B20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96" y="657277"/>
            <a:ext cx="4765670" cy="305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2877B0E-B68F-4A43-88CB-182A3B381773}"/>
              </a:ext>
            </a:extLst>
          </p:cNvPr>
          <p:cNvSpPr txBox="1"/>
          <p:nvPr/>
        </p:nvSpPr>
        <p:spPr>
          <a:xfrm>
            <a:off x="781396" y="5153892"/>
            <a:ext cx="12086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Bragg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Debye-Waller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oscillation                                                                                       Diffuse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7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3">
            <a:extLst>
              <a:ext uri="{FF2B5EF4-FFF2-40B4-BE49-F238E27FC236}">
                <a16:creationId xmlns:a16="http://schemas.microsoft.com/office/drawing/2014/main" id="{D16E15DF-A7AB-4C8D-B80F-BADE5F537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43" y="1447801"/>
            <a:ext cx="53816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ZoneTexte 1">
            <a:extLst>
              <a:ext uri="{FF2B5EF4-FFF2-40B4-BE49-F238E27FC236}">
                <a16:creationId xmlns:a16="http://schemas.microsoft.com/office/drawing/2014/main" id="{45968702-CD8D-4ACB-8C07-FE2FD2FB3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358" y="152400"/>
            <a:ext cx="48077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 err="1"/>
              <a:t>Ultrafast</a:t>
            </a:r>
            <a:r>
              <a:rPr lang="fr-FR" altLang="fr-FR" dirty="0"/>
              <a:t> Techniques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/>
              <a:t>as fast as </a:t>
            </a:r>
            <a:r>
              <a:rPr lang="fr-FR" altLang="fr-FR" dirty="0" err="1"/>
              <a:t>atomic</a:t>
            </a:r>
            <a:r>
              <a:rPr lang="fr-FR" altLang="fr-FR" dirty="0"/>
              <a:t> motions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47E5BE-10FC-441B-9DA7-644202CC0C3C}"/>
              </a:ext>
            </a:extLst>
          </p:cNvPr>
          <p:cNvSpPr txBox="1"/>
          <p:nvPr/>
        </p:nvSpPr>
        <p:spPr>
          <a:xfrm>
            <a:off x="879282" y="1138239"/>
            <a:ext cx="54102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-probe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Optical (IR-UV)</a:t>
            </a:r>
          </a:p>
          <a:p>
            <a:pPr marL="457200" indent="-457200">
              <a:buFontTx/>
              <a:buChar char="-"/>
              <a:defRPr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Thz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-IR</a:t>
            </a:r>
          </a:p>
          <a:p>
            <a:pPr marL="457200" indent="-457200">
              <a:buFontTx/>
              <a:buChar char="-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X-ray and </a:t>
            </a:r>
          </a:p>
          <a:p>
            <a:pPr>
              <a:defRPr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diffraction</a:t>
            </a:r>
          </a:p>
          <a:p>
            <a:pPr marL="457200" indent="-457200">
              <a:buFontTx/>
              <a:buChar char="-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XANES </a:t>
            </a:r>
          </a:p>
          <a:p>
            <a:pPr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   ARPES</a:t>
            </a:r>
          </a:p>
          <a:p>
            <a:pPr marL="457200" indent="-457200">
              <a:buFontTx/>
              <a:buChar char="-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10-100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~ few percent</a:t>
            </a:r>
          </a:p>
          <a:p>
            <a:pPr>
              <a:defRPr/>
            </a:pP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~ 1-100 MV/cm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-1 V/Ǻ)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D73C01C-96EF-4E3C-BDDE-F8A80D552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191" y="3630619"/>
            <a:ext cx="2200275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5">
            <a:extLst>
              <a:ext uri="{FF2B5EF4-FFF2-40B4-BE49-F238E27FC236}">
                <a16:creationId xmlns:a16="http://schemas.microsoft.com/office/drawing/2014/main" id="{0E7523DC-A38C-4D41-9450-274A37E8B907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2649200" y="685800"/>
          <a:ext cx="51054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Image bitmap" r:id="rId3" imgW="6087325" imgH="3723810" progId="Paint.Picture">
                  <p:embed/>
                </p:oleObj>
              </mc:Choice>
              <mc:Fallback>
                <p:oleObj name="Image bitmap" r:id="rId3" imgW="6087325" imgH="3723810" progId="Paint.Picture">
                  <p:embed/>
                  <p:pic>
                    <p:nvPicPr>
                      <p:cNvPr id="34818" name="Object 5">
                        <a:extLst>
                          <a:ext uri="{FF2B5EF4-FFF2-40B4-BE49-F238E27FC236}">
                            <a16:creationId xmlns:a16="http://schemas.microsoft.com/office/drawing/2014/main" id="{0E7523DC-A38C-4D41-9450-274A37E8B9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200" y="685800"/>
                        <a:ext cx="51054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ZoneTexte 5">
            <a:extLst>
              <a:ext uri="{FF2B5EF4-FFF2-40B4-BE49-F238E27FC236}">
                <a16:creationId xmlns:a16="http://schemas.microsoft.com/office/drawing/2014/main" id="{F66B2E14-35C0-40F9-BDB7-BCED7BCA3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120" y="76200"/>
            <a:ext cx="7205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err="1"/>
              <a:t>Coherent</a:t>
            </a:r>
            <a:r>
              <a:rPr lang="fr-FR" altLang="fr-FR" dirty="0"/>
              <a:t> </a:t>
            </a:r>
            <a:r>
              <a:rPr lang="fr-FR" altLang="fr-FR" dirty="0" err="1"/>
              <a:t>oscillating</a:t>
            </a:r>
            <a:r>
              <a:rPr lang="fr-FR" altLang="fr-FR" dirty="0"/>
              <a:t> </a:t>
            </a:r>
            <a:r>
              <a:rPr lang="fr-FR" altLang="fr-FR" dirty="0" err="1"/>
              <a:t>atomic</a:t>
            </a:r>
            <a:r>
              <a:rPr lang="fr-FR" altLang="fr-FR" dirty="0"/>
              <a:t> motions </a:t>
            </a:r>
          </a:p>
        </p:txBody>
      </p:sp>
      <p:sp>
        <p:nvSpPr>
          <p:cNvPr id="34821" name="ZoneTexte 6">
            <a:extLst>
              <a:ext uri="{FF2B5EF4-FFF2-40B4-BE49-F238E27FC236}">
                <a16:creationId xmlns:a16="http://schemas.microsoft.com/office/drawing/2014/main" id="{4093F0BA-EA0C-49E4-AD55-6656CD83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47" y="731518"/>
            <a:ext cx="8074399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sz="2400" dirty="0"/>
              <a:t>Driven by the quasi-</a:t>
            </a:r>
            <a:r>
              <a:rPr lang="fr-FR" sz="2400" dirty="0" err="1"/>
              <a:t>instantaneous</a:t>
            </a:r>
            <a:endParaRPr lang="fr-F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sz="2400" dirty="0"/>
              <a:t>change of the </a:t>
            </a:r>
            <a:r>
              <a:rPr lang="fr-FR" sz="2400" dirty="0" err="1"/>
              <a:t>electronic</a:t>
            </a:r>
            <a:r>
              <a:rPr lang="fr-FR" sz="2400" dirty="0"/>
              <a:t> state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sz="2400" dirty="0" err="1"/>
              <a:t>induced</a:t>
            </a:r>
            <a:r>
              <a:rPr lang="fr-FR" sz="2400" dirty="0"/>
              <a:t> by </a:t>
            </a:r>
            <a:r>
              <a:rPr lang="fr-FR" sz="2400" dirty="0" err="1"/>
              <a:t>photoexcitation</a:t>
            </a:r>
            <a:r>
              <a:rPr lang="fr-FR" sz="24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displacive force </a:t>
            </a:r>
            <a:r>
              <a:rPr lang="fr-FR" altLang="fr-FR" sz="2400" dirty="0" err="1">
                <a:solidFill>
                  <a:srgbClr val="FF0000"/>
                </a:solidFill>
              </a:rPr>
              <a:t>F</a:t>
            </a:r>
            <a:r>
              <a:rPr lang="fr-FR" altLang="fr-FR" sz="2400" baseline="-25000" dirty="0" err="1">
                <a:solidFill>
                  <a:srgbClr val="FF0000"/>
                </a:solidFill>
              </a:rPr>
              <a:t>q</a:t>
            </a:r>
            <a:r>
              <a:rPr lang="fr-FR" altLang="fr-FR" sz="2400" baseline="-25000" dirty="0">
                <a:solidFill>
                  <a:srgbClr val="FF0000"/>
                </a:solidFill>
              </a:rPr>
              <a:t>=0</a:t>
            </a:r>
            <a:r>
              <a:rPr lang="fr-FR" altLang="fr-FR" sz="2400" dirty="0">
                <a:solidFill>
                  <a:srgbClr val="FF0000"/>
                </a:solidFill>
              </a:rPr>
              <a:t> ≠ 0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2400" dirty="0"/>
              <a:t>The </a:t>
            </a:r>
            <a:r>
              <a:rPr lang="fr-FR" altLang="fr-FR" sz="2400" dirty="0" err="1"/>
              <a:t>dynamics</a:t>
            </a:r>
            <a:r>
              <a:rPr lang="fr-FR" altLang="fr-FR" sz="2400" dirty="0"/>
              <a:t> of </a:t>
            </a:r>
            <a:r>
              <a:rPr lang="fr-FR" altLang="fr-FR" sz="2400" dirty="0">
                <a:solidFill>
                  <a:srgbClr val="FF0000"/>
                </a:solidFill>
              </a:rPr>
              <a:t>Q</a:t>
            </a:r>
            <a:r>
              <a:rPr lang="fr-FR" altLang="fr-FR" sz="2400" baseline="-25000" dirty="0">
                <a:solidFill>
                  <a:srgbClr val="FF0000"/>
                </a:solidFill>
              </a:rPr>
              <a:t>0</a:t>
            </a:r>
            <a:r>
              <a:rPr lang="fr-FR" altLang="fr-FR" sz="2400" dirty="0"/>
              <a:t> </a:t>
            </a: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governed</a:t>
            </a:r>
            <a:r>
              <a:rPr lang="fr-FR" altLang="fr-FR" sz="2400" dirty="0"/>
              <a:t> by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2400" dirty="0"/>
              <a:t>a </a:t>
            </a:r>
            <a:r>
              <a:rPr lang="fr-FR" altLang="fr-FR" sz="2400" dirty="0" err="1"/>
              <a:t>displaced</a:t>
            </a:r>
            <a:r>
              <a:rPr lang="fr-FR" altLang="fr-FR" sz="2400" dirty="0"/>
              <a:t> </a:t>
            </a:r>
            <a:r>
              <a:rPr lang="fr-FR" altLang="fr-FR" sz="2400" dirty="0" err="1"/>
              <a:t>potential</a:t>
            </a:r>
            <a:r>
              <a:rPr lang="fr-FR" altLang="fr-FR" sz="2400" dirty="0"/>
              <a:t> </a:t>
            </a:r>
            <a:r>
              <a:rPr lang="fr-FR" altLang="fr-FR" sz="2400" dirty="0" err="1"/>
              <a:t>energy</a:t>
            </a:r>
            <a:r>
              <a:rPr lang="fr-FR" altLang="fr-FR" sz="2400" dirty="0"/>
              <a:t> </a:t>
            </a:r>
          </a:p>
          <a:p>
            <a:pPr>
              <a:spcBef>
                <a:spcPct val="0"/>
              </a:spcBef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                                               </a:t>
            </a:r>
            <a:r>
              <a:rPr lang="fr-FR" altLang="fr-FR" sz="2800" dirty="0"/>
              <a:t>       </a:t>
            </a: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A2AD1AC3-7F47-4EDD-B475-876B40B20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6" y="656703"/>
            <a:ext cx="4765670" cy="305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4410F9-E0E6-4298-B9CF-E19562863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424" y="4111806"/>
            <a:ext cx="4551343" cy="278618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0525EB-5548-4FA7-A9BA-A2C7F868D038}"/>
              </a:ext>
            </a:extLst>
          </p:cNvPr>
          <p:cNvSpPr txBox="1"/>
          <p:nvPr/>
        </p:nvSpPr>
        <p:spPr>
          <a:xfrm>
            <a:off x="473825" y="3258589"/>
            <a:ext cx="4155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Bilinear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fr-FR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Displaced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minimum  in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(Q)</a:t>
            </a:r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DFC16E-7771-42F3-A432-DFA3CC67B76A}"/>
              </a:ext>
            </a:extLst>
          </p:cNvPr>
          <p:cNvSpPr txBox="1"/>
          <p:nvPr/>
        </p:nvSpPr>
        <p:spPr>
          <a:xfrm>
            <a:off x="4821383" y="4663440"/>
            <a:ext cx="25282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S. Johnson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Son et Lumière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Houches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E13811-0D19-4B4E-AE0A-7EACB09A6C50}"/>
              </a:ext>
            </a:extLst>
          </p:cNvPr>
          <p:cNvSpPr txBox="1"/>
          <p:nvPr/>
        </p:nvSpPr>
        <p:spPr>
          <a:xfrm>
            <a:off x="10415844" y="1288473"/>
            <a:ext cx="17474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</a:p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</a:p>
        </p:txBody>
      </p:sp>
    </p:spTree>
    <p:extLst>
      <p:ext uri="{BB962C8B-B14F-4D97-AF65-F5344CB8AC3E}">
        <p14:creationId xmlns:p14="http://schemas.microsoft.com/office/powerpoint/2010/main" val="4198921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D33DC95-0F7F-4D39-AE25-6E4541F57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1"/>
            <a:ext cx="44386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3F4954DD-42F0-49B0-B26A-65ADB4DFA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1"/>
            <a:ext cx="43434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3119EF31-BCA2-4B52-8328-120F29F54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1" y="106363"/>
            <a:ext cx="43749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/>
              <a:t>Optical mode </a:t>
            </a:r>
            <a:r>
              <a:rPr lang="fr-FR" altLang="fr-FR" dirty="0" err="1"/>
              <a:t>softening</a:t>
            </a:r>
            <a:endParaRPr lang="fr-FR" altLang="fr-FR" dirty="0"/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79BFD9B9-7E7F-4814-AB28-E043AFFB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4" y="1277938"/>
            <a:ext cx="3887787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4D97487A-AA8D-45C8-A20D-967D9C632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4" y="4251326"/>
            <a:ext cx="2401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K. Sokolowski 2011</a:t>
            </a:r>
          </a:p>
        </p:txBody>
      </p:sp>
      <p:sp>
        <p:nvSpPr>
          <p:cNvPr id="19463" name="Text Box 9">
            <a:extLst>
              <a:ext uri="{FF2B5EF4-FFF2-40B4-BE49-F238E27FC236}">
                <a16:creationId xmlns:a16="http://schemas.microsoft.com/office/drawing/2014/main" id="{11AF267A-41E7-4C22-8FCC-BF20E9CA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68488"/>
            <a:ext cx="130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S</a:t>
            </a:r>
            <a:r>
              <a:rPr lang="fr-FR" altLang="fr-FR" sz="2400" baseline="-25000"/>
              <a:t>e</a:t>
            </a:r>
            <a:r>
              <a:rPr lang="fr-FR" altLang="fr-FR" sz="2400"/>
              <a:t> = Cst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5">
            <a:extLst>
              <a:ext uri="{FF2B5EF4-FFF2-40B4-BE49-F238E27FC236}">
                <a16:creationId xmlns:a16="http://schemas.microsoft.com/office/drawing/2014/main" id="{0E7523DC-A38C-4D41-9450-274A37E8B907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2649200" y="685800"/>
          <a:ext cx="51054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Image bitmap" r:id="rId4" imgW="6087325" imgH="3723810" progId="Paint.Picture">
                  <p:embed/>
                </p:oleObj>
              </mc:Choice>
              <mc:Fallback>
                <p:oleObj name="Image bitmap" r:id="rId4" imgW="6087325" imgH="3723810" progId="Paint.Picture">
                  <p:embed/>
                  <p:pic>
                    <p:nvPicPr>
                      <p:cNvPr id="34818" name="Object 5">
                        <a:extLst>
                          <a:ext uri="{FF2B5EF4-FFF2-40B4-BE49-F238E27FC236}">
                            <a16:creationId xmlns:a16="http://schemas.microsoft.com/office/drawing/2014/main" id="{0E7523DC-A38C-4D41-9450-274A37E8B9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200" y="685800"/>
                        <a:ext cx="51054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ZoneTexte 5">
            <a:extLst>
              <a:ext uri="{FF2B5EF4-FFF2-40B4-BE49-F238E27FC236}">
                <a16:creationId xmlns:a16="http://schemas.microsoft.com/office/drawing/2014/main" id="{F66B2E14-35C0-40F9-BDB7-BCED7BCA3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120" y="76200"/>
            <a:ext cx="7205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err="1"/>
              <a:t>Coherent</a:t>
            </a:r>
            <a:r>
              <a:rPr lang="fr-FR" altLang="fr-FR" dirty="0"/>
              <a:t> </a:t>
            </a:r>
            <a:r>
              <a:rPr lang="fr-FR" altLang="fr-FR" dirty="0" err="1"/>
              <a:t>oscillating</a:t>
            </a:r>
            <a:r>
              <a:rPr lang="fr-FR" altLang="fr-FR" dirty="0"/>
              <a:t> </a:t>
            </a:r>
            <a:r>
              <a:rPr lang="fr-FR" altLang="fr-FR" dirty="0" err="1"/>
              <a:t>atomic</a:t>
            </a:r>
            <a:r>
              <a:rPr lang="fr-FR" altLang="fr-FR" dirty="0"/>
              <a:t> motions </a:t>
            </a:r>
          </a:p>
        </p:txBody>
      </p:sp>
      <p:sp>
        <p:nvSpPr>
          <p:cNvPr id="34821" name="ZoneTexte 6">
            <a:extLst>
              <a:ext uri="{FF2B5EF4-FFF2-40B4-BE49-F238E27FC236}">
                <a16:creationId xmlns:a16="http://schemas.microsoft.com/office/drawing/2014/main" id="{4093F0BA-EA0C-49E4-AD55-6656CD83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47" y="731518"/>
            <a:ext cx="80743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sz="2800" dirty="0"/>
              <a:t>Driven by the quasi-</a:t>
            </a:r>
            <a:r>
              <a:rPr lang="fr-FR" sz="2800" dirty="0" err="1"/>
              <a:t>instantaneous</a:t>
            </a:r>
            <a:endParaRPr lang="fr-FR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sz="2800" dirty="0"/>
              <a:t>change of the </a:t>
            </a:r>
            <a:r>
              <a:rPr lang="fr-FR" sz="2800" dirty="0" err="1"/>
              <a:t>electronic</a:t>
            </a:r>
            <a:r>
              <a:rPr lang="fr-FR" sz="2800" dirty="0"/>
              <a:t> state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sz="2800" dirty="0" err="1"/>
              <a:t>induced</a:t>
            </a:r>
            <a:r>
              <a:rPr lang="fr-FR" sz="2800" dirty="0"/>
              <a:t> by </a:t>
            </a:r>
            <a:r>
              <a:rPr lang="fr-FR" sz="2800" dirty="0" err="1"/>
              <a:t>photoexcitation</a:t>
            </a:r>
            <a:r>
              <a:rPr lang="fr-FR" sz="2800" dirty="0"/>
              <a:t>.</a:t>
            </a:r>
            <a:endParaRPr lang="fr-FR" altLang="fr-FR" sz="2800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                                               </a:t>
            </a:r>
            <a:r>
              <a:rPr lang="fr-FR" altLang="fr-FR" sz="2800" dirty="0"/>
              <a:t>       </a:t>
            </a: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A2AD1AC3-7F47-4EDD-B475-876B40B20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6" y="656703"/>
            <a:ext cx="4765670" cy="305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4410F9-E0E6-4298-B9CF-E19562863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424" y="4111806"/>
            <a:ext cx="4551343" cy="27861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F11735B-5837-4555-ACF7-736B2E3011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2901" y="4112260"/>
            <a:ext cx="4819650" cy="27051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0525EB-5548-4FA7-A9BA-A2C7F868D038}"/>
              </a:ext>
            </a:extLst>
          </p:cNvPr>
          <p:cNvSpPr txBox="1"/>
          <p:nvPr/>
        </p:nvSpPr>
        <p:spPr>
          <a:xfrm>
            <a:off x="473825" y="3258589"/>
            <a:ext cx="1178399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Bilinear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l-G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Linear-quadratic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l-G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8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28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8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Displaced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minimum  in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(Q)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Change of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curvature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DFC16E-7771-42F3-A432-DFA3CC67B76A}"/>
              </a:ext>
            </a:extLst>
          </p:cNvPr>
          <p:cNvSpPr txBox="1"/>
          <p:nvPr/>
        </p:nvSpPr>
        <p:spPr>
          <a:xfrm>
            <a:off x="4821383" y="4663440"/>
            <a:ext cx="25282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Jonhson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Son et Lumière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Houches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E13811-0D19-4B4E-AE0A-7EACB09A6C50}"/>
              </a:ext>
            </a:extLst>
          </p:cNvPr>
          <p:cNvSpPr txBox="1"/>
          <p:nvPr/>
        </p:nvSpPr>
        <p:spPr>
          <a:xfrm>
            <a:off x="10415844" y="1288473"/>
            <a:ext cx="17474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</a:p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FED5FA-B2EE-4017-9D81-D9BF7CABE529}"/>
              </a:ext>
            </a:extLst>
          </p:cNvPr>
          <p:cNvSpPr txBox="1"/>
          <p:nvPr/>
        </p:nvSpPr>
        <p:spPr>
          <a:xfrm>
            <a:off x="2651760" y="4602480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                                                                 &lt;(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24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122102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 6">
            <a:extLst>
              <a:ext uri="{FF2B5EF4-FFF2-40B4-BE49-F238E27FC236}">
                <a16:creationId xmlns:a16="http://schemas.microsoft.com/office/drawing/2014/main" id="{2E15BAC6-4793-419C-BA00-1A95C2C7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08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ZoneTexte 2">
            <a:extLst>
              <a:ext uri="{FF2B5EF4-FFF2-40B4-BE49-F238E27FC236}">
                <a16:creationId xmlns:a16="http://schemas.microsoft.com/office/drawing/2014/main" id="{D44D8EC3-AD97-4190-A573-12235045D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6" y="5943601"/>
            <a:ext cx="5444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/>
              <a:t>B. Arnaud PRL 2013                             </a:t>
            </a:r>
          </a:p>
        </p:txBody>
      </p:sp>
      <p:sp>
        <p:nvSpPr>
          <p:cNvPr id="36869" name="ZoneTexte 3">
            <a:extLst>
              <a:ext uri="{FF2B5EF4-FFF2-40B4-BE49-F238E27FC236}">
                <a16:creationId xmlns:a16="http://schemas.microsoft.com/office/drawing/2014/main" id="{9A4B4E4B-8F44-42B1-851A-565C79D0C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167" y="152400"/>
            <a:ext cx="7760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/>
              <a:t>Debye-Waller and diffuse </a:t>
            </a:r>
            <a:r>
              <a:rPr lang="fr-FR" altLang="fr-FR" dirty="0" err="1"/>
              <a:t>scattering</a:t>
            </a:r>
            <a:r>
              <a:rPr lang="fr-FR" altLang="fr-FR" dirty="0"/>
              <a:t> </a:t>
            </a:r>
            <a:r>
              <a:rPr lang="fr-FR" altLang="fr-FR" dirty="0" err="1"/>
              <a:t>effect</a:t>
            </a:r>
            <a:endParaRPr lang="fr-FR" alt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A467D3-2173-47B4-88DB-7D9972E39922}"/>
              </a:ext>
            </a:extLst>
          </p:cNvPr>
          <p:cNvSpPr txBox="1"/>
          <p:nvPr/>
        </p:nvSpPr>
        <p:spPr>
          <a:xfrm>
            <a:off x="2095167" y="115252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Bismuth</a:t>
            </a:r>
          </a:p>
        </p:txBody>
      </p:sp>
    </p:spTree>
    <p:extLst>
      <p:ext uri="{BB962C8B-B14F-4D97-AF65-F5344CB8AC3E}">
        <p14:creationId xmlns:p14="http://schemas.microsoft.com/office/powerpoint/2010/main" val="1623564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 6">
            <a:extLst>
              <a:ext uri="{FF2B5EF4-FFF2-40B4-BE49-F238E27FC236}">
                <a16:creationId xmlns:a16="http://schemas.microsoft.com/office/drawing/2014/main" id="{2E15BAC6-4793-419C-BA00-1A95C2C7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08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Image 1">
            <a:extLst>
              <a:ext uri="{FF2B5EF4-FFF2-40B4-BE49-F238E27FC236}">
                <a16:creationId xmlns:a16="http://schemas.microsoft.com/office/drawing/2014/main" id="{04A9ECD8-72CF-4BF9-8EEE-0A7075463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152525"/>
            <a:ext cx="35242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ZoneTexte 2">
            <a:extLst>
              <a:ext uri="{FF2B5EF4-FFF2-40B4-BE49-F238E27FC236}">
                <a16:creationId xmlns:a16="http://schemas.microsoft.com/office/drawing/2014/main" id="{D44D8EC3-AD97-4190-A573-12235045D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6" y="5943601"/>
            <a:ext cx="902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/>
              <a:t>B. Arnaud PRL 2013                S. L. Johnson PRL 2009             </a:t>
            </a:r>
          </a:p>
        </p:txBody>
      </p:sp>
      <p:sp>
        <p:nvSpPr>
          <p:cNvPr id="36869" name="ZoneTexte 3">
            <a:extLst>
              <a:ext uri="{FF2B5EF4-FFF2-40B4-BE49-F238E27FC236}">
                <a16:creationId xmlns:a16="http://schemas.microsoft.com/office/drawing/2014/main" id="{9A4B4E4B-8F44-42B1-851A-565C79D0C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167" y="152400"/>
            <a:ext cx="7760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/>
              <a:t>Debye-Waller and diffuse </a:t>
            </a:r>
            <a:r>
              <a:rPr lang="fr-FR" altLang="fr-FR" dirty="0" err="1"/>
              <a:t>scattering</a:t>
            </a:r>
            <a:r>
              <a:rPr lang="fr-FR" altLang="fr-FR" dirty="0"/>
              <a:t> </a:t>
            </a:r>
            <a:r>
              <a:rPr lang="fr-FR" altLang="fr-FR" dirty="0" err="1"/>
              <a:t>effect</a:t>
            </a:r>
            <a:endParaRPr lang="fr-FR" alt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A467D3-2173-47B4-88DB-7D9972E39922}"/>
              </a:ext>
            </a:extLst>
          </p:cNvPr>
          <p:cNvSpPr txBox="1"/>
          <p:nvPr/>
        </p:nvSpPr>
        <p:spPr>
          <a:xfrm>
            <a:off x="2095167" y="115252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Bismuth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41DAFF-2AEF-4726-819A-1BFAE7153CD2}"/>
              </a:ext>
            </a:extLst>
          </p:cNvPr>
          <p:cNvSpPr txBox="1"/>
          <p:nvPr/>
        </p:nvSpPr>
        <p:spPr>
          <a:xfrm>
            <a:off x="10129967" y="2576222"/>
            <a:ext cx="1572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Squeezed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phonon</a:t>
            </a: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</a:p>
        </p:txBody>
      </p:sp>
    </p:spTree>
    <p:extLst>
      <p:ext uri="{BB962C8B-B14F-4D97-AF65-F5344CB8AC3E}">
        <p14:creationId xmlns:p14="http://schemas.microsoft.com/office/powerpoint/2010/main" val="3787220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8372" y="101107"/>
            <a:ext cx="676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Photoinduced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5A4A9F-25CB-4E38-85D7-A90D6020F21B}"/>
              </a:ext>
            </a:extLst>
          </p:cNvPr>
          <p:cNvSpPr txBox="1"/>
          <p:nvPr/>
        </p:nvSpPr>
        <p:spPr>
          <a:xfrm>
            <a:off x="453224" y="763326"/>
            <a:ext cx="11290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Initially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photoexcitation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volume has not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and stress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(thermal or non-thermal). To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recover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ouside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pressure longitudinal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interfaces (air/film and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film/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 →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acoustic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phonons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counterpart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phonons.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184F9EF-6CB6-43D7-994D-F900E7ECF802}"/>
              </a:ext>
            </a:extLst>
          </p:cNvPr>
          <p:cNvSpPr txBox="1"/>
          <p:nvPr/>
        </p:nvSpPr>
        <p:spPr>
          <a:xfrm>
            <a:off x="1205948" y="60297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918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8372" y="101107"/>
            <a:ext cx="676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Photoinduced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551" y="2292801"/>
            <a:ext cx="9157307" cy="43577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25A4A9F-25CB-4E38-85D7-A90D6020F21B}"/>
              </a:ext>
            </a:extLst>
          </p:cNvPr>
          <p:cNvSpPr txBox="1"/>
          <p:nvPr/>
        </p:nvSpPr>
        <p:spPr>
          <a:xfrm>
            <a:off x="453224" y="763326"/>
            <a:ext cx="11290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photoexcitation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volume has not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(thermal or non-thermal). To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recover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ouside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pressure longitudinal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interfaces.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acoustic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phonons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counterpart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phonons.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CF272C-C9D8-4525-A271-6D568609B9D4}"/>
              </a:ext>
            </a:extLst>
          </p:cNvPr>
          <p:cNvSpPr txBox="1"/>
          <p:nvPr/>
        </p:nvSpPr>
        <p:spPr>
          <a:xfrm>
            <a:off x="4250875" y="6188915"/>
            <a:ext cx="759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2DF991-8F20-4910-A983-BAA6313EE7FF}"/>
              </a:ext>
            </a:extLst>
          </p:cNvPr>
          <p:cNvSpPr txBox="1"/>
          <p:nvPr/>
        </p:nvSpPr>
        <p:spPr>
          <a:xfrm>
            <a:off x="459503" y="2648932"/>
            <a:ext cx="294022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Acoustic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d/v</a:t>
            </a:r>
            <a:r>
              <a:rPr lang="fr-FR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endParaRPr lang="fr-FR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For t ≥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2t</a:t>
            </a:r>
            <a:r>
              <a:rPr lang="fr-F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volume.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M.Bargheer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Structural Dynamics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184F9EF-6CB6-43D7-994D-F900E7ECF802}"/>
              </a:ext>
            </a:extLst>
          </p:cNvPr>
          <p:cNvSpPr txBox="1"/>
          <p:nvPr/>
        </p:nvSpPr>
        <p:spPr>
          <a:xfrm>
            <a:off x="1205948" y="60297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969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 3">
            <a:extLst>
              <a:ext uri="{FF2B5EF4-FFF2-40B4-BE49-F238E27FC236}">
                <a16:creationId xmlns:a16="http://schemas.microsoft.com/office/drawing/2014/main" id="{77D8AF27-BBAF-4414-910D-ABA6C3BD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41544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Image 4">
            <a:extLst>
              <a:ext uri="{FF2B5EF4-FFF2-40B4-BE49-F238E27FC236}">
                <a16:creationId xmlns:a16="http://schemas.microsoft.com/office/drawing/2014/main" id="{E1E7B69C-DC1A-45D1-A68E-91349B9CF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6" y="890588"/>
            <a:ext cx="859472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ZoneTexte 5">
            <a:extLst>
              <a:ext uri="{FF2B5EF4-FFF2-40B4-BE49-F238E27FC236}">
                <a16:creationId xmlns:a16="http://schemas.microsoft.com/office/drawing/2014/main" id="{97233745-26EE-457B-A3FB-41EACACB1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208" y="76200"/>
            <a:ext cx="102930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err="1"/>
              <a:t>Cooperativity</a:t>
            </a:r>
            <a:r>
              <a:rPr lang="fr-FR" altLang="fr-FR" dirty="0"/>
              <a:t> – </a:t>
            </a:r>
            <a:r>
              <a:rPr lang="fr-FR" altLang="fr-FR" dirty="0" err="1"/>
              <a:t>Nonlinear</a:t>
            </a:r>
            <a:r>
              <a:rPr lang="fr-FR" altLang="fr-FR" dirty="0"/>
              <a:t> </a:t>
            </a:r>
            <a:r>
              <a:rPr lang="fr-FR" altLang="fr-FR" dirty="0" err="1"/>
              <a:t>Responsiveness</a:t>
            </a:r>
            <a:r>
              <a:rPr lang="fr-FR" altLang="fr-FR" dirty="0"/>
              <a:t> - </a:t>
            </a:r>
            <a:r>
              <a:rPr lang="fr-FR" altLang="fr-FR" dirty="0" err="1"/>
              <a:t>Threshold</a:t>
            </a:r>
            <a:endParaRPr lang="fr-FR" altLang="fr-FR" dirty="0"/>
          </a:p>
        </p:txBody>
      </p:sp>
      <p:sp>
        <p:nvSpPr>
          <p:cNvPr id="64517" name="ZoneTexte 2">
            <a:extLst>
              <a:ext uri="{FF2B5EF4-FFF2-40B4-BE49-F238E27FC236}">
                <a16:creationId xmlns:a16="http://schemas.microsoft.com/office/drawing/2014/main" id="{613B3069-5A46-4BAD-AC1C-2CB5600E2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19801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S. Iwai  PRL (2006)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E4D897-4A3A-43B1-A728-32F8A02B0AA1}"/>
              </a:ext>
            </a:extLst>
          </p:cNvPr>
          <p:cNvSpPr txBox="1"/>
          <p:nvPr/>
        </p:nvSpPr>
        <p:spPr>
          <a:xfrm>
            <a:off x="478873" y="3095365"/>
            <a:ext cx="48397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photoexcitation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equlibrium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states (phases)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and the laser fluence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Image 4">
            <a:extLst>
              <a:ext uri="{FF2B5EF4-FFF2-40B4-BE49-F238E27FC236}">
                <a16:creationId xmlns:a16="http://schemas.microsoft.com/office/drawing/2014/main" id="{97043057-6542-4509-BD75-14D3BC5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6" y="890588"/>
            <a:ext cx="859472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ZoneTexte 5">
            <a:extLst>
              <a:ext uri="{FF2B5EF4-FFF2-40B4-BE49-F238E27FC236}">
                <a16:creationId xmlns:a16="http://schemas.microsoft.com/office/drawing/2014/main" id="{CDD76E9A-D97B-4BC3-ACF2-C62A500B0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2" y="76200"/>
            <a:ext cx="1005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err="1"/>
              <a:t>Cooperativity</a:t>
            </a:r>
            <a:r>
              <a:rPr lang="fr-FR" altLang="fr-FR" dirty="0"/>
              <a:t> – </a:t>
            </a:r>
            <a:r>
              <a:rPr lang="fr-FR" altLang="fr-FR" dirty="0" err="1"/>
              <a:t>Nonlinear</a:t>
            </a:r>
            <a:r>
              <a:rPr lang="fr-FR" altLang="fr-FR" dirty="0"/>
              <a:t> </a:t>
            </a:r>
            <a:r>
              <a:rPr lang="fr-FR" altLang="fr-FR" dirty="0" err="1"/>
              <a:t>Responsiveness</a:t>
            </a:r>
            <a:r>
              <a:rPr lang="fr-FR" altLang="fr-FR" dirty="0"/>
              <a:t> - </a:t>
            </a:r>
            <a:r>
              <a:rPr lang="fr-FR" altLang="fr-FR" dirty="0" err="1"/>
              <a:t>Threshold</a:t>
            </a:r>
            <a:endParaRPr lang="fr-FR" altLang="fr-FR" dirty="0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B2106797-75AC-4651-836F-62F446D41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37" y="3104708"/>
            <a:ext cx="6399073" cy="915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649BE99-1F8C-4946-9CA7-5FE489A90BFE}"/>
              </a:ext>
            </a:extLst>
          </p:cNvPr>
          <p:cNvSpPr txBox="1"/>
          <p:nvPr/>
        </p:nvSpPr>
        <p:spPr>
          <a:xfrm>
            <a:off x="1201481" y="3834103"/>
            <a:ext cx="382829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SCO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Isosymetric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transition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Bertoni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Nature Materials 2016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360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ZoneTexte 5">
            <a:extLst>
              <a:ext uri="{FF2B5EF4-FFF2-40B4-BE49-F238E27FC236}">
                <a16:creationId xmlns:a16="http://schemas.microsoft.com/office/drawing/2014/main" id="{CDD76E9A-D97B-4BC3-ACF2-C62A500B0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2" y="76200"/>
            <a:ext cx="1005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err="1"/>
              <a:t>Cooperativity</a:t>
            </a:r>
            <a:r>
              <a:rPr lang="fr-FR" altLang="fr-FR" dirty="0"/>
              <a:t> – </a:t>
            </a:r>
            <a:r>
              <a:rPr lang="fr-FR" altLang="fr-FR" dirty="0" err="1"/>
              <a:t>Nonlinear</a:t>
            </a:r>
            <a:r>
              <a:rPr lang="fr-FR" altLang="fr-FR" dirty="0"/>
              <a:t> </a:t>
            </a:r>
            <a:r>
              <a:rPr lang="fr-FR" altLang="fr-FR" dirty="0" err="1"/>
              <a:t>Responsiveness</a:t>
            </a:r>
            <a:r>
              <a:rPr lang="fr-FR" altLang="fr-FR" dirty="0"/>
              <a:t> - </a:t>
            </a:r>
            <a:r>
              <a:rPr lang="fr-FR" altLang="fr-FR" dirty="0" err="1"/>
              <a:t>Threshold</a:t>
            </a:r>
            <a:endParaRPr lang="fr-FR" alt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649BE99-1F8C-4946-9CA7-5FE489A90BFE}"/>
              </a:ext>
            </a:extLst>
          </p:cNvPr>
          <p:cNvSpPr txBox="1"/>
          <p:nvPr/>
        </p:nvSpPr>
        <p:spPr>
          <a:xfrm>
            <a:off x="1678560" y="3921564"/>
            <a:ext cx="261321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Mott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fr-FR" altLang="fr-F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altLang="fr-F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 to M transition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granular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film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Preprint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6EEBC9B-E2E4-480F-AAD3-615EE6621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71" y="2274700"/>
            <a:ext cx="7446976" cy="45249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BEBE5B1-36BB-4707-B1B3-54224ACC9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56" y="1082003"/>
            <a:ext cx="4824446" cy="26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8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0DF792-7D65-4F39-8EEF-D2330330E270}"/>
              </a:ext>
            </a:extLst>
          </p:cNvPr>
          <p:cNvSpPr txBox="1"/>
          <p:nvPr/>
        </p:nvSpPr>
        <p:spPr>
          <a:xfrm>
            <a:off x="5867401" y="101600"/>
            <a:ext cx="4443845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Ultra-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X-ray science</a:t>
            </a:r>
          </a:p>
          <a:p>
            <a:pPr>
              <a:defRPr/>
            </a:pPr>
            <a:r>
              <a:rPr lang="fr-FR" sz="3200" dirty="0" err="1"/>
              <a:t>around</a:t>
            </a:r>
            <a:r>
              <a:rPr lang="fr-FR" sz="3200" dirty="0"/>
              <a:t> large </a:t>
            </a:r>
            <a:r>
              <a:rPr lang="fr-FR" sz="3200" dirty="0" err="1"/>
              <a:t>facilities</a:t>
            </a:r>
            <a:r>
              <a:rPr lang="fr-FR" sz="3200" dirty="0"/>
              <a:t>:</a:t>
            </a:r>
          </a:p>
          <a:p>
            <a:pPr marL="457200" indent="-457200">
              <a:buFontTx/>
              <a:buChar char="-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synchrotron 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X-FEL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10-100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ESRF_aerial">
            <a:extLst>
              <a:ext uri="{FF2B5EF4-FFF2-40B4-BE49-F238E27FC236}">
                <a16:creationId xmlns:a16="http://schemas.microsoft.com/office/drawing/2014/main" id="{309B9D55-AC50-4345-87F4-92CC45AE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76201"/>
            <a:ext cx="39116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ZoneTexte 5">
            <a:extLst>
              <a:ext uri="{FF2B5EF4-FFF2-40B4-BE49-F238E27FC236}">
                <a16:creationId xmlns:a16="http://schemas.microsoft.com/office/drawing/2014/main" id="{CDD76E9A-D97B-4BC3-ACF2-C62A500B0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2" y="76200"/>
            <a:ext cx="1005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err="1"/>
              <a:t>Cooperativity</a:t>
            </a:r>
            <a:r>
              <a:rPr lang="fr-FR" altLang="fr-FR" dirty="0"/>
              <a:t> – </a:t>
            </a:r>
            <a:r>
              <a:rPr lang="fr-FR" altLang="fr-FR" dirty="0" err="1"/>
              <a:t>Nonlinear</a:t>
            </a:r>
            <a:r>
              <a:rPr lang="fr-FR" altLang="fr-FR" dirty="0"/>
              <a:t> </a:t>
            </a:r>
            <a:r>
              <a:rPr lang="fr-FR" altLang="fr-FR" dirty="0" err="1"/>
              <a:t>Responsiveness</a:t>
            </a:r>
            <a:r>
              <a:rPr lang="fr-FR" altLang="fr-FR" dirty="0"/>
              <a:t> - </a:t>
            </a:r>
            <a:r>
              <a:rPr lang="fr-FR" altLang="fr-FR" dirty="0" err="1"/>
              <a:t>Threshold</a:t>
            </a:r>
            <a:endParaRPr lang="fr-FR" alt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649BE99-1F8C-4946-9CA7-5FE489A90BFE}"/>
              </a:ext>
            </a:extLst>
          </p:cNvPr>
          <p:cNvSpPr txBox="1"/>
          <p:nvPr/>
        </p:nvSpPr>
        <p:spPr>
          <a:xfrm>
            <a:off x="1201481" y="3659173"/>
            <a:ext cx="35878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Mott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V2O3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 to M transition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Granular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film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Preprint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I to M transformation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EBE5B1-36BB-4707-B1B3-54224ACC9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56" y="1082003"/>
            <a:ext cx="4824446" cy="26576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82B3CD-5C42-43E9-BD47-8903771FC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804" y="524786"/>
            <a:ext cx="12193900" cy="58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1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FDF5D91-8836-48CB-BF47-3161EBC619CE}"/>
              </a:ext>
            </a:extLst>
          </p:cNvPr>
          <p:cNvSpPr txBox="1"/>
          <p:nvPr/>
        </p:nvSpPr>
        <p:spPr>
          <a:xfrm>
            <a:off x="1062183" y="101603"/>
            <a:ext cx="1006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Bottlenecks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propagative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deformations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AF30A0-5ED0-4FCA-B8E0-A16199261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613" y="1214270"/>
            <a:ext cx="7071774" cy="516590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67BD60-AAEF-48F4-A102-4ACA417FED23}"/>
              </a:ext>
            </a:extLst>
          </p:cNvPr>
          <p:cNvSpPr txBox="1"/>
          <p:nvPr/>
        </p:nvSpPr>
        <p:spPr>
          <a:xfrm>
            <a:off x="1757238" y="5971431"/>
            <a:ext cx="456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Bargheeer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Photoacoustics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2497799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B0C49CD-BE69-4D66-87B9-E1E80E4F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243" y="0"/>
            <a:ext cx="3852502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E9CF46D-914E-4C91-B437-7A43CA5222E0}"/>
              </a:ext>
            </a:extLst>
          </p:cNvPr>
          <p:cNvSpPr txBox="1"/>
          <p:nvPr/>
        </p:nvSpPr>
        <p:spPr>
          <a:xfrm>
            <a:off x="954156" y="381663"/>
            <a:ext cx="5126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In the wake of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57B6C3-498D-4150-A57E-B2BA8C9C3EF8}"/>
              </a:ext>
            </a:extLst>
          </p:cNvPr>
          <p:cNvSpPr txBox="1"/>
          <p:nvPr/>
        </p:nvSpPr>
        <p:spPr>
          <a:xfrm>
            <a:off x="2345635" y="4564049"/>
            <a:ext cx="49760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Mott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fr-FR" altLang="fr-F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altLang="fr-F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 to M transition 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ingranular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film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Preprint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c.f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Poster Julio Guzman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211989-44A1-44EC-B0CA-186313E83485}"/>
              </a:ext>
            </a:extLst>
          </p:cNvPr>
          <p:cNvSpPr txBox="1"/>
          <p:nvPr/>
        </p:nvSpPr>
        <p:spPr>
          <a:xfrm>
            <a:off x="0" y="1208598"/>
            <a:ext cx="70120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film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shear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ferroelastic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size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(transient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reflectivity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22329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A7136AE-275F-4458-8D1C-376EC183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208" y="0"/>
            <a:ext cx="4205037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D3CDAA8-3BC0-41DF-BB2D-18CCCC917E8A}"/>
              </a:ext>
            </a:extLst>
          </p:cNvPr>
          <p:cNvSpPr txBox="1"/>
          <p:nvPr/>
        </p:nvSpPr>
        <p:spPr>
          <a:xfrm>
            <a:off x="693018" y="279131"/>
            <a:ext cx="6585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Universality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2112C8-E087-4379-BBE2-331A8AAE4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08" y="1118735"/>
            <a:ext cx="4514850" cy="3619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A98B003-3B11-4837-B63E-B14C3C2ACBE6}"/>
              </a:ext>
            </a:extLst>
          </p:cNvPr>
          <p:cNvSpPr txBox="1"/>
          <p:nvPr/>
        </p:nvSpPr>
        <p:spPr>
          <a:xfrm>
            <a:off x="991402" y="4841505"/>
            <a:ext cx="5104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N-I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transition in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TTF-CA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C807E5-C032-4EA5-AA5A-292DBBEA4A70}"/>
              </a:ext>
            </a:extLst>
          </p:cNvPr>
          <p:cNvSpPr txBox="1"/>
          <p:nvPr/>
        </p:nvSpPr>
        <p:spPr>
          <a:xfrm>
            <a:off x="4860758" y="6092792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Iwai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PRB 2004</a:t>
            </a:r>
          </a:p>
        </p:txBody>
      </p:sp>
    </p:spTree>
    <p:extLst>
      <p:ext uri="{BB962C8B-B14F-4D97-AF65-F5344CB8AC3E}">
        <p14:creationId xmlns:p14="http://schemas.microsoft.com/office/powerpoint/2010/main" val="3552431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FDF5D91-8836-48CB-BF47-3161EBC619CE}"/>
              </a:ext>
            </a:extLst>
          </p:cNvPr>
          <p:cNvSpPr txBox="1"/>
          <p:nvPr/>
        </p:nvSpPr>
        <p:spPr>
          <a:xfrm>
            <a:off x="1062183" y="101603"/>
            <a:ext cx="1006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Bottlenecks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anisotropy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propagative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transition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98D96A-6D2B-4933-91F2-B85DEE6D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1544377"/>
            <a:ext cx="4800600" cy="16383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6D91A19-B730-487C-ACDB-A16704AB4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3502467"/>
            <a:ext cx="6477000" cy="21907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75CFE7F-FA77-439F-91B6-A176C8B04D76}"/>
              </a:ext>
            </a:extLst>
          </p:cNvPr>
          <p:cNvSpPr txBox="1"/>
          <p:nvPr/>
        </p:nvSpPr>
        <p:spPr>
          <a:xfrm>
            <a:off x="826936" y="1844702"/>
            <a:ext cx="112870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N-I transition                                                                               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Buron-Lecointe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TTF-CA                                                                                   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PRB 2003</a:t>
            </a:r>
          </a:p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</a:p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                                                                                             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Boukheddaden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PRL 1995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B1BC82-FAAF-4CF1-ABC4-EECA20C98834}"/>
              </a:ext>
            </a:extLst>
          </p:cNvPr>
          <p:cNvSpPr txBox="1"/>
          <p:nvPr/>
        </p:nvSpPr>
        <p:spPr>
          <a:xfrm>
            <a:off x="1761061" y="6019800"/>
            <a:ext cx="8537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Thermal interface motion (~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m/s)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(~ km/s)</a:t>
            </a:r>
          </a:p>
        </p:txBody>
      </p:sp>
    </p:spTree>
    <p:extLst>
      <p:ext uri="{BB962C8B-B14F-4D97-AF65-F5344CB8AC3E}">
        <p14:creationId xmlns:p14="http://schemas.microsoft.com/office/powerpoint/2010/main" val="18910632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1F83B68-DC2B-442A-8523-183A84C22314}"/>
              </a:ext>
            </a:extLst>
          </p:cNvPr>
          <p:cNvSpPr txBox="1"/>
          <p:nvPr/>
        </p:nvSpPr>
        <p:spPr>
          <a:xfrm>
            <a:off x="4100362" y="442762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ea typeface="Amiri" panose="00000500000000000000" pitchFamily="2" charset="-78"/>
                <a:cs typeface="Arial" panose="020B0604020202020204" pitchFamily="34" charset="0"/>
              </a:rPr>
              <a:t>Four main </a:t>
            </a:r>
            <a:r>
              <a:rPr lang="fr-FR" sz="3200" dirty="0" err="1">
                <a:latin typeface="Arial" panose="020B0604020202020204" pitchFamily="34" charset="0"/>
                <a:ea typeface="Amiri" panose="00000500000000000000" pitchFamily="2" charset="-78"/>
                <a:cs typeface="Arial" panose="020B0604020202020204" pitchFamily="34" charset="0"/>
              </a:rPr>
              <a:t>lessons</a:t>
            </a:r>
            <a:endParaRPr lang="fr-FR" sz="3200" dirty="0">
              <a:latin typeface="Arial" panose="020B0604020202020204" pitchFamily="34" charset="0"/>
              <a:ea typeface="Amiri" panose="00000500000000000000" pitchFamily="2" charset="-78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9752F1-5035-4542-9871-9B523E794E06}"/>
              </a:ext>
            </a:extLst>
          </p:cNvPr>
          <p:cNvSpPr txBox="1"/>
          <p:nvPr/>
        </p:nvSpPr>
        <p:spPr>
          <a:xfrm>
            <a:off x="1443789" y="1886551"/>
            <a:ext cx="76955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isosymmetric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Crucial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cooperativity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546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6CBE7CC-A653-4C5C-BC8F-D5E4F2EBC617}"/>
              </a:ext>
            </a:extLst>
          </p:cNvPr>
          <p:cNvSpPr txBox="1"/>
          <p:nvPr/>
        </p:nvSpPr>
        <p:spPr>
          <a:xfrm>
            <a:off x="1634061" y="389467"/>
            <a:ext cx="9066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cooperativity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reinforces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4EF71F-7650-43E3-AE0C-EEEAC137AFD0}"/>
              </a:ext>
            </a:extLst>
          </p:cNvPr>
          <p:cNvSpPr txBox="1"/>
          <p:nvPr/>
        </p:nvSpPr>
        <p:spPr>
          <a:xfrm>
            <a:off x="787400" y="1354666"/>
            <a:ext cx="1081417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cooperativity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On a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orbital model (Fabrizio PRB 2015),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population of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orbital 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holes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orbital 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lead to a gap collapse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Athreshold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The more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population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the more the effective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deceases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cooperativity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Compressive stresses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induce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positive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pressure.When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excited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pressure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proportionality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as an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intermal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inducing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positive feedback.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25343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965E7BF-7486-4234-8897-31C52076FF5E}"/>
              </a:ext>
            </a:extLst>
          </p:cNvPr>
          <p:cNvSpPr txBox="1"/>
          <p:nvPr/>
        </p:nvSpPr>
        <p:spPr>
          <a:xfrm>
            <a:off x="4021666" y="237066"/>
            <a:ext cx="4283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Precursor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768384-A7ED-4A72-8EBF-CF47E0B76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1123950"/>
            <a:ext cx="7781925" cy="46101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7AB2870-FCC9-44C0-9719-D80AB083744C}"/>
              </a:ext>
            </a:extLst>
          </p:cNvPr>
          <p:cNvSpPr txBox="1"/>
          <p:nvPr/>
        </p:nvSpPr>
        <p:spPr>
          <a:xfrm>
            <a:off x="3090334" y="5536625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polarons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237800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78617" y="151841"/>
            <a:ext cx="4193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polaronic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states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5" y="1354331"/>
            <a:ext cx="9043562" cy="41211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19712" y="5056420"/>
            <a:ext cx="6357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shorter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– V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shorter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gain (self-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trapping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 ≈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38209" y="6312997"/>
            <a:ext cx="602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Wickramaratne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PRB 99, 214103 (2019</a:t>
            </a:r>
            <a:r>
              <a:rPr lang="fr-FR" dirty="0"/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15844" y="925553"/>
            <a:ext cx="52196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trapping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polaron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91962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3">
            <a:extLst>
              <a:ext uri="{FF2B5EF4-FFF2-40B4-BE49-F238E27FC236}">
                <a16:creationId xmlns:a16="http://schemas.microsoft.com/office/drawing/2014/main" id="{0C482206-CEE2-4367-A09F-1894AFE07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70" y="1216550"/>
            <a:ext cx="3456830" cy="242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ZoneTexte 1">
            <a:extLst>
              <a:ext uri="{FF2B5EF4-FFF2-40B4-BE49-F238E27FC236}">
                <a16:creationId xmlns:a16="http://schemas.microsoft.com/office/drawing/2014/main" id="{6BDC55B2-903A-461D-8E51-F91F7CA9D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103702"/>
            <a:ext cx="255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/>
              <a:t> </a:t>
            </a:r>
          </a:p>
        </p:txBody>
      </p:sp>
      <p:pic>
        <p:nvPicPr>
          <p:cNvPr id="41988" name="Image 2">
            <a:extLst>
              <a:ext uri="{FF2B5EF4-FFF2-40B4-BE49-F238E27FC236}">
                <a16:creationId xmlns:a16="http://schemas.microsoft.com/office/drawing/2014/main" id="{10C795C1-0344-4601-B590-6B1E120D3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30" y="806450"/>
            <a:ext cx="3555975" cy="309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ZoneTexte 3">
            <a:extLst>
              <a:ext uri="{FF2B5EF4-FFF2-40B4-BE49-F238E27FC236}">
                <a16:creationId xmlns:a16="http://schemas.microsoft.com/office/drawing/2014/main" id="{CE1E013D-568A-4A93-A8C3-534ECBEF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038" y="76200"/>
            <a:ext cx="3966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err="1"/>
              <a:t>Strain</a:t>
            </a:r>
            <a:r>
              <a:rPr lang="fr-FR" altLang="fr-FR" dirty="0"/>
              <a:t> </a:t>
            </a:r>
            <a:r>
              <a:rPr lang="fr-FR" altLang="fr-FR" dirty="0" err="1"/>
              <a:t>wave</a:t>
            </a:r>
            <a:r>
              <a:rPr lang="fr-FR" altLang="fr-FR" dirty="0"/>
              <a:t> </a:t>
            </a:r>
            <a:r>
              <a:rPr lang="fr-FR" altLang="fr-FR" dirty="0" err="1"/>
              <a:t>pathway</a:t>
            </a:r>
            <a:endParaRPr lang="fr-FR" altLang="fr-FR" dirty="0"/>
          </a:p>
        </p:txBody>
      </p:sp>
      <p:sp>
        <p:nvSpPr>
          <p:cNvPr id="41990" name="ZoneTexte 4">
            <a:extLst>
              <a:ext uri="{FF2B5EF4-FFF2-40B4-BE49-F238E27FC236}">
                <a16:creationId xmlns:a16="http://schemas.microsoft.com/office/drawing/2014/main" id="{41C78CF0-64FF-4D26-BA98-2F8B5A63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56" y="574483"/>
            <a:ext cx="62757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dirty="0">
                <a:solidFill>
                  <a:srgbClr val="FF0000"/>
                </a:solidFill>
              </a:rPr>
              <a:t>- </a:t>
            </a:r>
            <a:r>
              <a:rPr lang="fr-FR" altLang="fr-FR" sz="2800" dirty="0" err="1">
                <a:solidFill>
                  <a:srgbClr val="FF0000"/>
                </a:solidFill>
              </a:rPr>
              <a:t>from</a:t>
            </a:r>
            <a:r>
              <a:rPr lang="fr-FR" altLang="fr-FR" sz="2800" dirty="0">
                <a:solidFill>
                  <a:srgbClr val="FF0000"/>
                </a:solidFill>
              </a:rPr>
              <a:t> local </a:t>
            </a:r>
            <a:r>
              <a:rPr lang="fr-FR" altLang="fr-FR" sz="2800" dirty="0" err="1">
                <a:solidFill>
                  <a:srgbClr val="FF0000"/>
                </a:solidFill>
              </a:rPr>
              <a:t>precursors</a:t>
            </a:r>
            <a:r>
              <a:rPr lang="fr-FR" altLang="fr-FR" sz="2800" dirty="0">
                <a:solidFill>
                  <a:srgbClr val="FF0000"/>
                </a:solidFill>
              </a:rPr>
              <a:t> at </a:t>
            </a:r>
            <a:r>
              <a:rPr lang="fr-FR" altLang="fr-FR" sz="2800" dirty="0" err="1">
                <a:solidFill>
                  <a:srgbClr val="FF0000"/>
                </a:solidFill>
              </a:rPr>
              <a:t>nanoscale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994" name="ZoneTexte 8">
            <a:extLst>
              <a:ext uri="{FF2B5EF4-FFF2-40B4-BE49-F238E27FC236}">
                <a16:creationId xmlns:a16="http://schemas.microsoft.com/office/drawing/2014/main" id="{0087E4A0-C856-4D7B-ACA1-E5B20BA1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2362200"/>
            <a:ext cx="192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1-10 molecules</a:t>
            </a:r>
          </a:p>
        </p:txBody>
      </p:sp>
      <p:sp>
        <p:nvSpPr>
          <p:cNvPr id="41995" name="Rectangle 9">
            <a:extLst>
              <a:ext uri="{FF2B5EF4-FFF2-40B4-BE49-F238E27FC236}">
                <a16:creationId xmlns:a16="http://schemas.microsoft.com/office/drawing/2014/main" id="{370A2D50-AFCC-4848-9653-851BAD26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524001"/>
            <a:ext cx="2209800" cy="3714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C91E96-E6D9-4980-B082-2CCA72F2473C}"/>
              </a:ext>
            </a:extLst>
          </p:cNvPr>
          <p:cNvSpPr txBox="1"/>
          <p:nvPr/>
        </p:nvSpPr>
        <p:spPr>
          <a:xfrm>
            <a:off x="9867571" y="2313829"/>
            <a:ext cx="1843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Morrissey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PRB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A36791-141D-4130-BF1C-CCEA500C6C30}"/>
              </a:ext>
            </a:extLst>
          </p:cNvPr>
          <p:cNvSpPr txBox="1"/>
          <p:nvPr/>
        </p:nvSpPr>
        <p:spPr>
          <a:xfrm>
            <a:off x="304800" y="2531580"/>
            <a:ext cx="1905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cf. S.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Nasu’s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FAC5BA-430F-4123-9390-867B33F5B636}"/>
              </a:ext>
            </a:extLst>
          </p:cNvPr>
          <p:cNvSpPr txBox="1"/>
          <p:nvPr/>
        </p:nvSpPr>
        <p:spPr>
          <a:xfrm>
            <a:off x="7650480" y="4036452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75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>
            <a:extLst>
              <a:ext uri="{FF2B5EF4-FFF2-40B4-BE49-F238E27FC236}">
                <a16:creationId xmlns:a16="http://schemas.microsoft.com/office/drawing/2014/main" id="{79E5EA4F-77D7-46E3-AE7C-F373D17F4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3328988"/>
            <a:ext cx="8794750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0DF792-7D65-4F39-8EEF-D2330330E270}"/>
              </a:ext>
            </a:extLst>
          </p:cNvPr>
          <p:cNvSpPr txBox="1"/>
          <p:nvPr/>
        </p:nvSpPr>
        <p:spPr>
          <a:xfrm>
            <a:off x="5867401" y="101600"/>
            <a:ext cx="4443845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Ultra-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X-ray science</a:t>
            </a:r>
          </a:p>
          <a:p>
            <a:pPr>
              <a:defRPr/>
            </a:pPr>
            <a:r>
              <a:rPr lang="fr-FR" sz="3200" dirty="0" err="1"/>
              <a:t>around</a:t>
            </a:r>
            <a:r>
              <a:rPr lang="fr-FR" sz="3200" dirty="0"/>
              <a:t> large </a:t>
            </a:r>
            <a:r>
              <a:rPr lang="fr-FR" sz="3200" dirty="0" err="1"/>
              <a:t>facilities</a:t>
            </a:r>
            <a:r>
              <a:rPr lang="fr-FR" sz="3200" dirty="0"/>
              <a:t>:</a:t>
            </a:r>
          </a:p>
          <a:p>
            <a:pPr marL="457200" indent="-457200">
              <a:buFontTx/>
              <a:buChar char="-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synchrotron 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X-FEL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10-100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C4B25D-3E40-4C1B-8B1E-F3802EBFD85A}"/>
              </a:ext>
            </a:extLst>
          </p:cNvPr>
          <p:cNvSpPr txBox="1"/>
          <p:nvPr/>
        </p:nvSpPr>
        <p:spPr>
          <a:xfrm>
            <a:off x="6649891" y="2165230"/>
            <a:ext cx="4685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coupled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sentive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transient </a:t>
            </a: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reflectivity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measurents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479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3">
            <a:extLst>
              <a:ext uri="{FF2B5EF4-FFF2-40B4-BE49-F238E27FC236}">
                <a16:creationId xmlns:a16="http://schemas.microsoft.com/office/drawing/2014/main" id="{0C482206-CEE2-4367-A09F-1894AFE07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70" y="1216550"/>
            <a:ext cx="3456830" cy="242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ZoneTexte 1">
            <a:extLst>
              <a:ext uri="{FF2B5EF4-FFF2-40B4-BE49-F238E27FC236}">
                <a16:creationId xmlns:a16="http://schemas.microsoft.com/office/drawing/2014/main" id="{6BDC55B2-903A-461D-8E51-F91F7CA9D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103702"/>
            <a:ext cx="255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/>
              <a:t> </a:t>
            </a:r>
          </a:p>
        </p:txBody>
      </p:sp>
      <p:pic>
        <p:nvPicPr>
          <p:cNvPr id="41988" name="Image 2">
            <a:extLst>
              <a:ext uri="{FF2B5EF4-FFF2-40B4-BE49-F238E27FC236}">
                <a16:creationId xmlns:a16="http://schemas.microsoft.com/office/drawing/2014/main" id="{10C795C1-0344-4601-B590-6B1E120D3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30" y="806450"/>
            <a:ext cx="3555975" cy="309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ZoneTexte 3">
            <a:extLst>
              <a:ext uri="{FF2B5EF4-FFF2-40B4-BE49-F238E27FC236}">
                <a16:creationId xmlns:a16="http://schemas.microsoft.com/office/drawing/2014/main" id="{CE1E013D-568A-4A93-A8C3-534ECBEF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038" y="76200"/>
            <a:ext cx="3966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err="1"/>
              <a:t>Strain</a:t>
            </a:r>
            <a:r>
              <a:rPr lang="fr-FR" altLang="fr-FR" dirty="0"/>
              <a:t> </a:t>
            </a:r>
            <a:r>
              <a:rPr lang="fr-FR" altLang="fr-FR" dirty="0" err="1"/>
              <a:t>wave</a:t>
            </a:r>
            <a:r>
              <a:rPr lang="fr-FR" altLang="fr-FR" dirty="0"/>
              <a:t> </a:t>
            </a:r>
            <a:r>
              <a:rPr lang="fr-FR" altLang="fr-FR" dirty="0" err="1"/>
              <a:t>pathway</a:t>
            </a:r>
            <a:endParaRPr lang="fr-FR" altLang="fr-FR" dirty="0"/>
          </a:p>
        </p:txBody>
      </p:sp>
      <p:sp>
        <p:nvSpPr>
          <p:cNvPr id="41990" name="ZoneTexte 4">
            <a:extLst>
              <a:ext uri="{FF2B5EF4-FFF2-40B4-BE49-F238E27FC236}">
                <a16:creationId xmlns:a16="http://schemas.microsoft.com/office/drawing/2014/main" id="{41C78CF0-64FF-4D26-BA98-2F8B5A63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56" y="574483"/>
            <a:ext cx="62757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dirty="0">
                <a:solidFill>
                  <a:srgbClr val="FF0000"/>
                </a:solidFill>
              </a:rPr>
              <a:t>- </a:t>
            </a:r>
            <a:r>
              <a:rPr lang="fr-FR" altLang="fr-FR" sz="2800" dirty="0" err="1">
                <a:solidFill>
                  <a:srgbClr val="FF0000"/>
                </a:solidFill>
              </a:rPr>
              <a:t>from</a:t>
            </a:r>
            <a:r>
              <a:rPr lang="fr-FR" altLang="fr-FR" sz="2800" dirty="0">
                <a:solidFill>
                  <a:srgbClr val="FF0000"/>
                </a:solidFill>
              </a:rPr>
              <a:t> local </a:t>
            </a:r>
            <a:r>
              <a:rPr lang="fr-FR" altLang="fr-FR" sz="2800" dirty="0" err="1">
                <a:solidFill>
                  <a:srgbClr val="FF0000"/>
                </a:solidFill>
              </a:rPr>
              <a:t>precursors</a:t>
            </a:r>
            <a:r>
              <a:rPr lang="fr-FR" altLang="fr-FR" sz="2800" dirty="0">
                <a:solidFill>
                  <a:srgbClr val="FF0000"/>
                </a:solidFill>
              </a:rPr>
              <a:t> at </a:t>
            </a:r>
            <a:r>
              <a:rPr lang="fr-FR" altLang="fr-FR" sz="2800" dirty="0" err="1">
                <a:solidFill>
                  <a:srgbClr val="FF0000"/>
                </a:solidFill>
              </a:rPr>
              <a:t>nanoscale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991" name="ZoneTexte 5">
            <a:extLst>
              <a:ext uri="{FF2B5EF4-FFF2-40B4-BE49-F238E27FC236}">
                <a16:creationId xmlns:a16="http://schemas.microsoft.com/office/drawing/2014/main" id="{BB11395A-BCD1-4338-BF97-C5E9089B9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53" y="3551073"/>
            <a:ext cx="779824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dirty="0">
                <a:solidFill>
                  <a:srgbClr val="FF0000"/>
                </a:solidFill>
              </a:rPr>
              <a:t>- to phase transition at </a:t>
            </a:r>
            <a:r>
              <a:rPr lang="fr-FR" altLang="fr-FR" sz="2800" dirty="0" err="1">
                <a:solidFill>
                  <a:srgbClr val="FF0000"/>
                </a:solidFill>
              </a:rPr>
              <a:t>macroscale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800" dirty="0">
              <a:solidFill>
                <a:srgbClr val="FF0000"/>
              </a:solidFill>
            </a:endParaRPr>
          </a:p>
        </p:txBody>
      </p:sp>
      <p:sp>
        <p:nvSpPr>
          <p:cNvPr id="41994" name="ZoneTexte 8">
            <a:extLst>
              <a:ext uri="{FF2B5EF4-FFF2-40B4-BE49-F238E27FC236}">
                <a16:creationId xmlns:a16="http://schemas.microsoft.com/office/drawing/2014/main" id="{0087E4A0-C856-4D7B-ACA1-E5B20BA1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2362200"/>
            <a:ext cx="192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1-10 molecules</a:t>
            </a:r>
          </a:p>
        </p:txBody>
      </p:sp>
      <p:sp>
        <p:nvSpPr>
          <p:cNvPr id="41995" name="Rectangle 9">
            <a:extLst>
              <a:ext uri="{FF2B5EF4-FFF2-40B4-BE49-F238E27FC236}">
                <a16:creationId xmlns:a16="http://schemas.microsoft.com/office/drawing/2014/main" id="{370A2D50-AFCC-4848-9653-851BAD26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524001"/>
            <a:ext cx="2209800" cy="3714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C91E96-E6D9-4980-B082-2CCA72F2473C}"/>
              </a:ext>
            </a:extLst>
          </p:cNvPr>
          <p:cNvSpPr txBox="1"/>
          <p:nvPr/>
        </p:nvSpPr>
        <p:spPr>
          <a:xfrm>
            <a:off x="9867571" y="2313829"/>
            <a:ext cx="1843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Morrissey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PRB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D874233-0625-4DA3-8E04-CC27C5C0B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35" y="4038597"/>
            <a:ext cx="8047983" cy="25871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DED188-CCCA-4F4C-BE5A-B44B2C606A52}"/>
              </a:ext>
            </a:extLst>
          </p:cNvPr>
          <p:cNvSpPr txBox="1"/>
          <p:nvPr/>
        </p:nvSpPr>
        <p:spPr>
          <a:xfrm>
            <a:off x="701960" y="6248397"/>
            <a:ext cx="6330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Generalization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shear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strains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ferroelastic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A36791-141D-4130-BF1C-CCEA500C6C30}"/>
              </a:ext>
            </a:extLst>
          </p:cNvPr>
          <p:cNvSpPr txBox="1"/>
          <p:nvPr/>
        </p:nvSpPr>
        <p:spPr>
          <a:xfrm>
            <a:off x="304800" y="2531580"/>
            <a:ext cx="1905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cf. S.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Nasu’s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FAC5BA-430F-4123-9390-867B33F5B636}"/>
              </a:ext>
            </a:extLst>
          </p:cNvPr>
          <p:cNvSpPr txBox="1"/>
          <p:nvPr/>
        </p:nvSpPr>
        <p:spPr>
          <a:xfrm>
            <a:off x="7650480" y="4036452"/>
            <a:ext cx="389882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Phase front propagation at </a:t>
            </a: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of phase transition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421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FDF5D91-8836-48CB-BF47-3161EBC619CE}"/>
              </a:ext>
            </a:extLst>
          </p:cNvPr>
          <p:cNvSpPr txBox="1"/>
          <p:nvPr/>
        </p:nvSpPr>
        <p:spPr>
          <a:xfrm>
            <a:off x="1062183" y="101603"/>
            <a:ext cx="1006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Bottlenecks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incomplete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in pellet of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nanocrystals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fr-FR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18C18A-0E73-4A5D-A592-2E8F10D6D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69" y="1307211"/>
            <a:ext cx="8053685" cy="518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00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F6172C9-02E5-451E-97E7-980EEF784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68" y="894447"/>
            <a:ext cx="6505575" cy="12382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66A027-025B-448E-BA70-E19C15BEB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51" y="1703272"/>
            <a:ext cx="6229350" cy="4953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0B0600A-6665-4D6D-B6D3-CBAECE9FFC66}"/>
              </a:ext>
            </a:extLst>
          </p:cNvPr>
          <p:cNvSpPr txBox="1"/>
          <p:nvPr/>
        </p:nvSpPr>
        <p:spPr>
          <a:xfrm>
            <a:off x="567891" y="2454442"/>
            <a:ext cx="4706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A.M.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Linderberg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Science 2021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transient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structural changes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excitation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874ED4-34B9-4B98-A9B2-30E38EC46CDC}"/>
              </a:ext>
            </a:extLst>
          </p:cNvPr>
          <p:cNvSpPr txBox="1"/>
          <p:nvPr/>
        </p:nvSpPr>
        <p:spPr>
          <a:xfrm>
            <a:off x="3513217" y="240631"/>
            <a:ext cx="485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the AI challenge</a:t>
            </a:r>
          </a:p>
        </p:txBody>
      </p:sp>
    </p:spTree>
    <p:extLst>
      <p:ext uri="{BB962C8B-B14F-4D97-AF65-F5344CB8AC3E}">
        <p14:creationId xmlns:p14="http://schemas.microsoft.com/office/powerpoint/2010/main" val="22247582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oneTexte 3">
            <a:extLst>
              <a:ext uri="{FF2B5EF4-FFF2-40B4-BE49-F238E27FC236}">
                <a16:creationId xmlns:a16="http://schemas.microsoft.com/office/drawing/2014/main" id="{298AF2F4-3D22-493F-B780-4BC5A76E2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32" y="152400"/>
            <a:ext cx="11861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err="1"/>
              <a:t>From</a:t>
            </a:r>
            <a:r>
              <a:rPr lang="fr-FR" altLang="fr-FR" dirty="0"/>
              <a:t> band </a:t>
            </a:r>
            <a:r>
              <a:rPr lang="fr-FR" altLang="fr-FR" dirty="0" err="1"/>
              <a:t>insulator</a:t>
            </a:r>
            <a:r>
              <a:rPr lang="fr-FR" altLang="fr-FR" dirty="0"/>
              <a:t> to </a:t>
            </a:r>
            <a:r>
              <a:rPr lang="fr-FR" altLang="fr-FR" dirty="0" err="1"/>
              <a:t>Mott</a:t>
            </a:r>
            <a:r>
              <a:rPr lang="fr-FR" altLang="fr-FR" dirty="0"/>
              <a:t> </a:t>
            </a:r>
            <a:r>
              <a:rPr lang="fr-FR" altLang="fr-FR" dirty="0" err="1"/>
              <a:t>insulator</a:t>
            </a:r>
            <a:r>
              <a:rPr lang="fr-FR" altLang="fr-FR" dirty="0"/>
              <a:t> – </a:t>
            </a:r>
            <a:r>
              <a:rPr lang="fr-FR" altLang="fr-FR" dirty="0" err="1"/>
              <a:t>Electronic</a:t>
            </a:r>
            <a:r>
              <a:rPr lang="fr-FR" altLang="fr-FR" dirty="0"/>
              <a:t> </a:t>
            </a:r>
            <a:r>
              <a:rPr lang="fr-FR" altLang="fr-FR" dirty="0" err="1"/>
              <a:t>ferroelectricity</a:t>
            </a:r>
            <a:endParaRPr lang="fr-FR" alt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1C4E80-E35F-4853-9C87-6C7F9F0100B5}"/>
              </a:ext>
            </a:extLst>
          </p:cNvPr>
          <p:cNvSpPr txBox="1"/>
          <p:nvPr/>
        </p:nvSpPr>
        <p:spPr>
          <a:xfrm>
            <a:off x="423335" y="1041395"/>
            <a:ext cx="118025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 band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insulator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qualitively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Mott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insulator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topologically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distinct (Berry Phase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jumps by 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transition,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charges are quasi-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Born charges changes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(Resta PRL 1995). In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Mott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state the anion transports a positive charge.</a:t>
            </a:r>
          </a:p>
          <a:p>
            <a:pPr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23F0D867-F93C-45A7-9CFC-3C1DEFCE9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87" y="2305052"/>
            <a:ext cx="3408092" cy="44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4750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oneTexte 3">
            <a:extLst>
              <a:ext uri="{FF2B5EF4-FFF2-40B4-BE49-F238E27FC236}">
                <a16:creationId xmlns:a16="http://schemas.microsoft.com/office/drawing/2014/main" id="{298AF2F4-3D22-493F-B780-4BC5A76E2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32" y="152400"/>
            <a:ext cx="11861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err="1"/>
              <a:t>From</a:t>
            </a:r>
            <a:r>
              <a:rPr lang="fr-FR" altLang="fr-FR" dirty="0"/>
              <a:t> band </a:t>
            </a:r>
            <a:r>
              <a:rPr lang="fr-FR" altLang="fr-FR" dirty="0" err="1"/>
              <a:t>insulator</a:t>
            </a:r>
            <a:r>
              <a:rPr lang="fr-FR" altLang="fr-FR" dirty="0"/>
              <a:t> to </a:t>
            </a:r>
            <a:r>
              <a:rPr lang="fr-FR" altLang="fr-FR" dirty="0" err="1"/>
              <a:t>Mott</a:t>
            </a:r>
            <a:r>
              <a:rPr lang="fr-FR" altLang="fr-FR" dirty="0"/>
              <a:t> </a:t>
            </a:r>
            <a:r>
              <a:rPr lang="fr-FR" altLang="fr-FR" dirty="0" err="1"/>
              <a:t>insulator</a:t>
            </a:r>
            <a:r>
              <a:rPr lang="fr-FR" altLang="fr-FR" dirty="0"/>
              <a:t> – </a:t>
            </a:r>
            <a:r>
              <a:rPr lang="fr-FR" altLang="fr-FR" dirty="0" err="1"/>
              <a:t>Electronic</a:t>
            </a:r>
            <a:r>
              <a:rPr lang="fr-FR" altLang="fr-FR" dirty="0"/>
              <a:t> </a:t>
            </a:r>
            <a:r>
              <a:rPr lang="fr-FR" altLang="fr-FR" dirty="0" err="1"/>
              <a:t>ferroelectricity</a:t>
            </a:r>
            <a:endParaRPr lang="fr-FR" alt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1C4E80-E35F-4853-9C87-6C7F9F0100B5}"/>
              </a:ext>
            </a:extLst>
          </p:cNvPr>
          <p:cNvSpPr txBox="1"/>
          <p:nvPr/>
        </p:nvSpPr>
        <p:spPr>
          <a:xfrm>
            <a:off x="423335" y="1041395"/>
            <a:ext cx="118025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 band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insulator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qualitively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Mott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insulator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topologically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distinct (Berry Phase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jumps by 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transition,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charges are quasi-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Born charges changes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(Resta PRL 1995). In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Mott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state the anion transports a positive charge.</a:t>
            </a:r>
          </a:p>
          <a:p>
            <a:pPr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modeling of N-I transition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Painelli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2017) </a:t>
            </a:r>
          </a:p>
          <a:p>
            <a:pPr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observes a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discontinuous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change of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2468" name="Image 5">
            <a:extLst>
              <a:ext uri="{FF2B5EF4-FFF2-40B4-BE49-F238E27FC236}">
                <a16:creationId xmlns:a16="http://schemas.microsoft.com/office/drawing/2014/main" id="{4EFEE552-594D-401A-B497-BC546EAC4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81" y="2667000"/>
            <a:ext cx="4823885" cy="391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FFE3F89-5727-4587-83E0-572DB72B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1" y="314076"/>
            <a:ext cx="76962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A0A77C2-1587-45CA-AE4E-10557D2A85F5}"/>
              </a:ext>
            </a:extLst>
          </p:cNvPr>
          <p:cNvSpPr txBox="1"/>
          <p:nvPr/>
        </p:nvSpPr>
        <p:spPr>
          <a:xfrm>
            <a:off x="6488236" y="47705"/>
            <a:ext cx="53213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Relaxations of </a:t>
            </a:r>
            <a:r>
              <a:rPr lang="fr-FR" alt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Excited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States </a:t>
            </a:r>
          </a:p>
          <a:p>
            <a:pPr algn="ctr">
              <a:spcBef>
                <a:spcPct val="0"/>
              </a:spcBef>
            </a:pP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Photo-</a:t>
            </a:r>
            <a:r>
              <a:rPr lang="fr-FR" alt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 Transitions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96C30DE-6D09-4F04-96B7-B4FDC2EF099E}"/>
              </a:ext>
            </a:extLst>
          </p:cNvPr>
          <p:cNvSpPr txBox="1"/>
          <p:nvPr/>
        </p:nvSpPr>
        <p:spPr>
          <a:xfrm>
            <a:off x="9136049" y="3069203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4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3">
            <a:extLst>
              <a:ext uri="{FF2B5EF4-FFF2-40B4-BE49-F238E27FC236}">
                <a16:creationId xmlns:a16="http://schemas.microsoft.com/office/drawing/2014/main" id="{783942AE-15A8-4077-912C-9A4E5CEEF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49276"/>
            <a:ext cx="79502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ZoneTexte 1">
            <a:extLst>
              <a:ext uri="{FF2B5EF4-FFF2-40B4-BE49-F238E27FC236}">
                <a16:creationId xmlns:a16="http://schemas.microsoft.com/office/drawing/2014/main" id="{07F0D381-BFF8-4BFB-929E-B16384BB0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36" y="1"/>
            <a:ext cx="11865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/>
              <a:t>To « </a:t>
            </a:r>
            <a:r>
              <a:rPr lang="fr-FR" altLang="fr-FR" dirty="0" err="1"/>
              <a:t>towards</a:t>
            </a:r>
            <a:r>
              <a:rPr lang="fr-FR" altLang="fr-FR" dirty="0"/>
              <a:t> </a:t>
            </a:r>
            <a:r>
              <a:rPr lang="fr-FR" altLang="fr-FR" dirty="0" err="1"/>
              <a:t>properties</a:t>
            </a:r>
            <a:r>
              <a:rPr lang="fr-FR" altLang="fr-FR" dirty="0"/>
              <a:t> on </a:t>
            </a:r>
            <a:r>
              <a:rPr lang="fr-FR" altLang="fr-FR" dirty="0" err="1"/>
              <a:t>demand</a:t>
            </a:r>
            <a:r>
              <a:rPr lang="fr-FR" altLang="fr-FR" dirty="0"/>
              <a:t> in quantum </a:t>
            </a:r>
            <a:r>
              <a:rPr lang="fr-FR" altLang="fr-FR" dirty="0" err="1"/>
              <a:t>materials</a:t>
            </a:r>
            <a:r>
              <a:rPr lang="fr-FR" altLang="fr-FR" dirty="0"/>
              <a:t> »</a:t>
            </a:r>
          </a:p>
        </p:txBody>
      </p:sp>
      <p:sp>
        <p:nvSpPr>
          <p:cNvPr id="14340" name="ZoneTexte 2">
            <a:extLst>
              <a:ext uri="{FF2B5EF4-FFF2-40B4-BE49-F238E27FC236}">
                <a16:creationId xmlns:a16="http://schemas.microsoft.com/office/drawing/2014/main" id="{2C458C96-31D2-4BC3-8AF2-CF3C8893C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4" y="4648200"/>
            <a:ext cx="2530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Review</a:t>
            </a: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Basov</a:t>
            </a:r>
            <a:r>
              <a:rPr lang="fr-FR" altLang="fr-FR" sz="2400" dirty="0"/>
              <a:t>, </a:t>
            </a:r>
            <a:r>
              <a:rPr lang="fr-FR" altLang="fr-FR" sz="2400" dirty="0" err="1"/>
              <a:t>Averitt</a:t>
            </a:r>
            <a:r>
              <a:rPr lang="fr-FR" altLang="fr-FR" sz="2400" dirty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Hsieh</a:t>
            </a:r>
            <a:endParaRPr lang="fr-FR" altLang="fr-FR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/>
              <a:t>Nature Materials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September</a:t>
            </a:r>
            <a:r>
              <a:rPr lang="fr-FR" altLang="fr-FR" sz="2400" dirty="0"/>
              <a:t> 2017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6BBE55-0B8A-4422-B5D1-38A152332AC5}"/>
              </a:ext>
            </a:extLst>
          </p:cNvPr>
          <p:cNvSpPr txBox="1"/>
          <p:nvPr/>
        </p:nvSpPr>
        <p:spPr>
          <a:xfrm>
            <a:off x="617717" y="910719"/>
            <a:ext cx="30267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New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new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seeing</a:t>
            </a: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749E188-74D0-4C40-AE50-0629DEC14073}"/>
              </a:ext>
            </a:extLst>
          </p:cNvPr>
          <p:cNvSpPr txBox="1"/>
          <p:nvPr/>
        </p:nvSpPr>
        <p:spPr>
          <a:xfrm>
            <a:off x="9358683" y="828820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0D7731-3A1D-4D8B-BE30-F0B75601BB4A}"/>
              </a:ext>
            </a:extLst>
          </p:cNvPr>
          <p:cNvSpPr txBox="1"/>
          <p:nvPr/>
        </p:nvSpPr>
        <p:spPr>
          <a:xfrm>
            <a:off x="8690780" y="5390985"/>
            <a:ext cx="30523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Thermal PT/PIPT</a:t>
            </a:r>
          </a:p>
        </p:txBody>
      </p:sp>
    </p:spTree>
    <p:extLst>
      <p:ext uri="{BB962C8B-B14F-4D97-AF65-F5344CB8AC3E}">
        <p14:creationId xmlns:p14="http://schemas.microsoft.com/office/powerpoint/2010/main" val="304399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4184EF-F119-4FF5-A2D8-1C0F6B769F9C}"/>
              </a:ext>
            </a:extLst>
          </p:cNvPr>
          <p:cNvSpPr txBox="1"/>
          <p:nvPr/>
        </p:nvSpPr>
        <p:spPr>
          <a:xfrm>
            <a:off x="1315140" y="24195"/>
            <a:ext cx="95477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Isosymetric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and/or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Breaking Phase Transitions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Structural Dynamics and Control of Phase transitions</a:t>
            </a:r>
          </a:p>
        </p:txBody>
      </p:sp>
    </p:spTree>
    <p:extLst>
      <p:ext uri="{BB962C8B-B14F-4D97-AF65-F5344CB8AC3E}">
        <p14:creationId xmlns:p14="http://schemas.microsoft.com/office/powerpoint/2010/main" val="249697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4184EF-F119-4FF5-A2D8-1C0F6B769F9C}"/>
              </a:ext>
            </a:extLst>
          </p:cNvPr>
          <p:cNvSpPr txBox="1"/>
          <p:nvPr/>
        </p:nvSpPr>
        <p:spPr>
          <a:xfrm>
            <a:off x="1315140" y="24195"/>
            <a:ext cx="95477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fr-FR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Isosymetric</a:t>
            </a: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and/or </a:t>
            </a:r>
            <a:r>
              <a:rPr lang="fr-FR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Breaking Phase Transitions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Structural Dynamics and Control of Phase transitions</a:t>
            </a:r>
          </a:p>
        </p:txBody>
      </p:sp>
    </p:spTree>
    <p:extLst>
      <p:ext uri="{BB962C8B-B14F-4D97-AF65-F5344CB8AC3E}">
        <p14:creationId xmlns:p14="http://schemas.microsoft.com/office/powerpoint/2010/main" val="9082731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2914</Words>
  <Application>Microsoft Office PowerPoint</Application>
  <PresentationFormat>Grand écran</PresentationFormat>
  <Paragraphs>689</Paragraphs>
  <Slides>65</Slides>
  <Notes>42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73" baseType="lpstr">
      <vt:lpstr>Amiri</vt:lpstr>
      <vt:lpstr>Arial</vt:lpstr>
      <vt:lpstr>Calibri</vt:lpstr>
      <vt:lpstr>Calibri Light</vt:lpstr>
      <vt:lpstr>Symbol</vt:lpstr>
      <vt:lpstr>Times New Roman</vt:lpstr>
      <vt:lpstr>Thème Office</vt:lpstr>
      <vt:lpstr>Image bitmap</vt:lpstr>
      <vt:lpstr>Ultrafast Structural Dynamics  and  Control of Phase Transitions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Herve Cailleau</dc:creator>
  <cp:lastModifiedBy>Herve Cailleau</cp:lastModifiedBy>
  <cp:revision>144</cp:revision>
  <dcterms:created xsi:type="dcterms:W3CDTF">2023-11-14T08:27:32Z</dcterms:created>
  <dcterms:modified xsi:type="dcterms:W3CDTF">2023-12-08T10:24:48Z</dcterms:modified>
</cp:coreProperties>
</file>