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40"/>
  </p:notesMasterIdLst>
  <p:sldIdLst>
    <p:sldId id="256" r:id="rId2"/>
    <p:sldId id="276" r:id="rId3"/>
    <p:sldId id="277" r:id="rId4"/>
    <p:sldId id="321" r:id="rId5"/>
    <p:sldId id="295" r:id="rId6"/>
    <p:sldId id="296" r:id="rId7"/>
    <p:sldId id="304" r:id="rId8"/>
    <p:sldId id="279" r:id="rId9"/>
    <p:sldId id="280" r:id="rId10"/>
    <p:sldId id="281" r:id="rId11"/>
    <p:sldId id="298" r:id="rId12"/>
    <p:sldId id="282" r:id="rId13"/>
    <p:sldId id="263" r:id="rId14"/>
    <p:sldId id="300" r:id="rId15"/>
    <p:sldId id="313" r:id="rId16"/>
    <p:sldId id="314" r:id="rId17"/>
    <p:sldId id="312" r:id="rId18"/>
    <p:sldId id="302" r:id="rId19"/>
    <p:sldId id="317" r:id="rId20"/>
    <p:sldId id="299" r:id="rId21"/>
    <p:sldId id="315" r:id="rId22"/>
    <p:sldId id="316" r:id="rId23"/>
    <p:sldId id="318" r:id="rId24"/>
    <p:sldId id="260" r:id="rId25"/>
    <p:sldId id="284" r:id="rId26"/>
    <p:sldId id="271" r:id="rId27"/>
    <p:sldId id="285" r:id="rId28"/>
    <p:sldId id="311" r:id="rId29"/>
    <p:sldId id="322" r:id="rId30"/>
    <p:sldId id="287" r:id="rId31"/>
    <p:sldId id="306" r:id="rId32"/>
    <p:sldId id="307" r:id="rId33"/>
    <p:sldId id="310" r:id="rId34"/>
    <p:sldId id="319" r:id="rId35"/>
    <p:sldId id="258" r:id="rId36"/>
    <p:sldId id="262" r:id="rId37"/>
    <p:sldId id="320" r:id="rId38"/>
    <p:sldId id="289" r:id="rId39"/>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964" autoAdjust="0"/>
    <p:restoredTop sz="79622" autoAdjust="0"/>
  </p:normalViewPr>
  <p:slideViewPr>
    <p:cSldViewPr snapToGrid="0" snapToObjects="1">
      <p:cViewPr varScale="1">
        <p:scale>
          <a:sx n="67" d="100"/>
          <a:sy n="67" d="100"/>
        </p:scale>
        <p:origin x="1400" y="4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51" d="100"/>
          <a:sy n="51" d="100"/>
        </p:scale>
        <p:origin x="2692" y="2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4F37DA-6A9C-46DC-9D16-2ACA822BB935}" type="datetimeFigureOut">
              <a:rPr lang="en-US" smtClean="0"/>
              <a:t>12/5/2023</a:t>
            </a:fld>
            <a:endParaRPr lang="en-US"/>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267E82-0995-41C2-8481-C31415DA29A9}" type="slidenum">
              <a:rPr lang="en-US" smtClean="0"/>
              <a:t>‹N°›</a:t>
            </a:fld>
            <a:endParaRPr lang="en-US"/>
          </a:p>
        </p:txBody>
      </p:sp>
    </p:spTree>
    <p:extLst>
      <p:ext uri="{BB962C8B-B14F-4D97-AF65-F5344CB8AC3E}">
        <p14:creationId xmlns:p14="http://schemas.microsoft.com/office/powerpoint/2010/main" val="4076419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noProof="0" dirty="0"/>
              <a:t>Mott insulators is the type of strong correlated materials where electronic configuration characterized by an add number of electrons per unit cell which result in partially field electronic band. By a conventional band theory, they should have a metallic (conductive) behavior. But in Mott insulators </a:t>
            </a:r>
            <a:r>
              <a:rPr lang="en-US" noProof="0" dirty="0" err="1"/>
              <a:t>Columb</a:t>
            </a:r>
            <a:r>
              <a:rPr lang="en-US" noProof="0" dirty="0"/>
              <a:t> repulsion between electrons surpass the bandwidth that leads to the electron localization and, </a:t>
            </a:r>
            <a:r>
              <a:rPr lang="en-US" i="0" noProof="0" dirty="0">
                <a:highlight>
                  <a:srgbClr val="FFFF00"/>
                </a:highlight>
              </a:rPr>
              <a:t>give a rise to the band splitting into so-cold Upper Hubbard Band and Lower Hibbard band. That leads to a formation of a band gap and material become an insulator.</a:t>
            </a:r>
          </a:p>
          <a:p>
            <a:r>
              <a:rPr lang="en-US" i="0" noProof="0" dirty="0">
                <a:highlight>
                  <a:srgbClr val="FFFF00"/>
                </a:highlight>
              </a:rPr>
              <a:t>Mott insulators can undergo a transition to a metallic state, therefore become more conductive under different external stimuli, such as temperature, pressure or electrical field. In 2013 such resistive switching were induced due to the electrical field of the STM tip at room temperature at the local scale. What they observed was a conductive bulb created on the surface of the Mott insulating crystal thank to STM tip. </a:t>
            </a:r>
          </a:p>
          <a:p>
            <a:endParaRPr lang="en-US" i="0" noProof="0" dirty="0">
              <a:highlight>
                <a:srgbClr val="FFFF00"/>
              </a:highlight>
            </a:endParaRPr>
          </a:p>
          <a:p>
            <a:endParaRPr lang="en-US" dirty="0">
              <a:highlight>
                <a:srgbClr val="FFFF00"/>
              </a:highlight>
            </a:endParaRPr>
          </a:p>
        </p:txBody>
      </p:sp>
      <p:sp>
        <p:nvSpPr>
          <p:cNvPr id="4" name="Espace réservé du numéro de diapositive 3"/>
          <p:cNvSpPr>
            <a:spLocks noGrp="1"/>
          </p:cNvSpPr>
          <p:nvPr>
            <p:ph type="sldNum" sz="quarter" idx="5"/>
          </p:nvPr>
        </p:nvSpPr>
        <p:spPr/>
        <p:txBody>
          <a:bodyPr/>
          <a:lstStyle/>
          <a:p>
            <a:fld id="{3D267E82-0995-41C2-8481-C31415DA29A9}" type="slidenum">
              <a:rPr lang="en-US" smtClean="0"/>
              <a:t>2</a:t>
            </a:fld>
            <a:endParaRPr lang="en-US"/>
          </a:p>
        </p:txBody>
      </p:sp>
    </p:spTree>
    <p:extLst>
      <p:ext uri="{BB962C8B-B14F-4D97-AF65-F5344CB8AC3E}">
        <p14:creationId xmlns:p14="http://schemas.microsoft.com/office/powerpoint/2010/main" val="1763546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We</a:t>
            </a:r>
            <a:r>
              <a:rPr lang="fr-FR" dirty="0"/>
              <a:t> </a:t>
            </a:r>
            <a:r>
              <a:rPr lang="fr-FR" dirty="0" err="1"/>
              <a:t>also</a:t>
            </a:r>
            <a:r>
              <a:rPr lang="fr-FR" dirty="0"/>
              <a:t> </a:t>
            </a:r>
            <a:r>
              <a:rPr lang="fr-FR" dirty="0" err="1"/>
              <a:t>cann</a:t>
            </a:r>
            <a:r>
              <a:rPr lang="fr-FR" dirty="0"/>
              <a:t> see </a:t>
            </a:r>
            <a:r>
              <a:rPr lang="fr-FR" dirty="0" err="1"/>
              <a:t>that</a:t>
            </a:r>
            <a:r>
              <a:rPr lang="fr-FR" dirty="0"/>
              <a:t> the Star of David pattern </a:t>
            </a:r>
            <a:r>
              <a:rPr lang="fr-FR" dirty="0" err="1"/>
              <a:t>is</a:t>
            </a:r>
            <a:r>
              <a:rPr lang="fr-FR" dirty="0"/>
              <a:t> </a:t>
            </a:r>
            <a:r>
              <a:rPr lang="fr-FR" dirty="0" err="1"/>
              <a:t>rotated</a:t>
            </a:r>
            <a:r>
              <a:rPr lang="fr-FR" dirty="0"/>
              <a:t> by an angle of 13,9° </a:t>
            </a:r>
            <a:r>
              <a:rPr lang="fr-FR" dirty="0" err="1"/>
              <a:t>from</a:t>
            </a:r>
            <a:r>
              <a:rPr lang="fr-FR" dirty="0"/>
              <a:t> the </a:t>
            </a:r>
            <a:r>
              <a:rPr lang="fr-FR" dirty="0" err="1"/>
              <a:t>atomic</a:t>
            </a:r>
            <a:r>
              <a:rPr lang="fr-FR" dirty="0"/>
              <a:t> unit </a:t>
            </a:r>
            <a:r>
              <a:rPr lang="fr-FR" dirty="0" err="1"/>
              <a:t>cell</a:t>
            </a:r>
            <a:r>
              <a:rPr lang="fr-FR" dirty="0"/>
              <a:t>.</a:t>
            </a:r>
            <a:endParaRPr lang="en-US" dirty="0"/>
          </a:p>
        </p:txBody>
      </p:sp>
      <p:sp>
        <p:nvSpPr>
          <p:cNvPr id="4" name="Espace réservé du numéro de diapositive 3"/>
          <p:cNvSpPr>
            <a:spLocks noGrp="1"/>
          </p:cNvSpPr>
          <p:nvPr>
            <p:ph type="sldNum" sz="quarter" idx="5"/>
          </p:nvPr>
        </p:nvSpPr>
        <p:spPr/>
        <p:txBody>
          <a:bodyPr/>
          <a:lstStyle/>
          <a:p>
            <a:fld id="{3D267E82-0995-41C2-8481-C31415DA29A9}" type="slidenum">
              <a:rPr lang="en-US" smtClean="0"/>
              <a:t>12</a:t>
            </a:fld>
            <a:endParaRPr lang="en-US"/>
          </a:p>
        </p:txBody>
      </p:sp>
    </p:spTree>
    <p:extLst>
      <p:ext uri="{BB962C8B-B14F-4D97-AF65-F5344CB8AC3E}">
        <p14:creationId xmlns:p14="http://schemas.microsoft.com/office/powerpoint/2010/main" val="34174065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noProof="0" dirty="0"/>
              <a:t>The observed surface has two main features: a flower shaped moiré that is superimposed on a small triangular </a:t>
            </a:r>
            <a:r>
              <a:rPr lang="en-US" noProof="0" dirty="0" err="1"/>
              <a:t>protrutions</a:t>
            </a:r>
            <a:r>
              <a:rPr lang="en-US" noProof="0" dirty="0"/>
              <a:t>. repetitive pattern reproducibly observed on the whole surface, indicating full coverage of the </a:t>
            </a:r>
            <a:r>
              <a:rPr lang="en-US" noProof="0" dirty="0" err="1"/>
              <a:t>GaP</a:t>
            </a:r>
            <a:r>
              <a:rPr lang="en-US" noProof="0" dirty="0"/>
              <a:t>(111)B surface with TaSe2.</a:t>
            </a:r>
          </a:p>
        </p:txBody>
      </p:sp>
      <p:sp>
        <p:nvSpPr>
          <p:cNvPr id="4" name="Espace réservé du numéro de diapositive 3"/>
          <p:cNvSpPr>
            <a:spLocks noGrp="1"/>
          </p:cNvSpPr>
          <p:nvPr>
            <p:ph type="sldNum" sz="quarter" idx="5"/>
          </p:nvPr>
        </p:nvSpPr>
        <p:spPr/>
        <p:txBody>
          <a:bodyPr/>
          <a:lstStyle/>
          <a:p>
            <a:fld id="{3D267E82-0995-41C2-8481-C31415DA29A9}" type="slidenum">
              <a:rPr lang="en-US" smtClean="0"/>
              <a:t>13</a:t>
            </a:fld>
            <a:endParaRPr lang="en-US"/>
          </a:p>
        </p:txBody>
      </p:sp>
    </p:spTree>
    <p:extLst>
      <p:ext uri="{BB962C8B-B14F-4D97-AF65-F5344CB8AC3E}">
        <p14:creationId xmlns:p14="http://schemas.microsoft.com/office/powerpoint/2010/main" val="20032756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If </a:t>
            </a:r>
            <a:r>
              <a:rPr lang="fr-FR" dirty="0" err="1"/>
              <a:t>we</a:t>
            </a:r>
            <a:r>
              <a:rPr lang="fr-FR" dirty="0"/>
              <a:t> </a:t>
            </a:r>
            <a:r>
              <a:rPr lang="fr-FR" dirty="0" err="1"/>
              <a:t>apply</a:t>
            </a:r>
            <a:r>
              <a:rPr lang="fr-FR" dirty="0"/>
              <a:t> a fast fourrier </a:t>
            </a:r>
            <a:r>
              <a:rPr lang="fr-FR" dirty="0" err="1"/>
              <a:t>transormation</a:t>
            </a:r>
            <a:r>
              <a:rPr lang="fr-FR" dirty="0"/>
              <a:t> on the </a:t>
            </a:r>
            <a:r>
              <a:rPr lang="fr-FR" dirty="0" err="1"/>
              <a:t>intermidiater</a:t>
            </a:r>
            <a:r>
              <a:rPr lang="fr-FR" dirty="0"/>
              <a:t> </a:t>
            </a:r>
            <a:r>
              <a:rPr lang="fr-FR" dirty="0" err="1"/>
              <a:t>resolution</a:t>
            </a:r>
            <a:r>
              <a:rPr lang="fr-FR" dirty="0"/>
              <a:t> image </a:t>
            </a:r>
            <a:r>
              <a:rPr lang="fr-FR" dirty="0" err="1"/>
              <a:t>we</a:t>
            </a:r>
            <a:r>
              <a:rPr lang="fr-FR" dirty="0"/>
              <a:t> can see a </a:t>
            </a:r>
            <a:r>
              <a:rPr lang="fr-FR" dirty="0" err="1"/>
              <a:t>two</a:t>
            </a:r>
            <a:r>
              <a:rPr lang="fr-FR" dirty="0"/>
              <a:t> </a:t>
            </a:r>
            <a:r>
              <a:rPr lang="fr-FR" dirty="0" err="1"/>
              <a:t>series</a:t>
            </a:r>
            <a:r>
              <a:rPr lang="fr-FR" dirty="0"/>
              <a:t> of </a:t>
            </a:r>
            <a:r>
              <a:rPr lang="fr-FR" dirty="0" err="1"/>
              <a:t>picks</a:t>
            </a:r>
            <a:r>
              <a:rPr lang="fr-FR" dirty="0"/>
              <a:t>. </a:t>
            </a:r>
            <a:endParaRPr lang="en-US" dirty="0"/>
          </a:p>
        </p:txBody>
      </p:sp>
      <p:sp>
        <p:nvSpPr>
          <p:cNvPr id="4" name="Espace réservé du numéro de diapositive 3"/>
          <p:cNvSpPr>
            <a:spLocks noGrp="1"/>
          </p:cNvSpPr>
          <p:nvPr>
            <p:ph type="sldNum" sz="quarter" idx="5"/>
          </p:nvPr>
        </p:nvSpPr>
        <p:spPr/>
        <p:txBody>
          <a:bodyPr/>
          <a:lstStyle/>
          <a:p>
            <a:fld id="{3D267E82-0995-41C2-8481-C31415DA29A9}" type="slidenum">
              <a:rPr lang="en-US" smtClean="0"/>
              <a:t>14</a:t>
            </a:fld>
            <a:endParaRPr lang="en-US"/>
          </a:p>
        </p:txBody>
      </p:sp>
    </p:spTree>
    <p:extLst>
      <p:ext uri="{BB962C8B-B14F-4D97-AF65-F5344CB8AC3E}">
        <p14:creationId xmlns:p14="http://schemas.microsoft.com/office/powerpoint/2010/main" val="8947832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If </a:t>
            </a:r>
            <a:r>
              <a:rPr lang="fr-FR" dirty="0" err="1"/>
              <a:t>we</a:t>
            </a:r>
            <a:r>
              <a:rPr lang="fr-FR" dirty="0"/>
              <a:t> </a:t>
            </a:r>
            <a:r>
              <a:rPr lang="fr-FR" dirty="0" err="1"/>
              <a:t>apply</a:t>
            </a:r>
            <a:r>
              <a:rPr lang="fr-FR" dirty="0"/>
              <a:t> a fast fourrier </a:t>
            </a:r>
            <a:r>
              <a:rPr lang="fr-FR" dirty="0" err="1"/>
              <a:t>transormation</a:t>
            </a:r>
            <a:r>
              <a:rPr lang="fr-FR" dirty="0"/>
              <a:t> on the </a:t>
            </a:r>
            <a:r>
              <a:rPr lang="fr-FR" dirty="0" err="1"/>
              <a:t>intermidiater</a:t>
            </a:r>
            <a:r>
              <a:rPr lang="fr-FR" dirty="0"/>
              <a:t> </a:t>
            </a:r>
            <a:r>
              <a:rPr lang="fr-FR" dirty="0" err="1"/>
              <a:t>resolution</a:t>
            </a:r>
            <a:r>
              <a:rPr lang="fr-FR" dirty="0"/>
              <a:t> image </a:t>
            </a:r>
            <a:r>
              <a:rPr lang="fr-FR" dirty="0" err="1"/>
              <a:t>we</a:t>
            </a:r>
            <a:r>
              <a:rPr lang="fr-FR" dirty="0"/>
              <a:t> can see a </a:t>
            </a:r>
            <a:r>
              <a:rPr lang="fr-FR" dirty="0" err="1"/>
              <a:t>two</a:t>
            </a:r>
            <a:r>
              <a:rPr lang="fr-FR" dirty="0"/>
              <a:t> </a:t>
            </a:r>
            <a:r>
              <a:rPr lang="fr-FR" dirty="0" err="1"/>
              <a:t>series</a:t>
            </a:r>
            <a:r>
              <a:rPr lang="fr-FR" dirty="0"/>
              <a:t> of </a:t>
            </a:r>
            <a:r>
              <a:rPr lang="fr-FR" dirty="0" err="1"/>
              <a:t>picks</a:t>
            </a:r>
            <a:r>
              <a:rPr lang="fr-FR" dirty="0"/>
              <a:t>. </a:t>
            </a:r>
            <a:endParaRPr lang="en-US" dirty="0"/>
          </a:p>
        </p:txBody>
      </p:sp>
      <p:sp>
        <p:nvSpPr>
          <p:cNvPr id="4" name="Espace réservé du numéro de diapositive 3"/>
          <p:cNvSpPr>
            <a:spLocks noGrp="1"/>
          </p:cNvSpPr>
          <p:nvPr>
            <p:ph type="sldNum" sz="quarter" idx="5"/>
          </p:nvPr>
        </p:nvSpPr>
        <p:spPr/>
        <p:txBody>
          <a:bodyPr/>
          <a:lstStyle/>
          <a:p>
            <a:fld id="{3D267E82-0995-41C2-8481-C31415DA29A9}" type="slidenum">
              <a:rPr lang="en-US" smtClean="0"/>
              <a:t>15</a:t>
            </a:fld>
            <a:endParaRPr lang="en-US"/>
          </a:p>
        </p:txBody>
      </p:sp>
    </p:spTree>
    <p:extLst>
      <p:ext uri="{BB962C8B-B14F-4D97-AF65-F5344CB8AC3E}">
        <p14:creationId xmlns:p14="http://schemas.microsoft.com/office/powerpoint/2010/main" val="16380051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If </a:t>
            </a:r>
            <a:r>
              <a:rPr lang="fr-FR" dirty="0" err="1"/>
              <a:t>we</a:t>
            </a:r>
            <a:r>
              <a:rPr lang="fr-FR" dirty="0"/>
              <a:t> </a:t>
            </a:r>
            <a:r>
              <a:rPr lang="fr-FR" dirty="0" err="1"/>
              <a:t>apply</a:t>
            </a:r>
            <a:r>
              <a:rPr lang="fr-FR" dirty="0"/>
              <a:t> a fast fourrier </a:t>
            </a:r>
            <a:r>
              <a:rPr lang="fr-FR" dirty="0" err="1"/>
              <a:t>transormation</a:t>
            </a:r>
            <a:r>
              <a:rPr lang="fr-FR" dirty="0"/>
              <a:t> on the </a:t>
            </a:r>
            <a:r>
              <a:rPr lang="fr-FR" dirty="0" err="1"/>
              <a:t>intermidiater</a:t>
            </a:r>
            <a:r>
              <a:rPr lang="fr-FR" dirty="0"/>
              <a:t> </a:t>
            </a:r>
            <a:r>
              <a:rPr lang="fr-FR" dirty="0" err="1"/>
              <a:t>resolution</a:t>
            </a:r>
            <a:r>
              <a:rPr lang="fr-FR" dirty="0"/>
              <a:t> image </a:t>
            </a:r>
            <a:r>
              <a:rPr lang="fr-FR" dirty="0" err="1"/>
              <a:t>we</a:t>
            </a:r>
            <a:r>
              <a:rPr lang="fr-FR" dirty="0"/>
              <a:t> can see a </a:t>
            </a:r>
            <a:r>
              <a:rPr lang="fr-FR" dirty="0" err="1"/>
              <a:t>two</a:t>
            </a:r>
            <a:r>
              <a:rPr lang="fr-FR" dirty="0"/>
              <a:t> </a:t>
            </a:r>
            <a:r>
              <a:rPr lang="fr-FR" dirty="0" err="1"/>
              <a:t>series</a:t>
            </a:r>
            <a:r>
              <a:rPr lang="fr-FR" dirty="0"/>
              <a:t> of </a:t>
            </a:r>
            <a:r>
              <a:rPr lang="fr-FR" dirty="0" err="1"/>
              <a:t>picks</a:t>
            </a:r>
            <a:r>
              <a:rPr lang="fr-FR" dirty="0"/>
              <a:t>. </a:t>
            </a:r>
            <a:endParaRPr lang="en-US" dirty="0"/>
          </a:p>
        </p:txBody>
      </p:sp>
      <p:sp>
        <p:nvSpPr>
          <p:cNvPr id="4" name="Espace réservé du numéro de diapositive 3"/>
          <p:cNvSpPr>
            <a:spLocks noGrp="1"/>
          </p:cNvSpPr>
          <p:nvPr>
            <p:ph type="sldNum" sz="quarter" idx="5"/>
          </p:nvPr>
        </p:nvSpPr>
        <p:spPr/>
        <p:txBody>
          <a:bodyPr/>
          <a:lstStyle/>
          <a:p>
            <a:fld id="{3D267E82-0995-41C2-8481-C31415DA29A9}" type="slidenum">
              <a:rPr lang="en-US" smtClean="0"/>
              <a:t>16</a:t>
            </a:fld>
            <a:endParaRPr lang="en-US"/>
          </a:p>
        </p:txBody>
      </p:sp>
    </p:spTree>
    <p:extLst>
      <p:ext uri="{BB962C8B-B14F-4D97-AF65-F5344CB8AC3E}">
        <p14:creationId xmlns:p14="http://schemas.microsoft.com/office/powerpoint/2010/main" val="39872062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If </a:t>
            </a:r>
            <a:r>
              <a:rPr lang="fr-FR" dirty="0" err="1"/>
              <a:t>we</a:t>
            </a:r>
            <a:r>
              <a:rPr lang="fr-FR" dirty="0"/>
              <a:t> </a:t>
            </a:r>
            <a:r>
              <a:rPr lang="fr-FR" dirty="0" err="1"/>
              <a:t>apply</a:t>
            </a:r>
            <a:r>
              <a:rPr lang="fr-FR" dirty="0"/>
              <a:t> a fast fourrier </a:t>
            </a:r>
            <a:r>
              <a:rPr lang="fr-FR" dirty="0" err="1"/>
              <a:t>transormation</a:t>
            </a:r>
            <a:r>
              <a:rPr lang="fr-FR" dirty="0"/>
              <a:t> on the </a:t>
            </a:r>
            <a:r>
              <a:rPr lang="fr-FR" dirty="0" err="1"/>
              <a:t>intermidiater</a:t>
            </a:r>
            <a:r>
              <a:rPr lang="fr-FR" dirty="0"/>
              <a:t> </a:t>
            </a:r>
            <a:r>
              <a:rPr lang="fr-FR" dirty="0" err="1"/>
              <a:t>resolution</a:t>
            </a:r>
            <a:r>
              <a:rPr lang="fr-FR" dirty="0"/>
              <a:t> image </a:t>
            </a:r>
            <a:r>
              <a:rPr lang="fr-FR" dirty="0" err="1"/>
              <a:t>we</a:t>
            </a:r>
            <a:r>
              <a:rPr lang="fr-FR" dirty="0"/>
              <a:t> can see a </a:t>
            </a:r>
            <a:r>
              <a:rPr lang="fr-FR" dirty="0" err="1"/>
              <a:t>two</a:t>
            </a:r>
            <a:r>
              <a:rPr lang="fr-FR" dirty="0"/>
              <a:t> </a:t>
            </a:r>
            <a:r>
              <a:rPr lang="fr-FR" dirty="0" err="1"/>
              <a:t>series</a:t>
            </a:r>
            <a:r>
              <a:rPr lang="fr-FR" dirty="0"/>
              <a:t> of </a:t>
            </a:r>
            <a:r>
              <a:rPr lang="fr-FR" dirty="0" err="1"/>
              <a:t>picks</a:t>
            </a:r>
            <a:r>
              <a:rPr lang="fr-FR" dirty="0"/>
              <a:t>. </a:t>
            </a:r>
            <a:endParaRPr lang="en-US" dirty="0"/>
          </a:p>
        </p:txBody>
      </p:sp>
      <p:sp>
        <p:nvSpPr>
          <p:cNvPr id="4" name="Espace réservé du numéro de diapositive 3"/>
          <p:cNvSpPr>
            <a:spLocks noGrp="1"/>
          </p:cNvSpPr>
          <p:nvPr>
            <p:ph type="sldNum" sz="quarter" idx="5"/>
          </p:nvPr>
        </p:nvSpPr>
        <p:spPr/>
        <p:txBody>
          <a:bodyPr/>
          <a:lstStyle/>
          <a:p>
            <a:fld id="{3D267E82-0995-41C2-8481-C31415DA29A9}" type="slidenum">
              <a:rPr lang="en-US" smtClean="0"/>
              <a:t>17</a:t>
            </a:fld>
            <a:endParaRPr lang="en-US"/>
          </a:p>
        </p:txBody>
      </p:sp>
    </p:spTree>
    <p:extLst>
      <p:ext uri="{BB962C8B-B14F-4D97-AF65-F5344CB8AC3E}">
        <p14:creationId xmlns:p14="http://schemas.microsoft.com/office/powerpoint/2010/main" val="4443614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If </a:t>
            </a:r>
            <a:r>
              <a:rPr lang="fr-FR" dirty="0" err="1"/>
              <a:t>we</a:t>
            </a:r>
            <a:r>
              <a:rPr lang="fr-FR" dirty="0"/>
              <a:t> </a:t>
            </a:r>
            <a:r>
              <a:rPr lang="fr-FR" dirty="0" err="1"/>
              <a:t>apply</a:t>
            </a:r>
            <a:r>
              <a:rPr lang="fr-FR" dirty="0"/>
              <a:t> a fast fourrier </a:t>
            </a:r>
            <a:r>
              <a:rPr lang="fr-FR" dirty="0" err="1"/>
              <a:t>transormation</a:t>
            </a:r>
            <a:r>
              <a:rPr lang="fr-FR" dirty="0"/>
              <a:t> on the </a:t>
            </a:r>
            <a:r>
              <a:rPr lang="fr-FR" dirty="0" err="1"/>
              <a:t>intermidiater</a:t>
            </a:r>
            <a:r>
              <a:rPr lang="fr-FR" dirty="0"/>
              <a:t> </a:t>
            </a:r>
            <a:r>
              <a:rPr lang="fr-FR" dirty="0" err="1"/>
              <a:t>resolution</a:t>
            </a:r>
            <a:r>
              <a:rPr lang="fr-FR" dirty="0"/>
              <a:t> image </a:t>
            </a:r>
            <a:r>
              <a:rPr lang="fr-FR" dirty="0" err="1"/>
              <a:t>we</a:t>
            </a:r>
            <a:r>
              <a:rPr lang="fr-FR" dirty="0"/>
              <a:t> can see a </a:t>
            </a:r>
            <a:r>
              <a:rPr lang="fr-FR" dirty="0" err="1"/>
              <a:t>two</a:t>
            </a:r>
            <a:r>
              <a:rPr lang="fr-FR" dirty="0"/>
              <a:t> </a:t>
            </a:r>
            <a:r>
              <a:rPr lang="fr-FR" dirty="0" err="1"/>
              <a:t>series</a:t>
            </a:r>
            <a:r>
              <a:rPr lang="fr-FR" dirty="0"/>
              <a:t> of </a:t>
            </a:r>
            <a:r>
              <a:rPr lang="fr-FR" dirty="0" err="1"/>
              <a:t>picks</a:t>
            </a:r>
            <a:r>
              <a:rPr lang="fr-FR" dirty="0"/>
              <a:t>. </a:t>
            </a:r>
            <a:endParaRPr lang="en-US" dirty="0"/>
          </a:p>
        </p:txBody>
      </p:sp>
      <p:sp>
        <p:nvSpPr>
          <p:cNvPr id="4" name="Espace réservé du numéro de diapositive 3"/>
          <p:cNvSpPr>
            <a:spLocks noGrp="1"/>
          </p:cNvSpPr>
          <p:nvPr>
            <p:ph type="sldNum" sz="quarter" idx="5"/>
          </p:nvPr>
        </p:nvSpPr>
        <p:spPr/>
        <p:txBody>
          <a:bodyPr/>
          <a:lstStyle/>
          <a:p>
            <a:fld id="{3D267E82-0995-41C2-8481-C31415DA29A9}" type="slidenum">
              <a:rPr lang="en-US" smtClean="0"/>
              <a:t>18</a:t>
            </a:fld>
            <a:endParaRPr lang="en-US"/>
          </a:p>
        </p:txBody>
      </p:sp>
    </p:spTree>
    <p:extLst>
      <p:ext uri="{BB962C8B-B14F-4D97-AF65-F5344CB8AC3E}">
        <p14:creationId xmlns:p14="http://schemas.microsoft.com/office/powerpoint/2010/main" val="11294346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If </a:t>
            </a:r>
            <a:r>
              <a:rPr lang="fr-FR" dirty="0" err="1"/>
              <a:t>we</a:t>
            </a:r>
            <a:r>
              <a:rPr lang="fr-FR" dirty="0"/>
              <a:t> </a:t>
            </a:r>
            <a:r>
              <a:rPr lang="fr-FR" dirty="0" err="1"/>
              <a:t>apply</a:t>
            </a:r>
            <a:r>
              <a:rPr lang="fr-FR" dirty="0"/>
              <a:t> a fast fourrier </a:t>
            </a:r>
            <a:r>
              <a:rPr lang="fr-FR" dirty="0" err="1"/>
              <a:t>transormation</a:t>
            </a:r>
            <a:r>
              <a:rPr lang="fr-FR" dirty="0"/>
              <a:t> on the </a:t>
            </a:r>
            <a:r>
              <a:rPr lang="fr-FR" dirty="0" err="1"/>
              <a:t>intermidiater</a:t>
            </a:r>
            <a:r>
              <a:rPr lang="fr-FR" dirty="0"/>
              <a:t> </a:t>
            </a:r>
            <a:r>
              <a:rPr lang="fr-FR" dirty="0" err="1"/>
              <a:t>resolution</a:t>
            </a:r>
            <a:r>
              <a:rPr lang="fr-FR" dirty="0"/>
              <a:t> image </a:t>
            </a:r>
            <a:r>
              <a:rPr lang="fr-FR" dirty="0" err="1"/>
              <a:t>we</a:t>
            </a:r>
            <a:r>
              <a:rPr lang="fr-FR" dirty="0"/>
              <a:t> can see a </a:t>
            </a:r>
            <a:r>
              <a:rPr lang="fr-FR" dirty="0" err="1"/>
              <a:t>two</a:t>
            </a:r>
            <a:r>
              <a:rPr lang="fr-FR" dirty="0"/>
              <a:t> </a:t>
            </a:r>
            <a:r>
              <a:rPr lang="fr-FR" dirty="0" err="1"/>
              <a:t>series</a:t>
            </a:r>
            <a:r>
              <a:rPr lang="fr-FR" dirty="0"/>
              <a:t> of </a:t>
            </a:r>
            <a:r>
              <a:rPr lang="fr-FR" dirty="0" err="1"/>
              <a:t>picks</a:t>
            </a:r>
            <a:r>
              <a:rPr lang="fr-FR" dirty="0"/>
              <a:t>. </a:t>
            </a:r>
            <a:endParaRPr lang="en-US" dirty="0"/>
          </a:p>
        </p:txBody>
      </p:sp>
      <p:sp>
        <p:nvSpPr>
          <p:cNvPr id="4" name="Espace réservé du numéro de diapositive 3"/>
          <p:cNvSpPr>
            <a:spLocks noGrp="1"/>
          </p:cNvSpPr>
          <p:nvPr>
            <p:ph type="sldNum" sz="quarter" idx="5"/>
          </p:nvPr>
        </p:nvSpPr>
        <p:spPr/>
        <p:txBody>
          <a:bodyPr/>
          <a:lstStyle/>
          <a:p>
            <a:fld id="{3D267E82-0995-41C2-8481-C31415DA29A9}" type="slidenum">
              <a:rPr lang="en-US" smtClean="0"/>
              <a:t>19</a:t>
            </a:fld>
            <a:endParaRPr lang="en-US"/>
          </a:p>
        </p:txBody>
      </p:sp>
    </p:spTree>
    <p:extLst>
      <p:ext uri="{BB962C8B-B14F-4D97-AF65-F5344CB8AC3E}">
        <p14:creationId xmlns:p14="http://schemas.microsoft.com/office/powerpoint/2010/main" val="11736932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feedback conditions with a large sample bias of −2.0 V we can clearly observe zero conductance in the region of -1V and +1.3V that </a:t>
            </a:r>
            <a:r>
              <a:rPr lang="en-US" dirty="0" err="1"/>
              <a:t>corresponde</a:t>
            </a:r>
            <a:r>
              <a:rPr lang="en-US" dirty="0"/>
              <a:t> to the </a:t>
            </a:r>
            <a:r>
              <a:rPr lang="en-US" dirty="0" err="1"/>
              <a:t>GaP</a:t>
            </a:r>
            <a:r>
              <a:rPr lang="en-US" dirty="0"/>
              <a:t> bandgap. Setting up the sample bias of -0.5V we can clearly observe a zero conductance 0.13 ± 0.02 eV. The gap is surrounded by two peaks centered at −0.22 and +0.21 eV, with a Fermi energy in the middle of the gap, as expected for an undoped Mott semiconductor. The energy separation between the peaks of the LHB and UHB Hubbard bands, arising from the Coulomb repulsion in the monolayer, is 0.43 eV.</a:t>
            </a:r>
          </a:p>
          <a:p>
            <a:endParaRPr lang="en-US" dirty="0"/>
          </a:p>
          <a:p>
            <a:r>
              <a:rPr lang="en-US" dirty="0"/>
              <a:t>The observed gap amplitude and positions of the Hubbard peaks are very similar to those reported for 1T-TaSe2 single layers on a graphene bilayer,15,38 indicating a negligible substrate perturbation and strong electronic correlations in TaSe2.</a:t>
            </a:r>
          </a:p>
        </p:txBody>
      </p:sp>
      <p:sp>
        <p:nvSpPr>
          <p:cNvPr id="4" name="Espace réservé du numéro de diapositive 3"/>
          <p:cNvSpPr>
            <a:spLocks noGrp="1"/>
          </p:cNvSpPr>
          <p:nvPr>
            <p:ph type="sldNum" sz="quarter" idx="5"/>
          </p:nvPr>
        </p:nvSpPr>
        <p:spPr/>
        <p:txBody>
          <a:bodyPr/>
          <a:lstStyle/>
          <a:p>
            <a:fld id="{3D267E82-0995-41C2-8481-C31415DA29A9}" type="slidenum">
              <a:rPr lang="en-US" smtClean="0"/>
              <a:t>23</a:t>
            </a:fld>
            <a:endParaRPr lang="en-US"/>
          </a:p>
        </p:txBody>
      </p:sp>
    </p:spTree>
    <p:extLst>
      <p:ext uri="{BB962C8B-B14F-4D97-AF65-F5344CB8AC3E}">
        <p14:creationId xmlns:p14="http://schemas.microsoft.com/office/powerpoint/2010/main" val="30941143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feedback conditions with a large sample bias of −2.0 V we can clearly observe zero conductance in the region of -1V and +1.3V that </a:t>
            </a:r>
            <a:r>
              <a:rPr lang="en-US" dirty="0" err="1"/>
              <a:t>corresponde</a:t>
            </a:r>
            <a:r>
              <a:rPr lang="en-US" dirty="0"/>
              <a:t> to the </a:t>
            </a:r>
            <a:r>
              <a:rPr lang="en-US" dirty="0" err="1"/>
              <a:t>GaP</a:t>
            </a:r>
            <a:r>
              <a:rPr lang="en-US" dirty="0"/>
              <a:t> bandgap. Setting up the sample bias of -0.5V we can clearly observe a zero conductance 0.13 ± 0.02 eV. The gap is surrounded by two peaks centered at −0.22 and +0.21 eV, with a Fermi energy in the middle of the gap, as expected for an undoped Mott semiconductor. The energy separation between the peaks of the LHB and UHB Hubbard bands, arising from the Coulomb repulsion in the monolayer, is 0.43 eV.</a:t>
            </a:r>
          </a:p>
          <a:p>
            <a:endParaRPr lang="en-US" dirty="0"/>
          </a:p>
          <a:p>
            <a:r>
              <a:rPr lang="en-US" dirty="0"/>
              <a:t>The observed gap amplitude and positions of the Hubbard peaks are very similar to those reported for 1T-TaSe2 single layers on a graphene bilayer,15,38 indicating a negligible substrate perturbation and strong electronic correlations in TaSe2.</a:t>
            </a:r>
          </a:p>
        </p:txBody>
      </p:sp>
      <p:sp>
        <p:nvSpPr>
          <p:cNvPr id="4" name="Espace réservé du numéro de diapositive 3"/>
          <p:cNvSpPr>
            <a:spLocks noGrp="1"/>
          </p:cNvSpPr>
          <p:nvPr>
            <p:ph type="sldNum" sz="quarter" idx="5"/>
          </p:nvPr>
        </p:nvSpPr>
        <p:spPr/>
        <p:txBody>
          <a:bodyPr/>
          <a:lstStyle/>
          <a:p>
            <a:fld id="{3D267E82-0995-41C2-8481-C31415DA29A9}" type="slidenum">
              <a:rPr lang="en-US" smtClean="0"/>
              <a:t>24</a:t>
            </a:fld>
            <a:endParaRPr lang="en-US"/>
          </a:p>
        </p:txBody>
      </p:sp>
    </p:spTree>
    <p:extLst>
      <p:ext uri="{BB962C8B-B14F-4D97-AF65-F5344CB8AC3E}">
        <p14:creationId xmlns:p14="http://schemas.microsoft.com/office/powerpoint/2010/main" val="5115817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en-US" noProof="0" dirty="0"/>
              <a:t>Tantalum </a:t>
            </a:r>
            <a:r>
              <a:rPr lang="en-US" noProof="0" dirty="0" err="1"/>
              <a:t>diselenide</a:t>
            </a:r>
            <a:r>
              <a:rPr lang="en-US" noProof="0" dirty="0"/>
              <a:t> is a transition metal dichalcogenide that is a good candidate for a 2D Mott material. It has a wide Charge density wave state up to 473K that is characterized by a star of David superlattice where 12 closest atoms approaching center one. In bulk, tantalum </a:t>
            </a:r>
            <a:r>
              <a:rPr lang="en-US" noProof="0" dirty="0" err="1"/>
              <a:t>diselenide</a:t>
            </a:r>
            <a:r>
              <a:rPr lang="en-US" noProof="0" dirty="0"/>
              <a:t> has a metallic behavior but its exfoliation down to a  single layer leads to stronger electron correlation and bandgap opening. Therefore a material become a Mott insulator where </a:t>
            </a:r>
            <a:r>
              <a:rPr lang="en-US" sz="1800" b="0" i="0" u="none" strike="noStrike" baseline="0" dirty="0">
                <a:latin typeface="CMR12"/>
              </a:rPr>
              <a:t>electron localization</a:t>
            </a:r>
          </a:p>
          <a:p>
            <a:pPr algn="l"/>
            <a:r>
              <a:rPr lang="en-US" sz="1800" b="0" i="0" u="none" strike="noStrike" baseline="0" dirty="0">
                <a:latin typeface="CMR12"/>
              </a:rPr>
              <a:t>inhibits conductivity despite the presence of free electrons that would ordinarily facilitate a metallic state.</a:t>
            </a:r>
          </a:p>
          <a:p>
            <a:pPr algn="l"/>
            <a:endParaRPr lang="en-US" sz="1800" b="0" i="0" u="none" strike="noStrike" baseline="0" noProof="0" dirty="0">
              <a:latin typeface="CMR12"/>
            </a:endParaRPr>
          </a:p>
          <a:p>
            <a:pPr algn="l"/>
            <a:r>
              <a:rPr lang="en-US" sz="1800" b="0" i="0" u="none" strike="noStrike" baseline="0" noProof="0" dirty="0">
                <a:latin typeface="CMR12"/>
              </a:rPr>
              <a:t>The monolayer of 1T-TaSe2 were </a:t>
            </a:r>
            <a:r>
              <a:rPr lang="en-US" sz="1800" b="0" i="0" u="none" strike="noStrike" baseline="0" noProof="0" dirty="0" err="1">
                <a:latin typeface="CMR12"/>
              </a:rPr>
              <a:t>succefully</a:t>
            </a:r>
            <a:r>
              <a:rPr lang="en-US" sz="1800" b="0" i="0" u="none" strike="noStrike" baseline="0" noProof="0" dirty="0">
                <a:latin typeface="CMR12"/>
              </a:rPr>
              <a:t> deposited by MBE on typically metallic substrates such as graphene. Such conductive substrates are not so appropriate </a:t>
            </a:r>
            <a:r>
              <a:rPr lang="en-US" sz="1800" b="0" i="0" u="none" strike="noStrike" baseline="0" noProof="0" dirty="0" err="1">
                <a:latin typeface="CMR12"/>
              </a:rPr>
              <a:t>studing</a:t>
            </a:r>
            <a:r>
              <a:rPr lang="en-US" sz="1800" b="0" i="0" u="none" strike="noStrike" baseline="0" noProof="0" dirty="0">
                <a:latin typeface="CMR12"/>
              </a:rPr>
              <a:t> the electronic properties of the monolayer and a more insulating substrates is a need also for a possible future applications.</a:t>
            </a:r>
            <a:endParaRPr lang="en-US" noProof="0" dirty="0"/>
          </a:p>
        </p:txBody>
      </p:sp>
      <p:sp>
        <p:nvSpPr>
          <p:cNvPr id="4" name="Espace réservé du numéro de diapositive 3"/>
          <p:cNvSpPr>
            <a:spLocks noGrp="1"/>
          </p:cNvSpPr>
          <p:nvPr>
            <p:ph type="sldNum" sz="quarter" idx="5"/>
          </p:nvPr>
        </p:nvSpPr>
        <p:spPr/>
        <p:txBody>
          <a:bodyPr/>
          <a:lstStyle/>
          <a:p>
            <a:fld id="{3D267E82-0995-41C2-8481-C31415DA29A9}" type="slidenum">
              <a:rPr lang="en-US" smtClean="0"/>
              <a:t>3</a:t>
            </a:fld>
            <a:endParaRPr lang="en-US"/>
          </a:p>
        </p:txBody>
      </p:sp>
    </p:spTree>
    <p:extLst>
      <p:ext uri="{BB962C8B-B14F-4D97-AF65-F5344CB8AC3E}">
        <p14:creationId xmlns:p14="http://schemas.microsoft.com/office/powerpoint/2010/main" val="30872064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To confirm the macroscopic continuity of the TaSe2 monolayer, four-probe transport measurements were performed using a multiprobe STM called </a:t>
            </a:r>
            <a:r>
              <a:rPr lang="en-US" dirty="0" err="1"/>
              <a:t>tha</a:t>
            </a:r>
            <a:r>
              <a:rPr lang="en-US" dirty="0"/>
              <a:t> Nanoprobe. </a:t>
            </a:r>
            <a:r>
              <a:rPr lang="en-US" dirty="0" err="1"/>
              <a:t>Chemiclly</a:t>
            </a:r>
            <a:r>
              <a:rPr lang="en-US" dirty="0"/>
              <a:t> etched tungsten tips were used as a four different </a:t>
            </a:r>
            <a:r>
              <a:rPr lang="en-US" dirty="0" err="1"/>
              <a:t>STm</a:t>
            </a:r>
            <a:r>
              <a:rPr lang="en-US" dirty="0"/>
              <a:t> probes that can be finally positioned on the sample thanks to the installed SEM.</a:t>
            </a:r>
          </a:p>
        </p:txBody>
      </p:sp>
      <p:sp>
        <p:nvSpPr>
          <p:cNvPr id="4" name="Espace réservé du numéro de diapositive 3"/>
          <p:cNvSpPr>
            <a:spLocks noGrp="1"/>
          </p:cNvSpPr>
          <p:nvPr>
            <p:ph type="sldNum" sz="quarter" idx="5"/>
          </p:nvPr>
        </p:nvSpPr>
        <p:spPr/>
        <p:txBody>
          <a:bodyPr/>
          <a:lstStyle/>
          <a:p>
            <a:fld id="{3D267E82-0995-41C2-8481-C31415DA29A9}" type="slidenum">
              <a:rPr lang="en-US" smtClean="0"/>
              <a:t>25</a:t>
            </a:fld>
            <a:endParaRPr lang="en-US"/>
          </a:p>
        </p:txBody>
      </p:sp>
    </p:spTree>
    <p:extLst>
      <p:ext uri="{BB962C8B-B14F-4D97-AF65-F5344CB8AC3E}">
        <p14:creationId xmlns:p14="http://schemas.microsoft.com/office/powerpoint/2010/main" val="9504895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The </a:t>
            </a:r>
            <a:r>
              <a:rPr lang="fr-FR" dirty="0" err="1"/>
              <a:t>experiment</a:t>
            </a:r>
            <a:r>
              <a:rPr lang="fr-FR" dirty="0"/>
              <a:t> was </a:t>
            </a:r>
            <a:r>
              <a:rPr lang="fr-FR" dirty="0" err="1"/>
              <a:t>performet</a:t>
            </a:r>
            <a:r>
              <a:rPr lang="fr-FR" dirty="0"/>
              <a:t> at the room </a:t>
            </a:r>
            <a:r>
              <a:rPr lang="fr-FR" dirty="0" err="1"/>
              <a:t>temperature</a:t>
            </a:r>
            <a:r>
              <a:rPr lang="fr-FR" dirty="0"/>
              <a:t>. For </a:t>
            </a:r>
            <a:r>
              <a:rPr lang="fr-FR" dirty="0" err="1"/>
              <a:t>this</a:t>
            </a:r>
            <a:r>
              <a:rPr lang="fr-FR" dirty="0"/>
              <a:t> measurements the </a:t>
            </a:r>
            <a:r>
              <a:rPr lang="fr-FR" dirty="0" err="1"/>
              <a:t>monolayer</a:t>
            </a:r>
            <a:r>
              <a:rPr lang="fr-FR" dirty="0"/>
              <a:t> of TaSe2 </a:t>
            </a:r>
            <a:r>
              <a:rPr lang="fr-FR" dirty="0" err="1"/>
              <a:t>were</a:t>
            </a:r>
            <a:r>
              <a:rPr lang="fr-FR" dirty="0"/>
              <a:t> </a:t>
            </a:r>
            <a:r>
              <a:rPr lang="fr-FR" dirty="0" err="1"/>
              <a:t>deposited</a:t>
            </a:r>
            <a:r>
              <a:rPr lang="fr-FR" dirty="0"/>
              <a:t> on the semi-</a:t>
            </a:r>
            <a:r>
              <a:rPr lang="fr-FR" dirty="0" err="1"/>
              <a:t>insulating</a:t>
            </a:r>
            <a:r>
              <a:rPr lang="fr-FR" dirty="0"/>
              <a:t> </a:t>
            </a:r>
            <a:r>
              <a:rPr lang="fr-FR" dirty="0" err="1"/>
              <a:t>GaP</a:t>
            </a:r>
            <a:r>
              <a:rPr lang="fr-FR" dirty="0"/>
              <a:t> in </a:t>
            </a:r>
            <a:r>
              <a:rPr lang="fr-FR" dirty="0" err="1"/>
              <a:t>order</a:t>
            </a:r>
            <a:r>
              <a:rPr lang="fr-FR" dirty="0"/>
              <a:t> to </a:t>
            </a:r>
            <a:r>
              <a:rPr lang="en-US" dirty="0"/>
              <a:t>avoid an electrical conduction through the substrate.</a:t>
            </a:r>
            <a:r>
              <a:rPr lang="fr-FR" dirty="0"/>
              <a:t>. </a:t>
            </a:r>
          </a:p>
          <a:p>
            <a:endParaRPr lang="fr-FR" dirty="0"/>
          </a:p>
          <a:p>
            <a:r>
              <a:rPr lang="fr-FR" dirty="0"/>
              <a:t>Equidistant 4-probe measurements </a:t>
            </a:r>
            <a:r>
              <a:rPr lang="fr-FR" dirty="0" err="1"/>
              <a:t>were</a:t>
            </a:r>
            <a:r>
              <a:rPr lang="fr-FR" dirty="0"/>
              <a:t> </a:t>
            </a:r>
            <a:r>
              <a:rPr lang="fr-FR" dirty="0" err="1"/>
              <a:t>performed</a:t>
            </a:r>
            <a:r>
              <a:rPr lang="fr-FR" dirty="0"/>
              <a:t> </a:t>
            </a:r>
            <a:r>
              <a:rPr lang="fr-FR" dirty="0" err="1"/>
              <a:t>thanks</a:t>
            </a:r>
            <a:r>
              <a:rPr lang="fr-FR" dirty="0"/>
              <a:t> to the 4 STM </a:t>
            </a:r>
            <a:r>
              <a:rPr lang="fr-FR" dirty="0" err="1"/>
              <a:t>tips</a:t>
            </a:r>
            <a:r>
              <a:rPr lang="fr-FR" dirty="0"/>
              <a:t> </a:t>
            </a:r>
            <a:r>
              <a:rPr lang="fr-FR" dirty="0" err="1"/>
              <a:t>contacted</a:t>
            </a:r>
            <a:r>
              <a:rPr lang="fr-FR" dirty="0"/>
              <a:t> to the surface of TaSe2 </a:t>
            </a:r>
            <a:r>
              <a:rPr lang="fr-FR" dirty="0" err="1"/>
              <a:t>after</a:t>
            </a:r>
            <a:r>
              <a:rPr lang="fr-FR" dirty="0"/>
              <a:t> Se cap </a:t>
            </a:r>
            <a:r>
              <a:rPr lang="fr-FR" dirty="0" err="1"/>
              <a:t>sublimmation</a:t>
            </a:r>
            <a:r>
              <a:rPr lang="fr-FR" dirty="0"/>
              <a:t>. </a:t>
            </a:r>
            <a:r>
              <a:rPr lang="en-US" dirty="0"/>
              <a:t>. Despite the roughness of the surface caused by the </a:t>
            </a:r>
            <a:r>
              <a:rPr lang="en-US" dirty="0" err="1"/>
              <a:t>GaP</a:t>
            </a:r>
            <a:r>
              <a:rPr lang="en-US" dirty="0"/>
              <a:t> terraces and the defects observed on each terrace, the electron conduction which is confined in the two-dimensional TaSe2 monolayer does not degrade over tens of micrometers. This property indicates a strong robustness of</a:t>
            </a:r>
          </a:p>
          <a:p>
            <a:r>
              <a:rPr lang="en-US" dirty="0"/>
              <a:t>transport to defects.</a:t>
            </a:r>
          </a:p>
        </p:txBody>
      </p:sp>
      <p:sp>
        <p:nvSpPr>
          <p:cNvPr id="4" name="Espace réservé du numéro de diapositive 3"/>
          <p:cNvSpPr>
            <a:spLocks noGrp="1"/>
          </p:cNvSpPr>
          <p:nvPr>
            <p:ph type="sldNum" sz="quarter" idx="5"/>
          </p:nvPr>
        </p:nvSpPr>
        <p:spPr/>
        <p:txBody>
          <a:bodyPr/>
          <a:lstStyle/>
          <a:p>
            <a:fld id="{3D267E82-0995-41C2-8481-C31415DA29A9}" type="slidenum">
              <a:rPr lang="en-US" smtClean="0"/>
              <a:t>26</a:t>
            </a:fld>
            <a:endParaRPr lang="en-US"/>
          </a:p>
        </p:txBody>
      </p:sp>
    </p:spTree>
    <p:extLst>
      <p:ext uri="{BB962C8B-B14F-4D97-AF65-F5344CB8AC3E}">
        <p14:creationId xmlns:p14="http://schemas.microsoft.com/office/powerpoint/2010/main" val="19323166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Temperature-dependent resistance measurements have also been performed on the millimetric scale. For that we used a small cryogenic setup that consist of The sample holder contains an insulating mounting surface and 4 fixed-position tungsten probes with limited</a:t>
            </a:r>
          </a:p>
          <a:p>
            <a:r>
              <a:rPr lang="en-US" dirty="0"/>
              <a:t>range of movements for fine scale positioning.</a:t>
            </a:r>
          </a:p>
          <a:p>
            <a:endParaRPr lang="en-US" dirty="0"/>
          </a:p>
          <a:p>
            <a:r>
              <a:rPr lang="en-US" dirty="0"/>
              <a:t>Pair of electrodes were connected to the DC current source and a voltmeter that allow us to perform a transport measurements. The 4 tungsten probes are connected to the sample surface  but then body of the cryostat is pumped with vacuum pump in order to </a:t>
            </a:r>
            <a:r>
              <a:rPr lang="en-US" dirty="0" err="1"/>
              <a:t>prevet</a:t>
            </a:r>
            <a:r>
              <a:rPr lang="en-US" dirty="0"/>
              <a:t> any additional </a:t>
            </a:r>
            <a:r>
              <a:rPr lang="en-US" dirty="0" err="1"/>
              <a:t>oxydation</a:t>
            </a:r>
            <a:endParaRPr lang="en-US" dirty="0"/>
          </a:p>
        </p:txBody>
      </p:sp>
      <p:sp>
        <p:nvSpPr>
          <p:cNvPr id="4" name="Espace réservé du numéro de diapositive 3"/>
          <p:cNvSpPr>
            <a:spLocks noGrp="1"/>
          </p:cNvSpPr>
          <p:nvPr>
            <p:ph type="sldNum" sz="quarter" idx="5"/>
          </p:nvPr>
        </p:nvSpPr>
        <p:spPr/>
        <p:txBody>
          <a:bodyPr/>
          <a:lstStyle/>
          <a:p>
            <a:fld id="{3D267E82-0995-41C2-8481-C31415DA29A9}" type="slidenum">
              <a:rPr lang="en-US" smtClean="0"/>
              <a:t>27</a:t>
            </a:fld>
            <a:endParaRPr lang="en-US"/>
          </a:p>
        </p:txBody>
      </p:sp>
    </p:spTree>
    <p:extLst>
      <p:ext uri="{BB962C8B-B14F-4D97-AF65-F5344CB8AC3E}">
        <p14:creationId xmlns:p14="http://schemas.microsoft.com/office/powerpoint/2010/main" val="8278939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This </a:t>
            </a:r>
            <a:r>
              <a:rPr lang="fr-FR" dirty="0" err="1"/>
              <a:t>measuremens</a:t>
            </a:r>
            <a:r>
              <a:rPr lang="fr-FR" dirty="0"/>
              <a:t> </a:t>
            </a:r>
            <a:r>
              <a:rPr lang="fr-FR" dirty="0" err="1"/>
              <a:t>were</a:t>
            </a:r>
            <a:r>
              <a:rPr lang="fr-FR" dirty="0"/>
              <a:t> </a:t>
            </a:r>
            <a:r>
              <a:rPr lang="fr-FR" dirty="0" err="1"/>
              <a:t>performed</a:t>
            </a:r>
            <a:r>
              <a:rPr lang="fr-FR" dirty="0"/>
              <a:t> on the </a:t>
            </a:r>
            <a:r>
              <a:rPr lang="fr-FR" dirty="0" err="1"/>
              <a:t>same</a:t>
            </a:r>
            <a:r>
              <a:rPr lang="fr-FR" dirty="0"/>
              <a:t> </a:t>
            </a:r>
            <a:r>
              <a:rPr lang="fr-FR" dirty="0" err="1"/>
              <a:t>monolayer</a:t>
            </a:r>
            <a:r>
              <a:rPr lang="fr-FR" dirty="0"/>
              <a:t> </a:t>
            </a:r>
            <a:r>
              <a:rPr lang="fr-FR" dirty="0" err="1"/>
              <a:t>deposited</a:t>
            </a:r>
            <a:r>
              <a:rPr lang="fr-FR" dirty="0"/>
              <a:t> on the semi-</a:t>
            </a:r>
            <a:r>
              <a:rPr lang="fr-FR" dirty="0" err="1"/>
              <a:t>insulating</a:t>
            </a:r>
            <a:r>
              <a:rPr lang="fr-FR" dirty="0"/>
              <a:t> Gap with Se cap. The </a:t>
            </a:r>
            <a:r>
              <a:rPr lang="fr-FR" dirty="0" err="1"/>
              <a:t>foru</a:t>
            </a:r>
            <a:r>
              <a:rPr lang="fr-FR" dirty="0"/>
              <a:t> probes </a:t>
            </a:r>
            <a:r>
              <a:rPr lang="fr-FR" dirty="0" err="1"/>
              <a:t>were</a:t>
            </a:r>
            <a:r>
              <a:rPr lang="fr-FR" dirty="0"/>
              <a:t> put in contact and the voltage current </a:t>
            </a:r>
            <a:r>
              <a:rPr lang="fr-FR" dirty="0" err="1"/>
              <a:t>characteristic</a:t>
            </a:r>
            <a:r>
              <a:rPr lang="fr-FR" dirty="0"/>
              <a:t> </a:t>
            </a:r>
            <a:r>
              <a:rPr lang="fr-FR" dirty="0" err="1"/>
              <a:t>were</a:t>
            </a:r>
            <a:r>
              <a:rPr lang="fr-FR" dirty="0"/>
              <a:t> </a:t>
            </a:r>
            <a:r>
              <a:rPr lang="fr-FR" dirty="0" err="1"/>
              <a:t>measured</a:t>
            </a:r>
            <a:r>
              <a:rPr lang="fr-FR" dirty="0"/>
              <a:t> </a:t>
            </a:r>
            <a:r>
              <a:rPr lang="fr-FR" dirty="0" err="1"/>
              <a:t>between</a:t>
            </a:r>
            <a:r>
              <a:rPr lang="fr-FR" dirty="0"/>
              <a:t> </a:t>
            </a:r>
            <a:r>
              <a:rPr lang="fr-FR" dirty="0" err="1"/>
              <a:t>each</a:t>
            </a:r>
            <a:r>
              <a:rPr lang="fr-FR" dirty="0"/>
              <a:t> pair of probes to </a:t>
            </a:r>
            <a:r>
              <a:rPr lang="fr-FR" dirty="0" err="1"/>
              <a:t>maintain</a:t>
            </a:r>
            <a:r>
              <a:rPr lang="fr-FR" dirty="0"/>
              <a:t> the </a:t>
            </a:r>
            <a:r>
              <a:rPr lang="fr-FR" dirty="0" err="1"/>
              <a:t>omich</a:t>
            </a:r>
            <a:r>
              <a:rPr lang="fr-FR" dirty="0"/>
              <a:t> contact. 4 probe </a:t>
            </a:r>
            <a:r>
              <a:rPr lang="fr-FR" dirty="0" err="1"/>
              <a:t>resistance</a:t>
            </a:r>
            <a:r>
              <a:rPr lang="fr-FR" dirty="0"/>
              <a:t> was </a:t>
            </a:r>
            <a:r>
              <a:rPr lang="fr-FR" dirty="0" err="1"/>
              <a:t>measured</a:t>
            </a:r>
            <a:r>
              <a:rPr lang="fr-FR" dirty="0"/>
              <a:t> at the </a:t>
            </a:r>
            <a:r>
              <a:rPr lang="fr-FR" dirty="0" err="1"/>
              <a:t>different</a:t>
            </a:r>
            <a:r>
              <a:rPr lang="fr-FR" dirty="0"/>
              <a:t> </a:t>
            </a:r>
            <a:r>
              <a:rPr lang="fr-FR" dirty="0" err="1"/>
              <a:t>temperatures</a:t>
            </a:r>
            <a:r>
              <a:rPr lang="fr-FR" dirty="0"/>
              <a:t> and the </a:t>
            </a:r>
            <a:r>
              <a:rPr lang="fr-FR" dirty="0" err="1"/>
              <a:t>obtaine</a:t>
            </a:r>
            <a:r>
              <a:rPr lang="fr-FR" dirty="0"/>
              <a:t> </a:t>
            </a:r>
            <a:r>
              <a:rPr lang="fr-FR" dirty="0" err="1"/>
              <a:t>curve</a:t>
            </a:r>
            <a:r>
              <a:rPr lang="fr-FR" dirty="0"/>
              <a:t> shows </a:t>
            </a:r>
            <a:r>
              <a:rPr lang="fr-FR" dirty="0" err="1"/>
              <a:t>typical</a:t>
            </a:r>
            <a:r>
              <a:rPr lang="fr-FR" dirty="0"/>
              <a:t> semi-</a:t>
            </a:r>
            <a:r>
              <a:rPr lang="fr-FR" dirty="0" err="1"/>
              <a:t>conducting</a:t>
            </a:r>
            <a:r>
              <a:rPr lang="fr-FR" dirty="0"/>
              <a:t> </a:t>
            </a:r>
            <a:r>
              <a:rPr lang="fr-FR" dirty="0" err="1"/>
              <a:t>behaviour</a:t>
            </a:r>
            <a:r>
              <a:rPr lang="fr-FR" dirty="0"/>
              <a:t>. </a:t>
            </a:r>
            <a:endParaRPr lang="en-US" dirty="0"/>
          </a:p>
        </p:txBody>
      </p:sp>
      <p:sp>
        <p:nvSpPr>
          <p:cNvPr id="4" name="Espace réservé du numéro de diapositive 3"/>
          <p:cNvSpPr>
            <a:spLocks noGrp="1"/>
          </p:cNvSpPr>
          <p:nvPr>
            <p:ph type="sldNum" sz="quarter" idx="5"/>
          </p:nvPr>
        </p:nvSpPr>
        <p:spPr/>
        <p:txBody>
          <a:bodyPr/>
          <a:lstStyle/>
          <a:p>
            <a:fld id="{3D267E82-0995-41C2-8481-C31415DA29A9}" type="slidenum">
              <a:rPr lang="en-US" smtClean="0"/>
              <a:t>28</a:t>
            </a:fld>
            <a:endParaRPr lang="en-US"/>
          </a:p>
        </p:txBody>
      </p:sp>
    </p:spTree>
    <p:extLst>
      <p:ext uri="{BB962C8B-B14F-4D97-AF65-F5344CB8AC3E}">
        <p14:creationId xmlns:p14="http://schemas.microsoft.com/office/powerpoint/2010/main" val="10057236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This </a:t>
            </a:r>
            <a:r>
              <a:rPr lang="fr-FR" dirty="0" err="1"/>
              <a:t>measuremens</a:t>
            </a:r>
            <a:r>
              <a:rPr lang="fr-FR" dirty="0"/>
              <a:t> </a:t>
            </a:r>
            <a:r>
              <a:rPr lang="fr-FR" dirty="0" err="1"/>
              <a:t>were</a:t>
            </a:r>
            <a:r>
              <a:rPr lang="fr-FR" dirty="0"/>
              <a:t> </a:t>
            </a:r>
            <a:r>
              <a:rPr lang="fr-FR" dirty="0" err="1"/>
              <a:t>performed</a:t>
            </a:r>
            <a:r>
              <a:rPr lang="fr-FR" dirty="0"/>
              <a:t> on the </a:t>
            </a:r>
            <a:r>
              <a:rPr lang="fr-FR" dirty="0" err="1"/>
              <a:t>same</a:t>
            </a:r>
            <a:r>
              <a:rPr lang="fr-FR" dirty="0"/>
              <a:t> </a:t>
            </a:r>
            <a:r>
              <a:rPr lang="fr-FR" dirty="0" err="1"/>
              <a:t>monolayer</a:t>
            </a:r>
            <a:r>
              <a:rPr lang="fr-FR" dirty="0"/>
              <a:t> </a:t>
            </a:r>
            <a:r>
              <a:rPr lang="fr-FR" dirty="0" err="1"/>
              <a:t>deposited</a:t>
            </a:r>
            <a:r>
              <a:rPr lang="fr-FR" dirty="0"/>
              <a:t> on the semi-</a:t>
            </a:r>
            <a:r>
              <a:rPr lang="fr-FR" dirty="0" err="1"/>
              <a:t>insulating</a:t>
            </a:r>
            <a:r>
              <a:rPr lang="fr-FR" dirty="0"/>
              <a:t> Gap with Se cap. The </a:t>
            </a:r>
            <a:r>
              <a:rPr lang="fr-FR" dirty="0" err="1"/>
              <a:t>foru</a:t>
            </a:r>
            <a:r>
              <a:rPr lang="fr-FR" dirty="0"/>
              <a:t> probes </a:t>
            </a:r>
            <a:r>
              <a:rPr lang="fr-FR" dirty="0" err="1"/>
              <a:t>were</a:t>
            </a:r>
            <a:r>
              <a:rPr lang="fr-FR" dirty="0"/>
              <a:t> put in contact and the voltage current </a:t>
            </a:r>
            <a:r>
              <a:rPr lang="fr-FR" dirty="0" err="1"/>
              <a:t>characteristic</a:t>
            </a:r>
            <a:r>
              <a:rPr lang="fr-FR" dirty="0"/>
              <a:t> </a:t>
            </a:r>
            <a:r>
              <a:rPr lang="fr-FR" dirty="0" err="1"/>
              <a:t>were</a:t>
            </a:r>
            <a:r>
              <a:rPr lang="fr-FR" dirty="0"/>
              <a:t> </a:t>
            </a:r>
            <a:r>
              <a:rPr lang="fr-FR" dirty="0" err="1"/>
              <a:t>measured</a:t>
            </a:r>
            <a:r>
              <a:rPr lang="fr-FR" dirty="0"/>
              <a:t> </a:t>
            </a:r>
            <a:r>
              <a:rPr lang="fr-FR" dirty="0" err="1"/>
              <a:t>between</a:t>
            </a:r>
            <a:r>
              <a:rPr lang="fr-FR" dirty="0"/>
              <a:t> </a:t>
            </a:r>
            <a:r>
              <a:rPr lang="fr-FR" dirty="0" err="1"/>
              <a:t>each</a:t>
            </a:r>
            <a:r>
              <a:rPr lang="fr-FR" dirty="0"/>
              <a:t> pair of probes to </a:t>
            </a:r>
            <a:r>
              <a:rPr lang="fr-FR" dirty="0" err="1"/>
              <a:t>maintain</a:t>
            </a:r>
            <a:r>
              <a:rPr lang="fr-FR" dirty="0"/>
              <a:t> the </a:t>
            </a:r>
            <a:r>
              <a:rPr lang="fr-FR" dirty="0" err="1"/>
              <a:t>omich</a:t>
            </a:r>
            <a:r>
              <a:rPr lang="fr-FR" dirty="0"/>
              <a:t> contact. 4 probe </a:t>
            </a:r>
            <a:r>
              <a:rPr lang="fr-FR" dirty="0" err="1"/>
              <a:t>resistance</a:t>
            </a:r>
            <a:r>
              <a:rPr lang="fr-FR" dirty="0"/>
              <a:t> was </a:t>
            </a:r>
            <a:r>
              <a:rPr lang="fr-FR" dirty="0" err="1"/>
              <a:t>measured</a:t>
            </a:r>
            <a:r>
              <a:rPr lang="fr-FR" dirty="0"/>
              <a:t> at the </a:t>
            </a:r>
            <a:r>
              <a:rPr lang="fr-FR" dirty="0" err="1"/>
              <a:t>different</a:t>
            </a:r>
            <a:r>
              <a:rPr lang="fr-FR" dirty="0"/>
              <a:t> </a:t>
            </a:r>
            <a:r>
              <a:rPr lang="fr-FR" dirty="0" err="1"/>
              <a:t>temperatures</a:t>
            </a:r>
            <a:r>
              <a:rPr lang="fr-FR" dirty="0"/>
              <a:t> and the </a:t>
            </a:r>
            <a:r>
              <a:rPr lang="fr-FR" dirty="0" err="1"/>
              <a:t>obtaine</a:t>
            </a:r>
            <a:r>
              <a:rPr lang="fr-FR" dirty="0"/>
              <a:t> </a:t>
            </a:r>
            <a:r>
              <a:rPr lang="fr-FR" dirty="0" err="1"/>
              <a:t>curve</a:t>
            </a:r>
            <a:r>
              <a:rPr lang="fr-FR" dirty="0"/>
              <a:t> shows </a:t>
            </a:r>
            <a:r>
              <a:rPr lang="fr-FR" dirty="0" err="1"/>
              <a:t>typical</a:t>
            </a:r>
            <a:r>
              <a:rPr lang="fr-FR" dirty="0"/>
              <a:t> semi-</a:t>
            </a:r>
            <a:r>
              <a:rPr lang="fr-FR" dirty="0" err="1"/>
              <a:t>conducting</a:t>
            </a:r>
            <a:r>
              <a:rPr lang="fr-FR" dirty="0"/>
              <a:t> </a:t>
            </a:r>
            <a:r>
              <a:rPr lang="fr-FR" dirty="0" err="1"/>
              <a:t>behaviour</a:t>
            </a:r>
            <a:r>
              <a:rPr lang="fr-FR" dirty="0"/>
              <a:t>. </a:t>
            </a:r>
            <a:endParaRPr lang="en-US" dirty="0"/>
          </a:p>
        </p:txBody>
      </p:sp>
      <p:sp>
        <p:nvSpPr>
          <p:cNvPr id="4" name="Espace réservé du numéro de diapositive 3"/>
          <p:cNvSpPr>
            <a:spLocks noGrp="1"/>
          </p:cNvSpPr>
          <p:nvPr>
            <p:ph type="sldNum" sz="quarter" idx="5"/>
          </p:nvPr>
        </p:nvSpPr>
        <p:spPr/>
        <p:txBody>
          <a:bodyPr/>
          <a:lstStyle/>
          <a:p>
            <a:fld id="{3D267E82-0995-41C2-8481-C31415DA29A9}" type="slidenum">
              <a:rPr lang="en-US" smtClean="0"/>
              <a:t>29</a:t>
            </a:fld>
            <a:endParaRPr lang="en-US"/>
          </a:p>
        </p:txBody>
      </p:sp>
    </p:spTree>
    <p:extLst>
      <p:ext uri="{BB962C8B-B14F-4D97-AF65-F5344CB8AC3E}">
        <p14:creationId xmlns:p14="http://schemas.microsoft.com/office/powerpoint/2010/main" val="38001797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Which</a:t>
            </a:r>
            <a:r>
              <a:rPr lang="fr-FR" dirty="0"/>
              <a:t> </a:t>
            </a:r>
            <a:r>
              <a:rPr lang="fr-FR" dirty="0" err="1"/>
              <a:t>is</a:t>
            </a:r>
            <a:r>
              <a:rPr lang="fr-FR" dirty="0"/>
              <a:t> </a:t>
            </a:r>
            <a:r>
              <a:rPr lang="fr-FR" dirty="0" err="1"/>
              <a:t>very</a:t>
            </a:r>
            <a:r>
              <a:rPr lang="fr-FR" dirty="0"/>
              <a:t> close to the </a:t>
            </a:r>
            <a:r>
              <a:rPr lang="fr-FR" dirty="0" err="1"/>
              <a:t>measured</a:t>
            </a:r>
            <a:r>
              <a:rPr lang="fr-FR" dirty="0"/>
              <a:t> </a:t>
            </a:r>
            <a:r>
              <a:rPr lang="fr-FR" dirty="0" err="1"/>
              <a:t>bandgap</a:t>
            </a:r>
            <a:r>
              <a:rPr lang="fr-FR" dirty="0"/>
              <a:t> with STS </a:t>
            </a:r>
            <a:r>
              <a:rPr lang="fr-FR" dirty="0" err="1"/>
              <a:t>that</a:t>
            </a:r>
            <a:r>
              <a:rPr lang="fr-FR" dirty="0"/>
              <a:t> was 150meV. So </a:t>
            </a:r>
            <a:r>
              <a:rPr lang="fr-FR" dirty="0" err="1"/>
              <a:t>we</a:t>
            </a:r>
            <a:r>
              <a:rPr lang="fr-FR" dirty="0"/>
              <a:t> have a confirmation of the </a:t>
            </a:r>
            <a:r>
              <a:rPr lang="fr-FR" dirty="0" err="1"/>
              <a:t>presence</a:t>
            </a:r>
            <a:r>
              <a:rPr lang="fr-FR" dirty="0"/>
              <a:t> of the </a:t>
            </a:r>
            <a:r>
              <a:rPr lang="fr-FR" dirty="0" err="1"/>
              <a:t>insulating</a:t>
            </a:r>
            <a:r>
              <a:rPr lang="fr-FR" dirty="0"/>
              <a:t> </a:t>
            </a:r>
            <a:r>
              <a:rPr lang="fr-FR" dirty="0" err="1"/>
              <a:t>bangap</a:t>
            </a:r>
            <a:r>
              <a:rPr lang="fr-FR" dirty="0"/>
              <a:t> up to 400K. </a:t>
            </a:r>
            <a:r>
              <a:rPr lang="fr-FR" dirty="0" err="1"/>
              <a:t>Until</a:t>
            </a:r>
            <a:r>
              <a:rPr lang="fr-FR" dirty="0"/>
              <a:t> </a:t>
            </a:r>
            <a:r>
              <a:rPr lang="fr-FR" dirty="0" err="1"/>
              <a:t>this</a:t>
            </a:r>
            <a:r>
              <a:rPr lang="fr-FR" dirty="0"/>
              <a:t>, i was </a:t>
            </a:r>
            <a:r>
              <a:rPr lang="fr-FR" dirty="0" err="1"/>
              <a:t>talking</a:t>
            </a:r>
            <a:r>
              <a:rPr lang="fr-FR" dirty="0"/>
              <a:t> </a:t>
            </a:r>
            <a:r>
              <a:rPr lang="fr-FR" dirty="0" err="1"/>
              <a:t>only</a:t>
            </a:r>
            <a:r>
              <a:rPr lang="fr-FR" dirty="0"/>
              <a:t> about </a:t>
            </a:r>
            <a:r>
              <a:rPr lang="fr-FR" dirty="0" err="1"/>
              <a:t>characterisation</a:t>
            </a:r>
            <a:r>
              <a:rPr lang="fr-FR" dirty="0"/>
              <a:t> of the </a:t>
            </a:r>
            <a:r>
              <a:rPr lang="fr-FR" dirty="0" err="1"/>
              <a:t>monolayer</a:t>
            </a:r>
            <a:r>
              <a:rPr lang="fr-FR" dirty="0"/>
              <a:t> but can </a:t>
            </a:r>
            <a:r>
              <a:rPr lang="fr-FR" dirty="0" err="1"/>
              <a:t>we</a:t>
            </a:r>
            <a:r>
              <a:rPr lang="fr-FR" dirty="0"/>
              <a:t> </a:t>
            </a:r>
            <a:r>
              <a:rPr lang="fr-FR" dirty="0" err="1"/>
              <a:t>manipulate</a:t>
            </a:r>
            <a:r>
              <a:rPr lang="fr-FR" dirty="0"/>
              <a:t> with </a:t>
            </a:r>
            <a:r>
              <a:rPr lang="fr-FR" dirty="0" err="1"/>
              <a:t>it</a:t>
            </a:r>
            <a:r>
              <a:rPr lang="fr-FR" dirty="0"/>
              <a:t> state?</a:t>
            </a:r>
            <a:endParaRPr lang="en-US" dirty="0"/>
          </a:p>
        </p:txBody>
      </p:sp>
      <p:sp>
        <p:nvSpPr>
          <p:cNvPr id="4" name="Espace réservé du numéro de diapositive 3"/>
          <p:cNvSpPr>
            <a:spLocks noGrp="1"/>
          </p:cNvSpPr>
          <p:nvPr>
            <p:ph type="sldNum" sz="quarter" idx="5"/>
          </p:nvPr>
        </p:nvSpPr>
        <p:spPr/>
        <p:txBody>
          <a:bodyPr/>
          <a:lstStyle/>
          <a:p>
            <a:fld id="{3D267E82-0995-41C2-8481-C31415DA29A9}" type="slidenum">
              <a:rPr lang="en-US" smtClean="0"/>
              <a:t>30</a:t>
            </a:fld>
            <a:endParaRPr lang="en-US"/>
          </a:p>
        </p:txBody>
      </p:sp>
    </p:spTree>
    <p:extLst>
      <p:ext uri="{BB962C8B-B14F-4D97-AF65-F5344CB8AC3E}">
        <p14:creationId xmlns:p14="http://schemas.microsoft.com/office/powerpoint/2010/main" val="16594861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STS réveil us the UHB and LHB. But </a:t>
            </a:r>
            <a:r>
              <a:rPr lang="fr-FR" dirty="0" err="1"/>
              <a:t>what</a:t>
            </a:r>
            <a:r>
              <a:rPr lang="fr-FR" dirty="0"/>
              <a:t> </a:t>
            </a:r>
            <a:r>
              <a:rPr lang="fr-FR" dirty="0" err="1"/>
              <a:t>will</a:t>
            </a:r>
            <a:r>
              <a:rPr lang="fr-FR" dirty="0"/>
              <a:t> </a:t>
            </a:r>
            <a:r>
              <a:rPr lang="fr-FR" dirty="0" err="1"/>
              <a:t>happen</a:t>
            </a:r>
            <a:r>
              <a:rPr lang="fr-FR" dirty="0"/>
              <a:t> if </a:t>
            </a:r>
            <a:r>
              <a:rPr lang="fr-FR" dirty="0" err="1"/>
              <a:t>we</a:t>
            </a:r>
            <a:r>
              <a:rPr lang="fr-FR" dirty="0"/>
              <a:t> </a:t>
            </a:r>
            <a:r>
              <a:rPr lang="fr-FR" dirty="0" err="1"/>
              <a:t>increase</a:t>
            </a:r>
            <a:r>
              <a:rPr lang="fr-FR" dirty="0"/>
              <a:t> the </a:t>
            </a:r>
            <a:r>
              <a:rPr lang="fr-FR" dirty="0" err="1"/>
              <a:t>electrecal</a:t>
            </a:r>
            <a:r>
              <a:rPr lang="fr-FR" dirty="0"/>
              <a:t> </a:t>
            </a:r>
            <a:r>
              <a:rPr lang="fr-FR" dirty="0" err="1"/>
              <a:t>field</a:t>
            </a:r>
            <a:r>
              <a:rPr lang="fr-FR" dirty="0"/>
              <a:t>? For </a:t>
            </a:r>
            <a:r>
              <a:rPr lang="fr-FR" dirty="0" err="1"/>
              <a:t>that</a:t>
            </a:r>
            <a:r>
              <a:rPr lang="fr-FR" dirty="0"/>
              <a:t> </a:t>
            </a:r>
            <a:r>
              <a:rPr lang="fr-FR" dirty="0" err="1"/>
              <a:t>we</a:t>
            </a:r>
            <a:r>
              <a:rPr lang="fr-FR" dirty="0"/>
              <a:t> </a:t>
            </a:r>
            <a:r>
              <a:rPr lang="fr-FR" dirty="0" err="1"/>
              <a:t>will</a:t>
            </a:r>
            <a:r>
              <a:rPr lang="fr-FR" dirty="0"/>
              <a:t> </a:t>
            </a:r>
            <a:r>
              <a:rPr lang="fr-FR" dirty="0" err="1"/>
              <a:t>increase</a:t>
            </a:r>
            <a:r>
              <a:rPr lang="fr-FR" dirty="0"/>
              <a:t> the </a:t>
            </a:r>
            <a:r>
              <a:rPr lang="fr-FR" dirty="0" err="1"/>
              <a:t>setpoint</a:t>
            </a:r>
            <a:r>
              <a:rPr lang="fr-FR" dirty="0"/>
              <a:t> current of the </a:t>
            </a:r>
            <a:r>
              <a:rPr lang="fr-FR" dirty="0" err="1"/>
              <a:t>tips</a:t>
            </a:r>
            <a:r>
              <a:rPr lang="fr-FR" dirty="0"/>
              <a:t> </a:t>
            </a:r>
            <a:r>
              <a:rPr lang="fr-FR" dirty="0" err="1"/>
              <a:t>thus</a:t>
            </a:r>
            <a:r>
              <a:rPr lang="fr-FR" dirty="0"/>
              <a:t> </a:t>
            </a:r>
            <a:r>
              <a:rPr lang="fr-FR" dirty="0" err="1"/>
              <a:t>approache</a:t>
            </a:r>
            <a:r>
              <a:rPr lang="fr-FR" dirty="0"/>
              <a:t> </a:t>
            </a:r>
            <a:r>
              <a:rPr lang="fr-FR" dirty="0" err="1"/>
              <a:t>it</a:t>
            </a:r>
            <a:r>
              <a:rPr lang="fr-FR" dirty="0"/>
              <a:t> </a:t>
            </a:r>
            <a:r>
              <a:rPr lang="fr-FR" dirty="0" err="1"/>
              <a:t>closer</a:t>
            </a:r>
            <a:r>
              <a:rPr lang="fr-FR" dirty="0"/>
              <a:t> to the surface…</a:t>
            </a:r>
            <a:endParaRPr lang="en-US" dirty="0"/>
          </a:p>
          <a:p>
            <a:endParaRPr lang="en-US" dirty="0"/>
          </a:p>
        </p:txBody>
      </p:sp>
      <p:sp>
        <p:nvSpPr>
          <p:cNvPr id="4" name="Espace réservé du numéro de diapositive 3"/>
          <p:cNvSpPr>
            <a:spLocks noGrp="1"/>
          </p:cNvSpPr>
          <p:nvPr>
            <p:ph type="sldNum" sz="quarter" idx="5"/>
          </p:nvPr>
        </p:nvSpPr>
        <p:spPr/>
        <p:txBody>
          <a:bodyPr/>
          <a:lstStyle/>
          <a:p>
            <a:fld id="{3D267E82-0995-41C2-8481-C31415DA29A9}" type="slidenum">
              <a:rPr lang="en-US" smtClean="0"/>
              <a:t>31</a:t>
            </a:fld>
            <a:endParaRPr lang="en-US"/>
          </a:p>
        </p:txBody>
      </p:sp>
    </p:spTree>
    <p:extLst>
      <p:ext uri="{BB962C8B-B14F-4D97-AF65-F5344CB8AC3E}">
        <p14:creationId xmlns:p14="http://schemas.microsoft.com/office/powerpoint/2010/main" val="8204655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STS réveil us the UHB and LHB. But </a:t>
            </a:r>
            <a:r>
              <a:rPr lang="fr-FR" dirty="0" err="1"/>
              <a:t>what</a:t>
            </a:r>
            <a:r>
              <a:rPr lang="fr-FR" dirty="0"/>
              <a:t> </a:t>
            </a:r>
            <a:r>
              <a:rPr lang="fr-FR" dirty="0" err="1"/>
              <a:t>will</a:t>
            </a:r>
            <a:r>
              <a:rPr lang="fr-FR" dirty="0"/>
              <a:t> </a:t>
            </a:r>
            <a:r>
              <a:rPr lang="fr-FR" dirty="0" err="1"/>
              <a:t>happen</a:t>
            </a:r>
            <a:r>
              <a:rPr lang="fr-FR" dirty="0"/>
              <a:t> if </a:t>
            </a:r>
            <a:r>
              <a:rPr lang="fr-FR" dirty="0" err="1"/>
              <a:t>we</a:t>
            </a:r>
            <a:r>
              <a:rPr lang="fr-FR" dirty="0"/>
              <a:t> </a:t>
            </a:r>
            <a:r>
              <a:rPr lang="fr-FR" dirty="0" err="1"/>
              <a:t>increase</a:t>
            </a:r>
            <a:r>
              <a:rPr lang="fr-FR" dirty="0"/>
              <a:t> the </a:t>
            </a:r>
            <a:r>
              <a:rPr lang="fr-FR" dirty="0" err="1"/>
              <a:t>electrecal</a:t>
            </a:r>
            <a:r>
              <a:rPr lang="fr-FR" dirty="0"/>
              <a:t> </a:t>
            </a:r>
            <a:r>
              <a:rPr lang="fr-FR" dirty="0" err="1"/>
              <a:t>field</a:t>
            </a:r>
            <a:r>
              <a:rPr lang="fr-FR" dirty="0"/>
              <a:t>? For </a:t>
            </a:r>
            <a:r>
              <a:rPr lang="fr-FR" dirty="0" err="1"/>
              <a:t>that</a:t>
            </a:r>
            <a:r>
              <a:rPr lang="fr-FR" dirty="0"/>
              <a:t> </a:t>
            </a:r>
            <a:r>
              <a:rPr lang="fr-FR" dirty="0" err="1"/>
              <a:t>we</a:t>
            </a:r>
            <a:r>
              <a:rPr lang="fr-FR" dirty="0"/>
              <a:t> </a:t>
            </a:r>
            <a:r>
              <a:rPr lang="fr-FR" dirty="0" err="1"/>
              <a:t>will</a:t>
            </a:r>
            <a:r>
              <a:rPr lang="fr-FR" dirty="0"/>
              <a:t> </a:t>
            </a:r>
            <a:r>
              <a:rPr lang="fr-FR" dirty="0" err="1"/>
              <a:t>increase</a:t>
            </a:r>
            <a:r>
              <a:rPr lang="fr-FR" dirty="0"/>
              <a:t> the </a:t>
            </a:r>
            <a:r>
              <a:rPr lang="fr-FR" dirty="0" err="1"/>
              <a:t>setpoint</a:t>
            </a:r>
            <a:r>
              <a:rPr lang="fr-FR" dirty="0"/>
              <a:t> current of the </a:t>
            </a:r>
            <a:r>
              <a:rPr lang="fr-FR" dirty="0" err="1"/>
              <a:t>tips</a:t>
            </a:r>
            <a:r>
              <a:rPr lang="fr-FR" dirty="0"/>
              <a:t> </a:t>
            </a:r>
            <a:r>
              <a:rPr lang="fr-FR" dirty="0" err="1"/>
              <a:t>thus</a:t>
            </a:r>
            <a:r>
              <a:rPr lang="fr-FR" dirty="0"/>
              <a:t> </a:t>
            </a:r>
            <a:r>
              <a:rPr lang="fr-FR" dirty="0" err="1"/>
              <a:t>approache</a:t>
            </a:r>
            <a:r>
              <a:rPr lang="fr-FR" dirty="0"/>
              <a:t> </a:t>
            </a:r>
            <a:r>
              <a:rPr lang="fr-FR" dirty="0" err="1"/>
              <a:t>it</a:t>
            </a:r>
            <a:r>
              <a:rPr lang="fr-FR" dirty="0"/>
              <a:t> </a:t>
            </a:r>
            <a:r>
              <a:rPr lang="fr-FR" dirty="0" err="1"/>
              <a:t>closer</a:t>
            </a:r>
            <a:r>
              <a:rPr lang="fr-FR" dirty="0"/>
              <a:t> to the surface…</a:t>
            </a:r>
            <a:endParaRPr lang="en-US" dirty="0"/>
          </a:p>
          <a:p>
            <a:endParaRPr lang="en-US" dirty="0"/>
          </a:p>
        </p:txBody>
      </p:sp>
      <p:sp>
        <p:nvSpPr>
          <p:cNvPr id="4" name="Espace réservé du numéro de diapositive 3"/>
          <p:cNvSpPr>
            <a:spLocks noGrp="1"/>
          </p:cNvSpPr>
          <p:nvPr>
            <p:ph type="sldNum" sz="quarter" idx="5"/>
          </p:nvPr>
        </p:nvSpPr>
        <p:spPr/>
        <p:txBody>
          <a:bodyPr/>
          <a:lstStyle/>
          <a:p>
            <a:fld id="{3D267E82-0995-41C2-8481-C31415DA29A9}" type="slidenum">
              <a:rPr lang="en-US" smtClean="0"/>
              <a:t>32</a:t>
            </a:fld>
            <a:endParaRPr lang="en-US"/>
          </a:p>
        </p:txBody>
      </p:sp>
    </p:spTree>
    <p:extLst>
      <p:ext uri="{BB962C8B-B14F-4D97-AF65-F5344CB8AC3E}">
        <p14:creationId xmlns:p14="http://schemas.microsoft.com/office/powerpoint/2010/main" val="2745526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noProof="0" dirty="0"/>
              <a:t>In this presentation I will be talking about a monolayer of 1T-TaSe2 successfully deposited on a Se-terminated semiconductor </a:t>
            </a:r>
            <a:r>
              <a:rPr lang="en-US" noProof="0" dirty="0" err="1"/>
              <a:t>GaP</a:t>
            </a:r>
            <a:r>
              <a:rPr lang="en-US" noProof="0" dirty="0"/>
              <a:t> substates. Se capping layer was added to protected a monolayer during transferring sample between different experiments. First of all, the surface of the monolayer was studied by a low temperature scanning tunneling microscopy performed on the Omicron LT-STM. The Se cap was sublimated in the UHV preparation chamber and the tungsten tip was prepared outside UHV via a electrochemical etching.</a:t>
            </a:r>
          </a:p>
        </p:txBody>
      </p:sp>
      <p:sp>
        <p:nvSpPr>
          <p:cNvPr id="4" name="Espace réservé du numéro de diapositive 3"/>
          <p:cNvSpPr>
            <a:spLocks noGrp="1"/>
          </p:cNvSpPr>
          <p:nvPr>
            <p:ph type="sldNum" sz="quarter" idx="5"/>
          </p:nvPr>
        </p:nvSpPr>
        <p:spPr/>
        <p:txBody>
          <a:bodyPr/>
          <a:lstStyle/>
          <a:p>
            <a:fld id="{3D267E82-0995-41C2-8481-C31415DA29A9}" type="slidenum">
              <a:rPr lang="en-US" smtClean="0"/>
              <a:t>5</a:t>
            </a:fld>
            <a:endParaRPr lang="en-US"/>
          </a:p>
        </p:txBody>
      </p:sp>
    </p:spTree>
    <p:extLst>
      <p:ext uri="{BB962C8B-B14F-4D97-AF65-F5344CB8AC3E}">
        <p14:creationId xmlns:p14="http://schemas.microsoft.com/office/powerpoint/2010/main" val="30099326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noProof="0" dirty="0"/>
              <a:t>In this presentation I will be talking about a monolayer of 1T-TaSe2 successfully deposited on a Se-terminated semiconductor </a:t>
            </a:r>
            <a:r>
              <a:rPr lang="en-US" noProof="0" dirty="0" err="1"/>
              <a:t>GaP</a:t>
            </a:r>
            <a:r>
              <a:rPr lang="en-US" noProof="0" dirty="0"/>
              <a:t> substates. Se capping layer was added to protected a monolayer during transferring sample between different experiments. First of all, the surface of the monolayer was studied by a low temperature scanning tunneling microscopy performed on the Omicron LT-STM. The Se cap was sublimated in the UHV preparation chamber and the tungsten tip was prepared outside UHV via a electrochemical etching.</a:t>
            </a:r>
          </a:p>
        </p:txBody>
      </p:sp>
      <p:sp>
        <p:nvSpPr>
          <p:cNvPr id="4" name="Espace réservé du numéro de diapositive 3"/>
          <p:cNvSpPr>
            <a:spLocks noGrp="1"/>
          </p:cNvSpPr>
          <p:nvPr>
            <p:ph type="sldNum" sz="quarter" idx="5"/>
          </p:nvPr>
        </p:nvSpPr>
        <p:spPr/>
        <p:txBody>
          <a:bodyPr/>
          <a:lstStyle/>
          <a:p>
            <a:fld id="{3D267E82-0995-41C2-8481-C31415DA29A9}" type="slidenum">
              <a:rPr lang="en-US" smtClean="0"/>
              <a:t>6</a:t>
            </a:fld>
            <a:endParaRPr lang="en-US"/>
          </a:p>
        </p:txBody>
      </p:sp>
    </p:spTree>
    <p:extLst>
      <p:ext uri="{BB962C8B-B14F-4D97-AF65-F5344CB8AC3E}">
        <p14:creationId xmlns:p14="http://schemas.microsoft.com/office/powerpoint/2010/main" val="34856406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noProof="0" dirty="0"/>
              <a:t>In this presentation I will be talking about a monolayer of 1T-TaSe2 successfully deposited on a Se-terminated semiconductor </a:t>
            </a:r>
            <a:r>
              <a:rPr lang="en-US" noProof="0" dirty="0" err="1"/>
              <a:t>GaP</a:t>
            </a:r>
            <a:r>
              <a:rPr lang="en-US" noProof="0" dirty="0"/>
              <a:t> substates. Se capping layer was added to protected a monolayer during transferring sample between different experiments. First of all, the surface of the monolayer was studied by a low temperature scanning tunneling microscopy performed on the Omicron LT-STM. The Se cap was sublimated in the UHV preparation chamber and the tungsten tip was prepared outside UHV via a electrochemical etching.</a:t>
            </a:r>
          </a:p>
        </p:txBody>
      </p:sp>
      <p:sp>
        <p:nvSpPr>
          <p:cNvPr id="4" name="Espace réservé du numéro de diapositive 3"/>
          <p:cNvSpPr>
            <a:spLocks noGrp="1"/>
          </p:cNvSpPr>
          <p:nvPr>
            <p:ph type="sldNum" sz="quarter" idx="5"/>
          </p:nvPr>
        </p:nvSpPr>
        <p:spPr/>
        <p:txBody>
          <a:bodyPr/>
          <a:lstStyle/>
          <a:p>
            <a:fld id="{3D267E82-0995-41C2-8481-C31415DA29A9}" type="slidenum">
              <a:rPr lang="en-US" smtClean="0"/>
              <a:t>7</a:t>
            </a:fld>
            <a:endParaRPr lang="en-US"/>
          </a:p>
        </p:txBody>
      </p:sp>
    </p:spTree>
    <p:extLst>
      <p:ext uri="{BB962C8B-B14F-4D97-AF65-F5344CB8AC3E}">
        <p14:creationId xmlns:p14="http://schemas.microsoft.com/office/powerpoint/2010/main" val="7118023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noProof="0" dirty="0"/>
              <a:t>On a large scale STM image we can clearly see the different terraces and a repetitive pattern reproducibly observed on the whole surface, indicating full coverage of the </a:t>
            </a:r>
            <a:r>
              <a:rPr lang="en-US" noProof="0" dirty="0" err="1"/>
              <a:t>GaP</a:t>
            </a:r>
            <a:r>
              <a:rPr lang="en-US" noProof="0" dirty="0"/>
              <a:t>(111)B surface with TaSe2.</a:t>
            </a:r>
          </a:p>
        </p:txBody>
      </p:sp>
      <p:sp>
        <p:nvSpPr>
          <p:cNvPr id="4" name="Espace réservé du numéro de diapositive 3"/>
          <p:cNvSpPr>
            <a:spLocks noGrp="1"/>
          </p:cNvSpPr>
          <p:nvPr>
            <p:ph type="sldNum" sz="quarter" idx="5"/>
          </p:nvPr>
        </p:nvSpPr>
        <p:spPr/>
        <p:txBody>
          <a:bodyPr/>
          <a:lstStyle/>
          <a:p>
            <a:fld id="{3D267E82-0995-41C2-8481-C31415DA29A9}" type="slidenum">
              <a:rPr lang="en-US" smtClean="0"/>
              <a:t>8</a:t>
            </a:fld>
            <a:endParaRPr lang="en-US"/>
          </a:p>
        </p:txBody>
      </p:sp>
    </p:spTree>
    <p:extLst>
      <p:ext uri="{BB962C8B-B14F-4D97-AF65-F5344CB8AC3E}">
        <p14:creationId xmlns:p14="http://schemas.microsoft.com/office/powerpoint/2010/main" val="22090364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noProof="0" dirty="0"/>
              <a:t>The heights profiles shows us the step of 3.1 angstrom between different terraces. This corresponds to the monoatomic step height between the </a:t>
            </a:r>
            <a:r>
              <a:rPr lang="en-US" noProof="0" dirty="0" err="1"/>
              <a:t>GaP</a:t>
            </a:r>
            <a:r>
              <a:rPr lang="en-US" noProof="0" dirty="0"/>
              <a:t> (111) planes that confirms the </a:t>
            </a:r>
            <a:r>
              <a:rPr lang="en-US" noProof="0" dirty="0" err="1"/>
              <a:t>GaP</a:t>
            </a:r>
            <a:r>
              <a:rPr lang="en-US" noProof="0" dirty="0"/>
              <a:t> terraces are covered with a monolayer of TaSe2.</a:t>
            </a:r>
          </a:p>
          <a:p>
            <a:endParaRPr lang="en-US" noProof="0" dirty="0"/>
          </a:p>
          <a:p>
            <a:r>
              <a:rPr lang="en-US" noProof="0" dirty="0"/>
              <a:t>of the observed terraces is 3.1 angstrom that </a:t>
            </a:r>
            <a:r>
              <a:rPr lang="en-US" noProof="0" dirty="0" err="1"/>
              <a:t>conrrespons</a:t>
            </a:r>
            <a:r>
              <a:rPr lang="en-US" noProof="0" dirty="0"/>
              <a:t> to the atomic terraces of </a:t>
            </a:r>
            <a:r>
              <a:rPr lang="en-US" noProof="0" dirty="0" err="1"/>
              <a:t>GaP</a:t>
            </a:r>
            <a:r>
              <a:rPr lang="en-US" noProof="0" dirty="0"/>
              <a:t> substrates and not to  different layers of TaSe2 cause the </a:t>
            </a:r>
            <a:r>
              <a:rPr lang="en-US" noProof="0" dirty="0" err="1"/>
              <a:t>thinkness</a:t>
            </a:r>
            <a:r>
              <a:rPr lang="en-US" noProof="0" dirty="0"/>
              <a:t> the atomic layers of TaSe2 is 6 angstrom.</a:t>
            </a:r>
          </a:p>
        </p:txBody>
      </p:sp>
      <p:sp>
        <p:nvSpPr>
          <p:cNvPr id="4" name="Espace réservé du numéro de diapositive 3"/>
          <p:cNvSpPr>
            <a:spLocks noGrp="1"/>
          </p:cNvSpPr>
          <p:nvPr>
            <p:ph type="sldNum" sz="quarter" idx="5"/>
          </p:nvPr>
        </p:nvSpPr>
        <p:spPr/>
        <p:txBody>
          <a:bodyPr/>
          <a:lstStyle/>
          <a:p>
            <a:fld id="{3D267E82-0995-41C2-8481-C31415DA29A9}" type="slidenum">
              <a:rPr lang="en-US" smtClean="0"/>
              <a:t>9</a:t>
            </a:fld>
            <a:endParaRPr lang="en-US"/>
          </a:p>
        </p:txBody>
      </p:sp>
    </p:spTree>
    <p:extLst>
      <p:ext uri="{BB962C8B-B14F-4D97-AF65-F5344CB8AC3E}">
        <p14:creationId xmlns:p14="http://schemas.microsoft.com/office/powerpoint/2010/main" val="1738208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on the high-</a:t>
            </a:r>
            <a:r>
              <a:rPr lang="fr-FR" dirty="0" err="1"/>
              <a:t>resolution</a:t>
            </a:r>
            <a:r>
              <a:rPr lang="fr-FR" dirty="0"/>
              <a:t> STM image </a:t>
            </a:r>
            <a:r>
              <a:rPr lang="fr-FR" dirty="0" err="1"/>
              <a:t>we</a:t>
            </a:r>
            <a:r>
              <a:rPr lang="fr-FR" dirty="0"/>
              <a:t> can </a:t>
            </a:r>
            <a:r>
              <a:rPr lang="fr-FR" dirty="0" err="1"/>
              <a:t>clearly</a:t>
            </a:r>
            <a:r>
              <a:rPr lang="fr-FR" dirty="0"/>
              <a:t> see </a:t>
            </a:r>
            <a:r>
              <a:rPr lang="fr-FR" dirty="0" err="1"/>
              <a:t>that</a:t>
            </a:r>
            <a:r>
              <a:rPr lang="fr-FR" dirty="0"/>
              <a:t> </a:t>
            </a:r>
            <a:r>
              <a:rPr lang="fr-FR" dirty="0" err="1"/>
              <a:t>triangular</a:t>
            </a:r>
            <a:r>
              <a:rPr lang="fr-FR" dirty="0"/>
              <a:t> pattern corresponds to the 6 </a:t>
            </a:r>
            <a:r>
              <a:rPr lang="fr-FR" dirty="0" err="1"/>
              <a:t>atoms</a:t>
            </a:r>
            <a:r>
              <a:rPr lang="fr-FR" dirty="0"/>
              <a:t> </a:t>
            </a:r>
            <a:r>
              <a:rPr lang="fr-FR" dirty="0" err="1"/>
              <a:t>that</a:t>
            </a:r>
            <a:r>
              <a:rPr lang="fr-FR" dirty="0"/>
              <a:t> are…</a:t>
            </a:r>
            <a:endParaRPr lang="en-US" dirty="0"/>
          </a:p>
          <a:p>
            <a:r>
              <a:rPr lang="fr-FR" dirty="0" err="1"/>
              <a:t>Selenium</a:t>
            </a:r>
            <a:r>
              <a:rPr lang="fr-FR" dirty="0"/>
              <a:t> </a:t>
            </a:r>
            <a:r>
              <a:rPr lang="fr-FR" dirty="0" err="1"/>
              <a:t>from</a:t>
            </a:r>
            <a:r>
              <a:rPr lang="fr-FR" dirty="0"/>
              <a:t> the top layer of the TaSe2. the possible position of the </a:t>
            </a:r>
            <a:r>
              <a:rPr lang="fr-FR" dirty="0" err="1"/>
              <a:t>Tanalum</a:t>
            </a:r>
            <a:r>
              <a:rPr lang="fr-FR" dirty="0"/>
              <a:t> </a:t>
            </a:r>
            <a:r>
              <a:rPr lang="fr-FR" dirty="0" err="1"/>
              <a:t>atoms</a:t>
            </a:r>
            <a:r>
              <a:rPr lang="fr-FR" dirty="0"/>
              <a:t> </a:t>
            </a:r>
            <a:r>
              <a:rPr lang="fr-FR" dirty="0" err="1"/>
              <a:t>that</a:t>
            </a:r>
            <a:r>
              <a:rPr lang="fr-FR" dirty="0"/>
              <a:t> </a:t>
            </a:r>
            <a:r>
              <a:rPr lang="fr-FR" dirty="0" err="1"/>
              <a:t>form</a:t>
            </a:r>
            <a:r>
              <a:rPr lang="fr-FR" dirty="0"/>
              <a:t> a Star of David </a:t>
            </a:r>
            <a:r>
              <a:rPr lang="fr-FR" dirty="0" err="1"/>
              <a:t>superlaticce</a:t>
            </a:r>
            <a:r>
              <a:rPr lang="fr-FR" dirty="0"/>
              <a:t> are </a:t>
            </a:r>
            <a:r>
              <a:rPr lang="fr-FR" dirty="0" err="1"/>
              <a:t>indicated</a:t>
            </a:r>
            <a:r>
              <a:rPr lang="fr-FR" dirty="0"/>
              <a:t> in black.</a:t>
            </a:r>
            <a:endParaRPr lang="en-US" dirty="0"/>
          </a:p>
        </p:txBody>
      </p:sp>
      <p:sp>
        <p:nvSpPr>
          <p:cNvPr id="4" name="Espace réservé du numéro de diapositive 3"/>
          <p:cNvSpPr>
            <a:spLocks noGrp="1"/>
          </p:cNvSpPr>
          <p:nvPr>
            <p:ph type="sldNum" sz="quarter" idx="5"/>
          </p:nvPr>
        </p:nvSpPr>
        <p:spPr/>
        <p:txBody>
          <a:bodyPr/>
          <a:lstStyle/>
          <a:p>
            <a:fld id="{3D267E82-0995-41C2-8481-C31415DA29A9}" type="slidenum">
              <a:rPr lang="en-US" smtClean="0"/>
              <a:t>10</a:t>
            </a:fld>
            <a:endParaRPr lang="en-US"/>
          </a:p>
        </p:txBody>
      </p:sp>
    </p:spTree>
    <p:extLst>
      <p:ext uri="{BB962C8B-B14F-4D97-AF65-F5344CB8AC3E}">
        <p14:creationId xmlns:p14="http://schemas.microsoft.com/office/powerpoint/2010/main" val="13184306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Selenium</a:t>
            </a:r>
            <a:r>
              <a:rPr lang="fr-FR" dirty="0"/>
              <a:t> </a:t>
            </a:r>
            <a:r>
              <a:rPr lang="fr-FR" dirty="0" err="1"/>
              <a:t>from</a:t>
            </a:r>
            <a:r>
              <a:rPr lang="fr-FR" dirty="0"/>
              <a:t> the top layer of the TaSe2. the possible position of the </a:t>
            </a:r>
            <a:r>
              <a:rPr lang="fr-FR" dirty="0" err="1"/>
              <a:t>Tanalum</a:t>
            </a:r>
            <a:r>
              <a:rPr lang="fr-FR" dirty="0"/>
              <a:t> </a:t>
            </a:r>
            <a:r>
              <a:rPr lang="fr-FR" dirty="0" err="1"/>
              <a:t>atoms</a:t>
            </a:r>
            <a:r>
              <a:rPr lang="fr-FR" dirty="0"/>
              <a:t> </a:t>
            </a:r>
            <a:r>
              <a:rPr lang="fr-FR" dirty="0" err="1"/>
              <a:t>that</a:t>
            </a:r>
            <a:r>
              <a:rPr lang="fr-FR" dirty="0"/>
              <a:t> </a:t>
            </a:r>
            <a:r>
              <a:rPr lang="fr-FR" dirty="0" err="1"/>
              <a:t>form</a:t>
            </a:r>
            <a:r>
              <a:rPr lang="fr-FR" dirty="0"/>
              <a:t> a Star of David </a:t>
            </a:r>
            <a:r>
              <a:rPr lang="fr-FR" dirty="0" err="1"/>
              <a:t>superlaticce</a:t>
            </a:r>
            <a:r>
              <a:rPr lang="fr-FR" dirty="0"/>
              <a:t> are </a:t>
            </a:r>
            <a:r>
              <a:rPr lang="fr-FR" dirty="0" err="1"/>
              <a:t>indicated</a:t>
            </a:r>
            <a:r>
              <a:rPr lang="fr-FR" dirty="0"/>
              <a:t> in black.</a:t>
            </a:r>
            <a:endParaRPr lang="en-US" dirty="0"/>
          </a:p>
        </p:txBody>
      </p:sp>
      <p:sp>
        <p:nvSpPr>
          <p:cNvPr id="4" name="Espace réservé du numéro de diapositive 3"/>
          <p:cNvSpPr>
            <a:spLocks noGrp="1"/>
          </p:cNvSpPr>
          <p:nvPr>
            <p:ph type="sldNum" sz="quarter" idx="5"/>
          </p:nvPr>
        </p:nvSpPr>
        <p:spPr/>
        <p:txBody>
          <a:bodyPr/>
          <a:lstStyle/>
          <a:p>
            <a:fld id="{3D267E82-0995-41C2-8481-C31415DA29A9}" type="slidenum">
              <a:rPr lang="en-US" smtClean="0"/>
              <a:t>11</a:t>
            </a:fld>
            <a:endParaRPr lang="en-US"/>
          </a:p>
        </p:txBody>
      </p:sp>
    </p:spTree>
    <p:extLst>
      <p:ext uri="{BB962C8B-B14F-4D97-AF65-F5344CB8AC3E}">
        <p14:creationId xmlns:p14="http://schemas.microsoft.com/office/powerpoint/2010/main" val="23124466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2E02DA8C-19D9-FC8B-8E9A-81ED4FA0099E}"/>
              </a:ext>
            </a:extLst>
          </p:cNvPr>
          <p:cNvPicPr>
            <a:picLocks noChangeAspect="1"/>
          </p:cNvPicPr>
          <p:nvPr userDrawn="1"/>
        </p:nvPicPr>
        <p:blipFill rotWithShape="1">
          <a:blip r:embed="rId2">
            <a:alphaModFix amt="50000"/>
          </a:blip>
          <a:srcRect t="11209" r="16200"/>
          <a:stretch/>
        </p:blipFill>
        <p:spPr>
          <a:xfrm>
            <a:off x="0" y="0"/>
            <a:ext cx="9144000" cy="6858000"/>
          </a:xfrm>
          <a:prstGeom prst="rect">
            <a:avLst/>
          </a:prstGeom>
        </p:spPr>
      </p:pic>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r>
              <a:rPr lang="en-US"/>
              <a:t>5-6 December 2023</a:t>
            </a:r>
            <a:endParaRPr lang="fr-FR"/>
          </a:p>
        </p:txBody>
      </p:sp>
      <p:sp>
        <p:nvSpPr>
          <p:cNvPr id="5" name="Footer Placeholder 4"/>
          <p:cNvSpPr>
            <a:spLocks noGrp="1"/>
          </p:cNvSpPr>
          <p:nvPr>
            <p:ph type="ftr" sz="quarter" idx="11"/>
          </p:nvPr>
        </p:nvSpPr>
        <p:spPr/>
        <p:txBody>
          <a:bodyPr/>
          <a:lstStyle/>
          <a:p>
            <a:r>
              <a:rPr lang="fr-FR"/>
              <a:t>GDR MEETICC</a:t>
            </a:r>
          </a:p>
        </p:txBody>
      </p:sp>
      <p:sp>
        <p:nvSpPr>
          <p:cNvPr id="6" name="Slide Number Placeholder 5"/>
          <p:cNvSpPr>
            <a:spLocks noGrp="1"/>
          </p:cNvSpPr>
          <p:nvPr>
            <p:ph type="sldNum" sz="quarter" idx="12"/>
          </p:nvPr>
        </p:nvSpPr>
        <p:spPr/>
        <p:txBody>
          <a:bodyPr/>
          <a:lstStyle/>
          <a:p>
            <a:fld id="{805F62EE-C454-B145-957E-D2FDC4A58ED4}" type="slidenum">
              <a:rPr lang="fr-FR" smtClean="0"/>
              <a:t>‹N°›</a:t>
            </a:fld>
            <a:endParaRPr lang="fr-FR"/>
          </a:p>
        </p:txBody>
      </p:sp>
    </p:spTree>
    <p:extLst>
      <p:ext uri="{BB962C8B-B14F-4D97-AF65-F5344CB8AC3E}">
        <p14:creationId xmlns:p14="http://schemas.microsoft.com/office/powerpoint/2010/main" val="39164783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r>
              <a:rPr lang="en-US"/>
              <a:t>5-6 December 2023</a:t>
            </a:r>
            <a:endParaRPr lang="fr-FR"/>
          </a:p>
        </p:txBody>
      </p:sp>
      <p:sp>
        <p:nvSpPr>
          <p:cNvPr id="5" name="Footer Placeholder 4"/>
          <p:cNvSpPr>
            <a:spLocks noGrp="1"/>
          </p:cNvSpPr>
          <p:nvPr>
            <p:ph type="ftr" sz="quarter" idx="11"/>
          </p:nvPr>
        </p:nvSpPr>
        <p:spPr/>
        <p:txBody>
          <a:bodyPr/>
          <a:lstStyle/>
          <a:p>
            <a:r>
              <a:rPr lang="fr-FR"/>
              <a:t>GDR MEETICC</a:t>
            </a:r>
          </a:p>
        </p:txBody>
      </p:sp>
      <p:sp>
        <p:nvSpPr>
          <p:cNvPr id="6" name="Slide Number Placeholder 5"/>
          <p:cNvSpPr>
            <a:spLocks noGrp="1"/>
          </p:cNvSpPr>
          <p:nvPr>
            <p:ph type="sldNum" sz="quarter" idx="12"/>
          </p:nvPr>
        </p:nvSpPr>
        <p:spPr/>
        <p:txBody>
          <a:bodyPr/>
          <a:lstStyle/>
          <a:p>
            <a:fld id="{805F62EE-C454-B145-957E-D2FDC4A58ED4}" type="slidenum">
              <a:rPr lang="fr-FR" smtClean="0"/>
              <a:t>‹N°›</a:t>
            </a:fld>
            <a:endParaRPr lang="fr-FR"/>
          </a:p>
        </p:txBody>
      </p:sp>
    </p:spTree>
    <p:extLst>
      <p:ext uri="{BB962C8B-B14F-4D97-AF65-F5344CB8AC3E}">
        <p14:creationId xmlns:p14="http://schemas.microsoft.com/office/powerpoint/2010/main" val="19720037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r>
              <a:rPr lang="en-US"/>
              <a:t>5-6 December 2023</a:t>
            </a:r>
            <a:endParaRPr lang="fr-FR"/>
          </a:p>
        </p:txBody>
      </p:sp>
      <p:sp>
        <p:nvSpPr>
          <p:cNvPr id="5" name="Footer Placeholder 4"/>
          <p:cNvSpPr>
            <a:spLocks noGrp="1"/>
          </p:cNvSpPr>
          <p:nvPr>
            <p:ph type="ftr" sz="quarter" idx="11"/>
          </p:nvPr>
        </p:nvSpPr>
        <p:spPr/>
        <p:txBody>
          <a:bodyPr/>
          <a:lstStyle/>
          <a:p>
            <a:r>
              <a:rPr lang="fr-FR"/>
              <a:t>GDR MEETICC</a:t>
            </a:r>
          </a:p>
        </p:txBody>
      </p:sp>
      <p:sp>
        <p:nvSpPr>
          <p:cNvPr id="6" name="Slide Number Placeholder 5"/>
          <p:cNvSpPr>
            <a:spLocks noGrp="1"/>
          </p:cNvSpPr>
          <p:nvPr>
            <p:ph type="sldNum" sz="quarter" idx="12"/>
          </p:nvPr>
        </p:nvSpPr>
        <p:spPr/>
        <p:txBody>
          <a:bodyPr/>
          <a:lstStyle/>
          <a:p>
            <a:fld id="{805F62EE-C454-B145-957E-D2FDC4A58ED4}" type="slidenum">
              <a:rPr lang="fr-FR" smtClean="0"/>
              <a:t>‹N°›</a:t>
            </a:fld>
            <a:endParaRPr lang="fr-FR"/>
          </a:p>
        </p:txBody>
      </p:sp>
    </p:spTree>
    <p:extLst>
      <p:ext uri="{BB962C8B-B14F-4D97-AF65-F5344CB8AC3E}">
        <p14:creationId xmlns:p14="http://schemas.microsoft.com/office/powerpoint/2010/main" val="34785512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r>
              <a:rPr lang="en-US"/>
              <a:t>5-6 December 2023</a:t>
            </a:r>
            <a:endParaRPr lang="fr-FR"/>
          </a:p>
        </p:txBody>
      </p:sp>
      <p:sp>
        <p:nvSpPr>
          <p:cNvPr id="5" name="Footer Placeholder 4"/>
          <p:cNvSpPr>
            <a:spLocks noGrp="1"/>
          </p:cNvSpPr>
          <p:nvPr>
            <p:ph type="ftr" sz="quarter" idx="11"/>
          </p:nvPr>
        </p:nvSpPr>
        <p:spPr/>
        <p:txBody>
          <a:bodyPr/>
          <a:lstStyle/>
          <a:p>
            <a:r>
              <a:rPr lang="fr-FR"/>
              <a:t>GDR MEETICC</a:t>
            </a:r>
          </a:p>
        </p:txBody>
      </p:sp>
      <p:sp>
        <p:nvSpPr>
          <p:cNvPr id="6" name="Slide Number Placeholder 5"/>
          <p:cNvSpPr>
            <a:spLocks noGrp="1"/>
          </p:cNvSpPr>
          <p:nvPr>
            <p:ph type="sldNum" sz="quarter" idx="12"/>
          </p:nvPr>
        </p:nvSpPr>
        <p:spPr/>
        <p:txBody>
          <a:bodyPr/>
          <a:lstStyle/>
          <a:p>
            <a:fld id="{805F62EE-C454-B145-957E-D2FDC4A58ED4}" type="slidenum">
              <a:rPr lang="fr-FR" smtClean="0"/>
              <a:t>‹N°›</a:t>
            </a:fld>
            <a:endParaRPr lang="fr-FR"/>
          </a:p>
        </p:txBody>
      </p:sp>
    </p:spTree>
    <p:extLst>
      <p:ext uri="{BB962C8B-B14F-4D97-AF65-F5344CB8AC3E}">
        <p14:creationId xmlns:p14="http://schemas.microsoft.com/office/powerpoint/2010/main" val="20648763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r>
              <a:rPr lang="en-US"/>
              <a:t>5-6 December 2023</a:t>
            </a:r>
            <a:endParaRPr lang="fr-FR"/>
          </a:p>
        </p:txBody>
      </p:sp>
      <p:sp>
        <p:nvSpPr>
          <p:cNvPr id="5" name="Footer Placeholder 4"/>
          <p:cNvSpPr>
            <a:spLocks noGrp="1"/>
          </p:cNvSpPr>
          <p:nvPr>
            <p:ph type="ftr" sz="quarter" idx="11"/>
          </p:nvPr>
        </p:nvSpPr>
        <p:spPr/>
        <p:txBody>
          <a:bodyPr/>
          <a:lstStyle/>
          <a:p>
            <a:r>
              <a:rPr lang="fr-FR"/>
              <a:t>GDR MEETICC</a:t>
            </a:r>
          </a:p>
        </p:txBody>
      </p:sp>
      <p:sp>
        <p:nvSpPr>
          <p:cNvPr id="6" name="Slide Number Placeholder 5"/>
          <p:cNvSpPr>
            <a:spLocks noGrp="1"/>
          </p:cNvSpPr>
          <p:nvPr>
            <p:ph type="sldNum" sz="quarter" idx="12"/>
          </p:nvPr>
        </p:nvSpPr>
        <p:spPr/>
        <p:txBody>
          <a:bodyPr/>
          <a:lstStyle/>
          <a:p>
            <a:fld id="{805F62EE-C454-B145-957E-D2FDC4A58ED4}" type="slidenum">
              <a:rPr lang="fr-FR" smtClean="0"/>
              <a:t>‹N°›</a:t>
            </a:fld>
            <a:endParaRPr lang="fr-FR"/>
          </a:p>
        </p:txBody>
      </p:sp>
    </p:spTree>
    <p:extLst>
      <p:ext uri="{BB962C8B-B14F-4D97-AF65-F5344CB8AC3E}">
        <p14:creationId xmlns:p14="http://schemas.microsoft.com/office/powerpoint/2010/main" val="4262906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Modifier les styles du texte du masque
Deuxième niveau
Troisième niveau
Quatrième niveau
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p:txBody>
          <a:bodyPr/>
          <a:lstStyle/>
          <a:p>
            <a:r>
              <a:rPr lang="en-US"/>
              <a:t>5-6 December 2023</a:t>
            </a:r>
            <a:endParaRPr lang="fr-FR"/>
          </a:p>
        </p:txBody>
      </p:sp>
      <p:sp>
        <p:nvSpPr>
          <p:cNvPr id="6" name="Footer Placeholder 5"/>
          <p:cNvSpPr>
            <a:spLocks noGrp="1"/>
          </p:cNvSpPr>
          <p:nvPr>
            <p:ph type="ftr" sz="quarter" idx="11"/>
          </p:nvPr>
        </p:nvSpPr>
        <p:spPr/>
        <p:txBody>
          <a:bodyPr/>
          <a:lstStyle/>
          <a:p>
            <a:r>
              <a:rPr lang="fr-FR"/>
              <a:t>GDR MEETICC</a:t>
            </a:r>
          </a:p>
        </p:txBody>
      </p:sp>
      <p:sp>
        <p:nvSpPr>
          <p:cNvPr id="7" name="Slide Number Placeholder 6"/>
          <p:cNvSpPr>
            <a:spLocks noGrp="1"/>
          </p:cNvSpPr>
          <p:nvPr>
            <p:ph type="sldNum" sz="quarter" idx="12"/>
          </p:nvPr>
        </p:nvSpPr>
        <p:spPr/>
        <p:txBody>
          <a:bodyPr/>
          <a:lstStyle/>
          <a:p>
            <a:fld id="{805F62EE-C454-B145-957E-D2FDC4A58ED4}" type="slidenum">
              <a:rPr lang="fr-FR" smtClean="0"/>
              <a:t>‹N°›</a:t>
            </a:fld>
            <a:endParaRPr lang="fr-FR"/>
          </a:p>
        </p:txBody>
      </p:sp>
    </p:spTree>
    <p:extLst>
      <p:ext uri="{BB962C8B-B14F-4D97-AF65-F5344CB8AC3E}">
        <p14:creationId xmlns:p14="http://schemas.microsoft.com/office/powerpoint/2010/main" val="1707213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
Deuxième niveau
Troisième niveau
Quatrième niveau
Cinquième niveau</a:t>
            </a:r>
            <a:endParaRPr lang="en-US" dirty="0"/>
          </a:p>
        </p:txBody>
      </p:sp>
      <p:sp>
        <p:nvSpPr>
          <p:cNvPr id="4" name="Content Placeholder 3"/>
          <p:cNvSpPr>
            <a:spLocks noGrp="1"/>
          </p:cNvSpPr>
          <p:nvPr>
            <p:ph sz="half" idx="2"/>
          </p:nvPr>
        </p:nvSpPr>
        <p:spPr>
          <a:xfrm>
            <a:off x="629842" y="2505075"/>
            <a:ext cx="3868340" cy="3684588"/>
          </a:xfrm>
        </p:spPr>
        <p:txBody>
          <a:bodyPr/>
          <a:lstStyle/>
          <a:p>
            <a:pPr lvl="0"/>
            <a:r>
              <a:rPr lang="fr-FR"/>
              <a:t>Modifier les styles du texte du masque
Deuxième niveau
Troisième niveau
Quatrième niveau
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
Deuxième niveau
Troisième niveau
Quatrième niveau
Cinquième niveau</a:t>
            </a:r>
            <a:endParaRPr lang="en-US" dirty="0"/>
          </a:p>
        </p:txBody>
      </p:sp>
      <p:sp>
        <p:nvSpPr>
          <p:cNvPr id="6" name="Content Placeholder 5"/>
          <p:cNvSpPr>
            <a:spLocks noGrp="1"/>
          </p:cNvSpPr>
          <p:nvPr>
            <p:ph sz="quarter" idx="4"/>
          </p:nvPr>
        </p:nvSpPr>
        <p:spPr>
          <a:xfrm>
            <a:off x="4629150" y="2505075"/>
            <a:ext cx="3887391" cy="3684588"/>
          </a:xfrm>
        </p:spPr>
        <p:txBody>
          <a:bodyPr/>
          <a:lstStyle/>
          <a:p>
            <a:pPr lvl="0"/>
            <a:r>
              <a:rPr lang="fr-FR"/>
              <a:t>Modifier les styles du texte du masque
Deuxième niveau
Troisième niveau
Quatrième niveau
Cinquième niveau</a:t>
            </a:r>
            <a:endParaRPr lang="en-US" dirty="0"/>
          </a:p>
        </p:txBody>
      </p:sp>
      <p:sp>
        <p:nvSpPr>
          <p:cNvPr id="7" name="Date Placeholder 6"/>
          <p:cNvSpPr>
            <a:spLocks noGrp="1"/>
          </p:cNvSpPr>
          <p:nvPr>
            <p:ph type="dt" sz="half" idx="10"/>
          </p:nvPr>
        </p:nvSpPr>
        <p:spPr/>
        <p:txBody>
          <a:bodyPr/>
          <a:lstStyle/>
          <a:p>
            <a:r>
              <a:rPr lang="en-US"/>
              <a:t>5-6 December 2023</a:t>
            </a:r>
            <a:endParaRPr lang="fr-FR"/>
          </a:p>
        </p:txBody>
      </p:sp>
      <p:sp>
        <p:nvSpPr>
          <p:cNvPr id="8" name="Footer Placeholder 7"/>
          <p:cNvSpPr>
            <a:spLocks noGrp="1"/>
          </p:cNvSpPr>
          <p:nvPr>
            <p:ph type="ftr" sz="quarter" idx="11"/>
          </p:nvPr>
        </p:nvSpPr>
        <p:spPr/>
        <p:txBody>
          <a:bodyPr/>
          <a:lstStyle/>
          <a:p>
            <a:r>
              <a:rPr lang="fr-FR"/>
              <a:t>GDR MEETICC</a:t>
            </a:r>
          </a:p>
        </p:txBody>
      </p:sp>
      <p:sp>
        <p:nvSpPr>
          <p:cNvPr id="9" name="Slide Number Placeholder 8"/>
          <p:cNvSpPr>
            <a:spLocks noGrp="1"/>
          </p:cNvSpPr>
          <p:nvPr>
            <p:ph type="sldNum" sz="quarter" idx="12"/>
          </p:nvPr>
        </p:nvSpPr>
        <p:spPr/>
        <p:txBody>
          <a:bodyPr/>
          <a:lstStyle/>
          <a:p>
            <a:fld id="{805F62EE-C454-B145-957E-D2FDC4A58ED4}" type="slidenum">
              <a:rPr lang="fr-FR" smtClean="0"/>
              <a:t>‹N°›</a:t>
            </a:fld>
            <a:endParaRPr lang="fr-FR"/>
          </a:p>
        </p:txBody>
      </p:sp>
    </p:spTree>
    <p:extLst>
      <p:ext uri="{BB962C8B-B14F-4D97-AF65-F5344CB8AC3E}">
        <p14:creationId xmlns:p14="http://schemas.microsoft.com/office/powerpoint/2010/main" val="26697668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r>
              <a:rPr lang="en-US"/>
              <a:t>5-6 December 2023</a:t>
            </a:r>
            <a:endParaRPr lang="fr-FR"/>
          </a:p>
        </p:txBody>
      </p:sp>
      <p:sp>
        <p:nvSpPr>
          <p:cNvPr id="4" name="Footer Placeholder 3"/>
          <p:cNvSpPr>
            <a:spLocks noGrp="1"/>
          </p:cNvSpPr>
          <p:nvPr>
            <p:ph type="ftr" sz="quarter" idx="11"/>
          </p:nvPr>
        </p:nvSpPr>
        <p:spPr/>
        <p:txBody>
          <a:bodyPr/>
          <a:lstStyle/>
          <a:p>
            <a:r>
              <a:rPr lang="fr-FR"/>
              <a:t>GDR MEETICC</a:t>
            </a:r>
          </a:p>
        </p:txBody>
      </p:sp>
      <p:sp>
        <p:nvSpPr>
          <p:cNvPr id="5" name="Slide Number Placeholder 4"/>
          <p:cNvSpPr>
            <a:spLocks noGrp="1"/>
          </p:cNvSpPr>
          <p:nvPr>
            <p:ph type="sldNum" sz="quarter" idx="12"/>
          </p:nvPr>
        </p:nvSpPr>
        <p:spPr/>
        <p:txBody>
          <a:bodyPr/>
          <a:lstStyle/>
          <a:p>
            <a:fld id="{805F62EE-C454-B145-957E-D2FDC4A58ED4}" type="slidenum">
              <a:rPr lang="fr-FR" smtClean="0"/>
              <a:t>‹N°›</a:t>
            </a:fld>
            <a:endParaRPr lang="fr-FR"/>
          </a:p>
        </p:txBody>
      </p:sp>
    </p:spTree>
    <p:extLst>
      <p:ext uri="{BB962C8B-B14F-4D97-AF65-F5344CB8AC3E}">
        <p14:creationId xmlns:p14="http://schemas.microsoft.com/office/powerpoint/2010/main" val="12514993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5-6 December 2023</a:t>
            </a:r>
            <a:endParaRPr lang="fr-FR"/>
          </a:p>
        </p:txBody>
      </p:sp>
      <p:sp>
        <p:nvSpPr>
          <p:cNvPr id="3" name="Footer Placeholder 2"/>
          <p:cNvSpPr>
            <a:spLocks noGrp="1"/>
          </p:cNvSpPr>
          <p:nvPr>
            <p:ph type="ftr" sz="quarter" idx="11"/>
          </p:nvPr>
        </p:nvSpPr>
        <p:spPr/>
        <p:txBody>
          <a:bodyPr/>
          <a:lstStyle/>
          <a:p>
            <a:r>
              <a:rPr lang="fr-FR"/>
              <a:t>GDR MEETICC</a:t>
            </a:r>
          </a:p>
        </p:txBody>
      </p:sp>
      <p:sp>
        <p:nvSpPr>
          <p:cNvPr id="4" name="Slide Number Placeholder 3"/>
          <p:cNvSpPr>
            <a:spLocks noGrp="1"/>
          </p:cNvSpPr>
          <p:nvPr>
            <p:ph type="sldNum" sz="quarter" idx="12"/>
          </p:nvPr>
        </p:nvSpPr>
        <p:spPr/>
        <p:txBody>
          <a:bodyPr/>
          <a:lstStyle/>
          <a:p>
            <a:fld id="{805F62EE-C454-B145-957E-D2FDC4A58ED4}" type="slidenum">
              <a:rPr lang="fr-FR" smtClean="0"/>
              <a:t>‹N°›</a:t>
            </a:fld>
            <a:endParaRPr lang="fr-FR"/>
          </a:p>
        </p:txBody>
      </p:sp>
    </p:spTree>
    <p:extLst>
      <p:ext uri="{BB962C8B-B14F-4D97-AF65-F5344CB8AC3E}">
        <p14:creationId xmlns:p14="http://schemas.microsoft.com/office/powerpoint/2010/main" val="20617409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
Deuxième niveau
Troisième niveau
Quatrième niveau
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p:txBody>
          <a:bodyPr/>
          <a:lstStyle/>
          <a:p>
            <a:r>
              <a:rPr lang="en-US"/>
              <a:t>5-6 December 2023</a:t>
            </a:r>
            <a:endParaRPr lang="fr-FR"/>
          </a:p>
        </p:txBody>
      </p:sp>
      <p:sp>
        <p:nvSpPr>
          <p:cNvPr id="6" name="Footer Placeholder 5"/>
          <p:cNvSpPr>
            <a:spLocks noGrp="1"/>
          </p:cNvSpPr>
          <p:nvPr>
            <p:ph type="ftr" sz="quarter" idx="11"/>
          </p:nvPr>
        </p:nvSpPr>
        <p:spPr/>
        <p:txBody>
          <a:bodyPr/>
          <a:lstStyle/>
          <a:p>
            <a:r>
              <a:rPr lang="fr-FR"/>
              <a:t>GDR MEETICC</a:t>
            </a:r>
          </a:p>
        </p:txBody>
      </p:sp>
      <p:sp>
        <p:nvSpPr>
          <p:cNvPr id="7" name="Slide Number Placeholder 6"/>
          <p:cNvSpPr>
            <a:spLocks noGrp="1"/>
          </p:cNvSpPr>
          <p:nvPr>
            <p:ph type="sldNum" sz="quarter" idx="12"/>
          </p:nvPr>
        </p:nvSpPr>
        <p:spPr/>
        <p:txBody>
          <a:bodyPr/>
          <a:lstStyle/>
          <a:p>
            <a:fld id="{805F62EE-C454-B145-957E-D2FDC4A58ED4}" type="slidenum">
              <a:rPr lang="fr-FR" smtClean="0"/>
              <a:t>‹N°›</a:t>
            </a:fld>
            <a:endParaRPr lang="fr-FR"/>
          </a:p>
        </p:txBody>
      </p:sp>
    </p:spTree>
    <p:extLst>
      <p:ext uri="{BB962C8B-B14F-4D97-AF65-F5344CB8AC3E}">
        <p14:creationId xmlns:p14="http://schemas.microsoft.com/office/powerpoint/2010/main" val="13441109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p:txBody>
          <a:bodyPr/>
          <a:lstStyle/>
          <a:p>
            <a:r>
              <a:rPr lang="en-US"/>
              <a:t>5-6 December 2023</a:t>
            </a:r>
            <a:endParaRPr lang="fr-FR"/>
          </a:p>
        </p:txBody>
      </p:sp>
      <p:sp>
        <p:nvSpPr>
          <p:cNvPr id="6" name="Footer Placeholder 5"/>
          <p:cNvSpPr>
            <a:spLocks noGrp="1"/>
          </p:cNvSpPr>
          <p:nvPr>
            <p:ph type="ftr" sz="quarter" idx="11"/>
          </p:nvPr>
        </p:nvSpPr>
        <p:spPr/>
        <p:txBody>
          <a:bodyPr/>
          <a:lstStyle/>
          <a:p>
            <a:r>
              <a:rPr lang="fr-FR"/>
              <a:t>GDR MEETICC</a:t>
            </a:r>
          </a:p>
        </p:txBody>
      </p:sp>
      <p:sp>
        <p:nvSpPr>
          <p:cNvPr id="7" name="Slide Number Placeholder 6"/>
          <p:cNvSpPr>
            <a:spLocks noGrp="1"/>
          </p:cNvSpPr>
          <p:nvPr>
            <p:ph type="sldNum" sz="quarter" idx="12"/>
          </p:nvPr>
        </p:nvSpPr>
        <p:spPr/>
        <p:txBody>
          <a:bodyPr/>
          <a:lstStyle/>
          <a:p>
            <a:fld id="{805F62EE-C454-B145-957E-D2FDC4A58ED4}" type="slidenum">
              <a:rPr lang="fr-FR" smtClean="0"/>
              <a:t>‹N°›</a:t>
            </a:fld>
            <a:endParaRPr lang="fr-FR"/>
          </a:p>
        </p:txBody>
      </p:sp>
    </p:spTree>
    <p:extLst>
      <p:ext uri="{BB962C8B-B14F-4D97-AF65-F5344CB8AC3E}">
        <p14:creationId xmlns:p14="http://schemas.microsoft.com/office/powerpoint/2010/main" val="36971842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g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12613" y="21931"/>
            <a:ext cx="6143410" cy="582525"/>
          </a:xfrm>
          <a:prstGeom prst="rect">
            <a:avLst/>
          </a:prstGeom>
        </p:spPr>
        <p:txBody>
          <a:bodyPr vert="horz" lIns="91440" tIns="45720" rIns="91440" bIns="45720" rtlCol="0" anchor="ctr">
            <a:noAutofit/>
          </a:bodyPr>
          <a:lstStyle/>
          <a:p>
            <a:r>
              <a:rPr lang="fr-FR"/>
              <a:t>Modifiez le style du titre</a:t>
            </a:r>
            <a:endParaRPr lang="en-US" dirty="0"/>
          </a:p>
        </p:txBody>
      </p:sp>
      <p:sp>
        <p:nvSpPr>
          <p:cNvPr id="3" name="Text Placeholder 2"/>
          <p:cNvSpPr>
            <a:spLocks noGrp="1"/>
          </p:cNvSpPr>
          <p:nvPr>
            <p:ph type="body" idx="1"/>
          </p:nvPr>
        </p:nvSpPr>
        <p:spPr>
          <a:xfrm>
            <a:off x="628649" y="944474"/>
            <a:ext cx="7886700" cy="5317117"/>
          </a:xfrm>
          <a:prstGeom prst="rect">
            <a:avLst/>
          </a:prstGeom>
        </p:spPr>
        <p:txBody>
          <a:bodyPr vert="horz" lIns="91440" tIns="45720" rIns="91440" bIns="45720" rtlCol="0">
            <a:normAutofit/>
          </a:bodyPr>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5-6 December 2023</a:t>
            </a:r>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GDR MEETICC</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5F62EE-C454-B145-957E-D2FDC4A58ED4}" type="slidenum">
              <a:rPr lang="fr-FR" smtClean="0"/>
              <a:t>‹N°›</a:t>
            </a:fld>
            <a:endParaRPr lang="fr-FR"/>
          </a:p>
        </p:txBody>
      </p:sp>
      <p:pic>
        <p:nvPicPr>
          <p:cNvPr id="9" name="Image 8">
            <a:extLst>
              <a:ext uri="{FF2B5EF4-FFF2-40B4-BE49-F238E27FC236}">
                <a16:creationId xmlns:a16="http://schemas.microsoft.com/office/drawing/2014/main" id="{1DD8AC21-51FA-B047-8633-FDC38F33DD85}"/>
              </a:ext>
            </a:extLst>
          </p:cNvPr>
          <p:cNvPicPr>
            <a:picLocks noChangeAspect="1"/>
          </p:cNvPicPr>
          <p:nvPr/>
        </p:nvPicPr>
        <p:blipFill>
          <a:blip r:embed="rId13"/>
          <a:stretch>
            <a:fillRect/>
          </a:stretch>
        </p:blipFill>
        <p:spPr>
          <a:xfrm>
            <a:off x="0" y="39428"/>
            <a:ext cx="1512613" cy="516460"/>
          </a:xfrm>
          <a:prstGeom prst="rect">
            <a:avLst/>
          </a:prstGeom>
          <a:effectLst/>
        </p:spPr>
      </p:pic>
      <p:pic>
        <p:nvPicPr>
          <p:cNvPr id="12" name="Image 11">
            <a:extLst>
              <a:ext uri="{FF2B5EF4-FFF2-40B4-BE49-F238E27FC236}">
                <a16:creationId xmlns:a16="http://schemas.microsoft.com/office/drawing/2014/main" id="{EEEC43B4-5C43-70EF-26FD-2740701E16CE}"/>
              </a:ext>
            </a:extLst>
          </p:cNvPr>
          <p:cNvPicPr>
            <a:picLocks noChangeAspect="1"/>
          </p:cNvPicPr>
          <p:nvPr/>
        </p:nvPicPr>
        <p:blipFill>
          <a:blip r:embed="rId14"/>
          <a:stretch>
            <a:fillRect/>
          </a:stretch>
        </p:blipFill>
        <p:spPr>
          <a:xfrm>
            <a:off x="7978757" y="85620"/>
            <a:ext cx="1073185" cy="424077"/>
          </a:xfrm>
          <a:prstGeom prst="rect">
            <a:avLst/>
          </a:prstGeom>
        </p:spPr>
      </p:pic>
    </p:spTree>
    <p:extLst>
      <p:ext uri="{BB962C8B-B14F-4D97-AF65-F5344CB8AC3E}">
        <p14:creationId xmlns:p14="http://schemas.microsoft.com/office/powerpoint/2010/main" val="3833168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ctr" defTabSz="914400" rtl="0" eaLnBrk="1" latinLnBrk="0" hangingPunct="1">
        <a:lnSpc>
          <a:spcPct val="90000"/>
        </a:lnSpc>
        <a:spcBef>
          <a:spcPct val="0"/>
        </a:spcBef>
        <a:buNone/>
        <a:defRPr sz="4000" kern="1200">
          <a:solidFill>
            <a:schemeClr val="tx1"/>
          </a:solidFill>
          <a:latin typeface="Georgia" panose="020405020504050203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Georgia" panose="020405020504050203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17.png"/><Relationship Id="rId4" Type="http://schemas.openxmlformats.org/officeDocument/2006/relationships/image" Target="../media/image14.emf"/></Relationships>
</file>

<file path=ppt/slides/_rels/slide1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17.png"/><Relationship Id="rId4" Type="http://schemas.openxmlformats.org/officeDocument/2006/relationships/image" Target="../media/image14.emf"/></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6.emf"/></Relationships>
</file>

<file path=ppt/slides/_rels/slide1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6.emf"/></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5.emf"/><Relationship Id="rId7" Type="http://schemas.openxmlformats.org/officeDocument/2006/relationships/image" Target="../media/image28.emf"/><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27.emf"/><Relationship Id="rId5" Type="http://schemas.openxmlformats.org/officeDocument/2006/relationships/image" Target="../media/image29.png"/><Relationship Id="rId4" Type="http://schemas.openxmlformats.org/officeDocument/2006/relationships/image" Target="../media/image26.emf"/></Relationships>
</file>

<file path=ppt/slides/_rels/slide18.xml.rels><?xml version="1.0" encoding="UTF-8" standalone="yes"?>
<Relationships xmlns="http://schemas.openxmlformats.org/package/2006/relationships"><Relationship Id="rId8" Type="http://schemas.openxmlformats.org/officeDocument/2006/relationships/image" Target="../media/image321.png"/><Relationship Id="rId3" Type="http://schemas.openxmlformats.org/officeDocument/2006/relationships/image" Target="../media/image25.emf"/><Relationship Id="rId7" Type="http://schemas.openxmlformats.org/officeDocument/2006/relationships/image" Target="../media/image28.emf"/><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27.emf"/><Relationship Id="rId5" Type="http://schemas.openxmlformats.org/officeDocument/2006/relationships/image" Target="../media/image290.png"/><Relationship Id="rId4" Type="http://schemas.openxmlformats.org/officeDocument/2006/relationships/image" Target="../media/image26.emf"/></Relationships>
</file>

<file path=ppt/slides/_rels/slide1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5.emf"/><Relationship Id="rId7" Type="http://schemas.openxmlformats.org/officeDocument/2006/relationships/image" Target="../media/image28.emf"/><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27.emf"/><Relationship Id="rId5" Type="http://schemas.openxmlformats.org/officeDocument/2006/relationships/image" Target="../media/image30.png"/><Relationship Id="rId4" Type="http://schemas.openxmlformats.org/officeDocument/2006/relationships/image" Target="../media/image26.emf"/></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gif"/></Relationships>
</file>

<file path=ppt/slides/_rels/slide20.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5.em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5.emf"/><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36.png"/><Relationship Id="rId4" Type="http://schemas.openxmlformats.org/officeDocument/2006/relationships/image" Target="../media/image35.wmf"/></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40.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36.wmf"/><Relationship Id="rId5" Type="http://schemas.openxmlformats.org/officeDocument/2006/relationships/image" Target="../media/image320.png"/><Relationship Id="rId4" Type="http://schemas.openxmlformats.org/officeDocument/2006/relationships/image" Target="../media/image35.wmf"/></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39.jpeg"/><Relationship Id="rId4" Type="http://schemas.openxmlformats.org/officeDocument/2006/relationships/image" Target="../media/image38.emf"/></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41.emf"/><Relationship Id="rId4" Type="http://schemas.openxmlformats.org/officeDocument/2006/relationships/image" Target="../media/image40.emf"/></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44.jpeg"/><Relationship Id="rId4" Type="http://schemas.openxmlformats.org/officeDocument/2006/relationships/image" Target="../media/image43.jpeg"/></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46.png"/><Relationship Id="rId4" Type="http://schemas.openxmlformats.org/officeDocument/2006/relationships/image" Target="../media/image45.emf"/></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46.png"/><Relationship Id="rId4" Type="http://schemas.openxmlformats.org/officeDocument/2006/relationships/image" Target="../media/image45.emf"/></Relationships>
</file>

<file path=ppt/slides/_rels/slide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45.emf"/><Relationship Id="rId5" Type="http://schemas.microsoft.com/office/2007/relationships/hdphoto" Target="../media/hdphoto2.wdp"/><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47.wmf"/><Relationship Id="rId5" Type="http://schemas.openxmlformats.org/officeDocument/2006/relationships/oleObject" Target="../embeddings/oleObject2.bin"/><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48.emf"/><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47.wmf"/><Relationship Id="rId5" Type="http://schemas.openxmlformats.org/officeDocument/2006/relationships/oleObject" Target="../embeddings/oleObject3.bin"/><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0.emf"/><Relationship Id="rId7" Type="http://schemas.openxmlformats.org/officeDocument/2006/relationships/image" Target="../media/image48.emf"/><Relationship Id="rId2" Type="http://schemas.openxmlformats.org/officeDocument/2006/relationships/image" Target="../media/image25.emf"/><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6.png"/><Relationship Id="rId4" Type="http://schemas.openxmlformats.org/officeDocument/2006/relationships/image" Target="../media/image45.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4.png"/><Relationship Id="rId2" Type="http://schemas.openxmlformats.org/officeDocument/2006/relationships/image" Target="../media/image50.jpeg"/><Relationship Id="rId1" Type="http://schemas.openxmlformats.org/officeDocument/2006/relationships/slideLayout" Target="../slideLayouts/slideLayout2.xml"/><Relationship Id="rId6" Type="http://schemas.openxmlformats.org/officeDocument/2006/relationships/image" Target="../media/image53.png"/><Relationship Id="rId5" Type="http://schemas.microsoft.com/office/2007/relationships/hdphoto" Target="../media/hdphoto3.wdp"/><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tiff"/><Relationship Id="rId1" Type="http://schemas.openxmlformats.org/officeDocument/2006/relationships/slideLayout" Target="../slideLayouts/slideLayout2.xml"/><Relationship Id="rId5" Type="http://schemas.openxmlformats.org/officeDocument/2006/relationships/image" Target="../media/image58.emf"/><Relationship Id="rId4" Type="http://schemas.openxmlformats.org/officeDocument/2006/relationships/image" Target="../media/image5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4.xml"/><Relationship Id="rId7"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19.png"/><Relationship Id="rId5" Type="http://schemas.openxmlformats.org/officeDocument/2006/relationships/image" Target="../media/image18.jp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5.xml"/><Relationship Id="rId7"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19.png"/><Relationship Id="rId5" Type="http://schemas.openxmlformats.org/officeDocument/2006/relationships/image" Target="../media/image18.jpg"/><Relationship Id="rId4" Type="http://schemas.openxmlformats.org/officeDocument/2006/relationships/image" Target="../media/image17.png"/><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23.wmf"/><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e 24">
            <a:extLst>
              <a:ext uri="{FF2B5EF4-FFF2-40B4-BE49-F238E27FC236}">
                <a16:creationId xmlns:a16="http://schemas.microsoft.com/office/drawing/2014/main" id="{9DBDE12C-F7CB-BF49-9E04-A91684420386}"/>
              </a:ext>
            </a:extLst>
          </p:cNvPr>
          <p:cNvGrpSpPr/>
          <p:nvPr/>
        </p:nvGrpSpPr>
        <p:grpSpPr>
          <a:xfrm>
            <a:off x="7909695" y="3156859"/>
            <a:ext cx="868377" cy="859587"/>
            <a:chOff x="712777" y="3151161"/>
            <a:chExt cx="1367943" cy="1367943"/>
          </a:xfrm>
        </p:grpSpPr>
        <p:sp>
          <p:nvSpPr>
            <p:cNvPr id="11" name="Ellipse 10">
              <a:extLst>
                <a:ext uri="{FF2B5EF4-FFF2-40B4-BE49-F238E27FC236}">
                  <a16:creationId xmlns:a16="http://schemas.microsoft.com/office/drawing/2014/main" id="{06E71A07-6193-8940-B546-93BB78084CFB}"/>
                </a:ext>
              </a:extLst>
            </p:cNvPr>
            <p:cNvSpPr/>
            <p:nvPr/>
          </p:nvSpPr>
          <p:spPr>
            <a:xfrm>
              <a:off x="712777" y="3151161"/>
              <a:ext cx="1367943" cy="1367943"/>
            </a:xfrm>
            <a:prstGeom prst="ellipse">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a:extLst>
                <a:ext uri="{FF2B5EF4-FFF2-40B4-BE49-F238E27FC236}">
                  <a16:creationId xmlns:a16="http://schemas.microsoft.com/office/drawing/2014/main" id="{F0ADEDAC-7218-CB47-A3FD-8694C31DF121}"/>
                </a:ext>
              </a:extLst>
            </p:cNvPr>
            <p:cNvPicPr>
              <a:picLocks noChangeAspect="1"/>
            </p:cNvPicPr>
            <p:nvPr/>
          </p:nvPicPr>
          <p:blipFill>
            <a:blip r:embed="rId2"/>
            <a:srcRect/>
            <a:stretch/>
          </p:blipFill>
          <p:spPr>
            <a:xfrm>
              <a:off x="851764" y="3289614"/>
              <a:ext cx="1077751" cy="936616"/>
            </a:xfrm>
            <a:prstGeom prst="rect">
              <a:avLst/>
            </a:prstGeom>
          </p:spPr>
        </p:pic>
      </p:grpSp>
      <p:grpSp>
        <p:nvGrpSpPr>
          <p:cNvPr id="27" name="Groupe 26">
            <a:extLst>
              <a:ext uri="{FF2B5EF4-FFF2-40B4-BE49-F238E27FC236}">
                <a16:creationId xmlns:a16="http://schemas.microsoft.com/office/drawing/2014/main" id="{F49A2F97-BAA9-8448-BB12-8D7E68882766}"/>
              </a:ext>
            </a:extLst>
          </p:cNvPr>
          <p:cNvGrpSpPr/>
          <p:nvPr/>
        </p:nvGrpSpPr>
        <p:grpSpPr>
          <a:xfrm>
            <a:off x="7476619" y="1181540"/>
            <a:ext cx="868377" cy="910896"/>
            <a:chOff x="3395602" y="5573487"/>
            <a:chExt cx="1367943" cy="1367943"/>
          </a:xfrm>
        </p:grpSpPr>
        <p:sp>
          <p:nvSpPr>
            <p:cNvPr id="18" name="Ellipse 17">
              <a:extLst>
                <a:ext uri="{FF2B5EF4-FFF2-40B4-BE49-F238E27FC236}">
                  <a16:creationId xmlns:a16="http://schemas.microsoft.com/office/drawing/2014/main" id="{D98CD30B-1A32-3A43-8E25-FAD71AEDB5C4}"/>
                </a:ext>
              </a:extLst>
            </p:cNvPr>
            <p:cNvSpPr/>
            <p:nvPr/>
          </p:nvSpPr>
          <p:spPr>
            <a:xfrm>
              <a:off x="3395602" y="5573487"/>
              <a:ext cx="1367943" cy="1367943"/>
            </a:xfrm>
            <a:prstGeom prst="ellipse">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7" name="Image 16">
              <a:extLst>
                <a:ext uri="{FF2B5EF4-FFF2-40B4-BE49-F238E27FC236}">
                  <a16:creationId xmlns:a16="http://schemas.microsoft.com/office/drawing/2014/main" id="{3354AFF5-8480-1E41-A6E9-2986036807CF}"/>
                </a:ext>
              </a:extLst>
            </p:cNvPr>
            <p:cNvPicPr>
              <a:picLocks noChangeAspect="1"/>
            </p:cNvPicPr>
            <p:nvPr/>
          </p:nvPicPr>
          <p:blipFill>
            <a:blip r:embed="rId3"/>
            <a:srcRect/>
            <a:stretch/>
          </p:blipFill>
          <p:spPr>
            <a:xfrm>
              <a:off x="3436788" y="5970453"/>
              <a:ext cx="1325006" cy="535098"/>
            </a:xfrm>
            <a:prstGeom prst="rect">
              <a:avLst/>
            </a:prstGeom>
          </p:spPr>
        </p:pic>
      </p:grpSp>
      <p:grpSp>
        <p:nvGrpSpPr>
          <p:cNvPr id="16" name="Groupe 15">
            <a:extLst>
              <a:ext uri="{FF2B5EF4-FFF2-40B4-BE49-F238E27FC236}">
                <a16:creationId xmlns:a16="http://schemas.microsoft.com/office/drawing/2014/main" id="{F8923966-F68C-9504-C181-CE94768604AC}"/>
              </a:ext>
            </a:extLst>
          </p:cNvPr>
          <p:cNvGrpSpPr/>
          <p:nvPr/>
        </p:nvGrpSpPr>
        <p:grpSpPr>
          <a:xfrm>
            <a:off x="7487682" y="4103447"/>
            <a:ext cx="868377" cy="859588"/>
            <a:chOff x="3959157" y="5735693"/>
            <a:chExt cx="1367943" cy="1367943"/>
          </a:xfrm>
        </p:grpSpPr>
        <p:sp>
          <p:nvSpPr>
            <p:cNvPr id="20" name="Ellipse 19">
              <a:extLst>
                <a:ext uri="{FF2B5EF4-FFF2-40B4-BE49-F238E27FC236}">
                  <a16:creationId xmlns:a16="http://schemas.microsoft.com/office/drawing/2014/main" id="{7B3CBC58-FEE3-C349-BA28-DAFE160EAC97}"/>
                </a:ext>
              </a:extLst>
            </p:cNvPr>
            <p:cNvSpPr/>
            <p:nvPr/>
          </p:nvSpPr>
          <p:spPr>
            <a:xfrm>
              <a:off x="3959157" y="5735693"/>
              <a:ext cx="1367943" cy="1367943"/>
            </a:xfrm>
            <a:prstGeom prst="ellipse">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a:extLst>
                <a:ext uri="{FF2B5EF4-FFF2-40B4-BE49-F238E27FC236}">
                  <a16:creationId xmlns:a16="http://schemas.microsoft.com/office/drawing/2014/main" id="{7C34717A-7DE5-3F4E-A4A0-2349BF53C3F6}"/>
                </a:ext>
              </a:extLst>
            </p:cNvPr>
            <p:cNvPicPr>
              <a:picLocks noChangeAspect="1"/>
            </p:cNvPicPr>
            <p:nvPr/>
          </p:nvPicPr>
          <p:blipFill>
            <a:blip r:embed="rId4"/>
            <a:srcRect/>
            <a:stretch/>
          </p:blipFill>
          <p:spPr>
            <a:xfrm>
              <a:off x="4061910" y="6190858"/>
              <a:ext cx="1162434" cy="457610"/>
            </a:xfrm>
            <a:prstGeom prst="rect">
              <a:avLst/>
            </a:prstGeom>
          </p:spPr>
        </p:pic>
      </p:grpSp>
      <p:grpSp>
        <p:nvGrpSpPr>
          <p:cNvPr id="19" name="Groupe 18">
            <a:extLst>
              <a:ext uri="{FF2B5EF4-FFF2-40B4-BE49-F238E27FC236}">
                <a16:creationId xmlns:a16="http://schemas.microsoft.com/office/drawing/2014/main" id="{6EFF5067-7C16-0946-9629-E4CA55414E2E}"/>
              </a:ext>
            </a:extLst>
          </p:cNvPr>
          <p:cNvGrpSpPr>
            <a:grpSpLocks noChangeAspect="1"/>
          </p:cNvGrpSpPr>
          <p:nvPr/>
        </p:nvGrpSpPr>
        <p:grpSpPr>
          <a:xfrm>
            <a:off x="6646715" y="4783407"/>
            <a:ext cx="931289" cy="931289"/>
            <a:chOff x="3981102" y="2684765"/>
            <a:chExt cx="1367943" cy="1367943"/>
          </a:xfrm>
        </p:grpSpPr>
        <p:sp>
          <p:nvSpPr>
            <p:cNvPr id="29" name="Ellipse 28">
              <a:extLst>
                <a:ext uri="{FF2B5EF4-FFF2-40B4-BE49-F238E27FC236}">
                  <a16:creationId xmlns:a16="http://schemas.microsoft.com/office/drawing/2014/main" id="{9743A893-4116-AE4C-BBEB-C664EAD8B5B4}"/>
                </a:ext>
              </a:extLst>
            </p:cNvPr>
            <p:cNvSpPr/>
            <p:nvPr/>
          </p:nvSpPr>
          <p:spPr>
            <a:xfrm>
              <a:off x="3981102" y="2684765"/>
              <a:ext cx="1367943" cy="1367943"/>
            </a:xfrm>
            <a:prstGeom prst="ellipse">
              <a:avLst/>
            </a:prstGeom>
            <a:solidFill>
              <a:schemeClr val="bg1">
                <a:lumMod val="95000"/>
              </a:schemeClr>
            </a:solidFill>
            <a:ln>
              <a:noFill/>
            </a:ln>
            <a:effectLst>
              <a:outerShdw blurRad="50800" dist="38100" dir="8100000" algn="tr" rotWithShape="0">
                <a:prstClr val="black">
                  <a:alpha val="40000"/>
                </a:prst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4" name="Image 3">
              <a:extLst>
                <a:ext uri="{FF2B5EF4-FFF2-40B4-BE49-F238E27FC236}">
                  <a16:creationId xmlns:a16="http://schemas.microsoft.com/office/drawing/2014/main" id="{86640DFA-84C2-094C-90A2-738C5900F9FC}"/>
                </a:ext>
              </a:extLst>
            </p:cNvPr>
            <p:cNvPicPr>
              <a:picLocks noChangeAspect="1"/>
            </p:cNvPicPr>
            <p:nvPr/>
          </p:nvPicPr>
          <p:blipFill>
            <a:blip r:embed="rId5"/>
            <a:srcRect/>
            <a:stretch/>
          </p:blipFill>
          <p:spPr>
            <a:xfrm>
              <a:off x="4017962" y="3015188"/>
              <a:ext cx="1275835" cy="666653"/>
            </a:xfrm>
            <a:prstGeom prst="rect">
              <a:avLst/>
            </a:prstGeom>
          </p:spPr>
        </p:pic>
      </p:grpSp>
      <p:grpSp>
        <p:nvGrpSpPr>
          <p:cNvPr id="6" name="Groupe 5">
            <a:extLst>
              <a:ext uri="{FF2B5EF4-FFF2-40B4-BE49-F238E27FC236}">
                <a16:creationId xmlns:a16="http://schemas.microsoft.com/office/drawing/2014/main" id="{E33C591F-FBCA-0D8C-37FB-CD9E4C35DA7E}"/>
              </a:ext>
            </a:extLst>
          </p:cNvPr>
          <p:cNvGrpSpPr/>
          <p:nvPr/>
        </p:nvGrpSpPr>
        <p:grpSpPr>
          <a:xfrm>
            <a:off x="6766004" y="402812"/>
            <a:ext cx="1053547" cy="910895"/>
            <a:chOff x="6477493" y="1068825"/>
            <a:chExt cx="1659639" cy="1367943"/>
          </a:xfrm>
        </p:grpSpPr>
        <p:sp>
          <p:nvSpPr>
            <p:cNvPr id="15" name="Ellipse 14">
              <a:extLst>
                <a:ext uri="{FF2B5EF4-FFF2-40B4-BE49-F238E27FC236}">
                  <a16:creationId xmlns:a16="http://schemas.microsoft.com/office/drawing/2014/main" id="{F8F910BC-ECEC-454C-90E2-66D9195A5BFF}"/>
                </a:ext>
              </a:extLst>
            </p:cNvPr>
            <p:cNvSpPr/>
            <p:nvPr/>
          </p:nvSpPr>
          <p:spPr>
            <a:xfrm>
              <a:off x="6615433" y="1068825"/>
              <a:ext cx="1367943" cy="1367943"/>
            </a:xfrm>
            <a:prstGeom prst="ellipse">
              <a:avLst/>
            </a:prstGeom>
            <a:solidFill>
              <a:schemeClr val="bg1"/>
            </a:solidFill>
            <a:ln>
              <a:noFill/>
            </a:ln>
            <a:effectLst>
              <a:outerShdw blurRad="50800" dist="38100" dir="8100000" algn="tr" rotWithShape="0">
                <a:prstClr val="black">
                  <a:alpha val="40000"/>
                </a:prst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1A5251F3-147C-464E-81AC-A913AAAF2D41}"/>
                </a:ext>
              </a:extLst>
            </p:cNvPr>
            <p:cNvPicPr>
              <a:picLocks noChangeAspect="1"/>
            </p:cNvPicPr>
            <p:nvPr/>
          </p:nvPicPr>
          <p:blipFill>
            <a:blip r:embed="rId6"/>
            <a:srcRect/>
            <a:stretch/>
          </p:blipFill>
          <p:spPr>
            <a:xfrm>
              <a:off x="6477493" y="1467189"/>
              <a:ext cx="1659639" cy="702154"/>
            </a:xfrm>
            <a:prstGeom prst="rect">
              <a:avLst/>
            </a:prstGeom>
          </p:spPr>
        </p:pic>
      </p:grpSp>
      <p:grpSp>
        <p:nvGrpSpPr>
          <p:cNvPr id="14" name="Groupe 13">
            <a:extLst>
              <a:ext uri="{FF2B5EF4-FFF2-40B4-BE49-F238E27FC236}">
                <a16:creationId xmlns:a16="http://schemas.microsoft.com/office/drawing/2014/main" id="{56958B34-63D5-781E-BD7A-10C927CBB12D}"/>
              </a:ext>
            </a:extLst>
          </p:cNvPr>
          <p:cNvGrpSpPr/>
          <p:nvPr/>
        </p:nvGrpSpPr>
        <p:grpSpPr>
          <a:xfrm>
            <a:off x="7923324" y="2092436"/>
            <a:ext cx="868378" cy="910896"/>
            <a:chOff x="6627461" y="4186347"/>
            <a:chExt cx="1372540" cy="1367943"/>
          </a:xfrm>
        </p:grpSpPr>
        <p:sp>
          <p:nvSpPr>
            <p:cNvPr id="12" name="Ellipse 11">
              <a:extLst>
                <a:ext uri="{FF2B5EF4-FFF2-40B4-BE49-F238E27FC236}">
                  <a16:creationId xmlns:a16="http://schemas.microsoft.com/office/drawing/2014/main" id="{C7938713-5030-804E-A803-677EDBCFB007}"/>
                </a:ext>
              </a:extLst>
            </p:cNvPr>
            <p:cNvSpPr/>
            <p:nvPr/>
          </p:nvSpPr>
          <p:spPr>
            <a:xfrm>
              <a:off x="6627461" y="4186347"/>
              <a:ext cx="1367943" cy="1367943"/>
            </a:xfrm>
            <a:prstGeom prst="ellipse">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B418D849-533E-BC47-8EDC-98E6FB45AF1E}"/>
                </a:ext>
              </a:extLst>
            </p:cNvPr>
            <p:cNvPicPr>
              <a:picLocks noChangeAspect="1"/>
            </p:cNvPicPr>
            <p:nvPr/>
          </p:nvPicPr>
          <p:blipFill>
            <a:blip r:embed="rId7"/>
            <a:stretch>
              <a:fillRect/>
            </a:stretch>
          </p:blipFill>
          <p:spPr>
            <a:xfrm>
              <a:off x="6644086" y="4629671"/>
              <a:ext cx="1355915" cy="509080"/>
            </a:xfrm>
            <a:prstGeom prst="rect">
              <a:avLst/>
            </a:prstGeom>
          </p:spPr>
        </p:pic>
      </p:grpSp>
      <p:grpSp>
        <p:nvGrpSpPr>
          <p:cNvPr id="2" name="Groupe 1">
            <a:extLst>
              <a:ext uri="{FF2B5EF4-FFF2-40B4-BE49-F238E27FC236}">
                <a16:creationId xmlns:a16="http://schemas.microsoft.com/office/drawing/2014/main" id="{92F22534-9C65-CEB3-6E12-450B47B5880E}"/>
              </a:ext>
            </a:extLst>
          </p:cNvPr>
          <p:cNvGrpSpPr/>
          <p:nvPr/>
        </p:nvGrpSpPr>
        <p:grpSpPr>
          <a:xfrm>
            <a:off x="5841507" y="0"/>
            <a:ext cx="924497" cy="859587"/>
            <a:chOff x="5398061" y="0"/>
            <a:chExt cx="1367943" cy="1367943"/>
          </a:xfrm>
        </p:grpSpPr>
        <p:sp>
          <p:nvSpPr>
            <p:cNvPr id="10" name="Ellipse 9">
              <a:extLst>
                <a:ext uri="{FF2B5EF4-FFF2-40B4-BE49-F238E27FC236}">
                  <a16:creationId xmlns:a16="http://schemas.microsoft.com/office/drawing/2014/main" id="{EB6CC5CE-CA51-DE45-A3E8-CB735E0DFBE0}"/>
                </a:ext>
              </a:extLst>
            </p:cNvPr>
            <p:cNvSpPr/>
            <p:nvPr/>
          </p:nvSpPr>
          <p:spPr>
            <a:xfrm>
              <a:off x="5398061" y="0"/>
              <a:ext cx="1367943" cy="1367943"/>
            </a:xfrm>
            <a:prstGeom prst="ellipse">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9BA99627-B44C-4248-A116-8312CB8D58E1}"/>
                </a:ext>
              </a:extLst>
            </p:cNvPr>
            <p:cNvPicPr>
              <a:picLocks noChangeAspect="1"/>
            </p:cNvPicPr>
            <p:nvPr/>
          </p:nvPicPr>
          <p:blipFill>
            <a:blip r:embed="rId8"/>
            <a:srcRect/>
            <a:stretch/>
          </p:blipFill>
          <p:spPr>
            <a:xfrm>
              <a:off x="5631387" y="246579"/>
              <a:ext cx="891423" cy="891423"/>
            </a:xfrm>
            <a:prstGeom prst="rect">
              <a:avLst/>
            </a:prstGeom>
          </p:spPr>
        </p:pic>
      </p:grpSp>
      <p:sp>
        <p:nvSpPr>
          <p:cNvPr id="21" name="Titre 20">
            <a:extLst>
              <a:ext uri="{FF2B5EF4-FFF2-40B4-BE49-F238E27FC236}">
                <a16:creationId xmlns:a16="http://schemas.microsoft.com/office/drawing/2014/main" id="{D0F79B33-7CCA-4E6C-D733-F45AE8944B52}"/>
              </a:ext>
            </a:extLst>
          </p:cNvPr>
          <p:cNvSpPr>
            <a:spLocks noGrp="1"/>
          </p:cNvSpPr>
          <p:nvPr>
            <p:ph type="ctrTitle"/>
          </p:nvPr>
        </p:nvSpPr>
        <p:spPr>
          <a:xfrm>
            <a:off x="141346" y="2387640"/>
            <a:ext cx="6624658" cy="1655762"/>
          </a:xfrm>
        </p:spPr>
        <p:txBody>
          <a:bodyPr>
            <a:noAutofit/>
          </a:bodyPr>
          <a:lstStyle/>
          <a:p>
            <a:r>
              <a:rPr lang="fr-FR" sz="4400" dirty="0" err="1">
                <a:latin typeface="Georgia" panose="02040502050405020303" pitchFamily="18" charset="0"/>
              </a:rPr>
              <a:t>Mott</a:t>
            </a:r>
            <a:r>
              <a:rPr lang="fr-FR" sz="4400" dirty="0">
                <a:latin typeface="Georgia" panose="02040502050405020303" pitchFamily="18" charset="0"/>
              </a:rPr>
              <a:t> </a:t>
            </a:r>
            <a:r>
              <a:rPr lang="fr-FR" sz="4400" dirty="0" err="1">
                <a:latin typeface="Georgia" panose="02040502050405020303" pitchFamily="18" charset="0"/>
              </a:rPr>
              <a:t>insulating</a:t>
            </a:r>
            <a:r>
              <a:rPr lang="fr-FR" sz="4400" dirty="0">
                <a:latin typeface="Georgia" panose="02040502050405020303" pitchFamily="18" charset="0"/>
              </a:rPr>
              <a:t> 1T-TaSe</a:t>
            </a:r>
            <a:r>
              <a:rPr lang="fr-FR" sz="4400" baseline="-25000" dirty="0">
                <a:latin typeface="Georgia" panose="02040502050405020303" pitchFamily="18" charset="0"/>
              </a:rPr>
              <a:t>2</a:t>
            </a:r>
            <a:r>
              <a:rPr lang="fr-FR" sz="4400" dirty="0">
                <a:latin typeface="Georgia" panose="02040502050405020303" pitchFamily="18" charset="0"/>
              </a:rPr>
              <a:t> </a:t>
            </a:r>
            <a:r>
              <a:rPr lang="fr-FR" sz="4400" dirty="0" err="1">
                <a:latin typeface="Georgia" panose="02040502050405020303" pitchFamily="18" charset="0"/>
              </a:rPr>
              <a:t>monolayer</a:t>
            </a:r>
            <a:r>
              <a:rPr lang="fr-FR" sz="4400" dirty="0">
                <a:latin typeface="Georgia" panose="02040502050405020303" pitchFamily="18" charset="0"/>
              </a:rPr>
              <a:t> on </a:t>
            </a:r>
            <a:r>
              <a:rPr lang="fr-FR" sz="4400" dirty="0" err="1">
                <a:latin typeface="Georgia" panose="02040502050405020303" pitchFamily="18" charset="0"/>
              </a:rPr>
              <a:t>GaP</a:t>
            </a:r>
            <a:r>
              <a:rPr lang="fr-FR" sz="4400" dirty="0">
                <a:latin typeface="Georgia" panose="02040502050405020303" pitchFamily="18" charset="0"/>
              </a:rPr>
              <a:t>(111)B</a:t>
            </a:r>
            <a:endParaRPr lang="en-US" sz="4400" dirty="0">
              <a:latin typeface="Georgia" panose="02040502050405020303" pitchFamily="18" charset="0"/>
            </a:endParaRPr>
          </a:p>
        </p:txBody>
      </p:sp>
      <p:sp>
        <p:nvSpPr>
          <p:cNvPr id="22" name="Sous-titre 21">
            <a:extLst>
              <a:ext uri="{FF2B5EF4-FFF2-40B4-BE49-F238E27FC236}">
                <a16:creationId xmlns:a16="http://schemas.microsoft.com/office/drawing/2014/main" id="{5779CB81-A693-B0B1-9933-AFC5A3680F96}"/>
              </a:ext>
            </a:extLst>
          </p:cNvPr>
          <p:cNvSpPr>
            <a:spLocks noGrp="1"/>
          </p:cNvSpPr>
          <p:nvPr>
            <p:ph type="subTitle" idx="1"/>
          </p:nvPr>
        </p:nvSpPr>
        <p:spPr>
          <a:xfrm>
            <a:off x="325900" y="5462211"/>
            <a:ext cx="5974521" cy="1027705"/>
          </a:xfrm>
        </p:spPr>
        <p:txBody>
          <a:bodyPr>
            <a:normAutofit/>
          </a:bodyPr>
          <a:lstStyle/>
          <a:p>
            <a:pPr algn="just"/>
            <a:r>
              <a:rPr lang="fr-FR" sz="1800" u="sng" dirty="0"/>
              <a:t>Y. </a:t>
            </a:r>
            <a:r>
              <a:rPr lang="fr-FR" sz="1800" u="sng" dirty="0" err="1"/>
              <a:t>Chernukha</a:t>
            </a:r>
            <a:r>
              <a:rPr lang="fr-FR" sz="1800" dirty="0"/>
              <a:t>, H. </a:t>
            </a:r>
            <a:r>
              <a:rPr lang="fr-FR" sz="1800" dirty="0" err="1"/>
              <a:t>Koussir</a:t>
            </a:r>
            <a:r>
              <a:rPr lang="fr-FR" sz="1800" dirty="0"/>
              <a:t>, C. </a:t>
            </a:r>
            <a:r>
              <a:rPr lang="fr-FR" sz="1800" dirty="0" err="1"/>
              <a:t>Sthioul</a:t>
            </a:r>
            <a:r>
              <a:rPr lang="fr-FR" sz="1800" dirty="0"/>
              <a:t>, E. Haber, N. </a:t>
            </a:r>
            <a:r>
              <a:rPr lang="fr-FR" sz="1800" dirty="0" err="1"/>
              <a:t>Peric</a:t>
            </a:r>
            <a:r>
              <a:rPr lang="fr-FR" sz="1800" dirty="0"/>
              <a:t>, L. </a:t>
            </a:r>
            <a:r>
              <a:rPr lang="fr-FR" sz="1800" dirty="0" err="1"/>
              <a:t>Biadala</a:t>
            </a:r>
            <a:r>
              <a:rPr lang="fr-FR" sz="1800" dirty="0"/>
              <a:t>, P. </a:t>
            </a:r>
            <a:r>
              <a:rPr lang="fr-FR" sz="1800" dirty="0" err="1"/>
              <a:t>Capiod</a:t>
            </a:r>
            <a:r>
              <a:rPr lang="fr-FR" sz="1800" dirty="0"/>
              <a:t>, M. Berthe, I. Lefebvre, X. </a:t>
            </a:r>
            <a:r>
              <a:rPr lang="fr-FR" sz="1800" dirty="0" err="1"/>
              <a:t>Wallart</a:t>
            </a:r>
            <a:r>
              <a:rPr lang="fr-FR" sz="1800" dirty="0"/>
              <a:t>, B. Grandidier, and P. Diener</a:t>
            </a:r>
          </a:p>
        </p:txBody>
      </p:sp>
      <p:sp>
        <p:nvSpPr>
          <p:cNvPr id="23" name="Sous-titre 21">
            <a:extLst>
              <a:ext uri="{FF2B5EF4-FFF2-40B4-BE49-F238E27FC236}">
                <a16:creationId xmlns:a16="http://schemas.microsoft.com/office/drawing/2014/main" id="{E24F6346-514E-F790-A0CB-F5F9A47E4F7E}"/>
              </a:ext>
            </a:extLst>
          </p:cNvPr>
          <p:cNvSpPr txBox="1">
            <a:spLocks/>
          </p:cNvSpPr>
          <p:nvPr/>
        </p:nvSpPr>
        <p:spPr>
          <a:xfrm>
            <a:off x="1162050" y="110749"/>
            <a:ext cx="4837146" cy="359653"/>
          </a:xfrm>
          <a:prstGeom prst="rect">
            <a:avLst/>
          </a:prstGeom>
        </p:spPr>
        <p:txBody>
          <a:bodyPr vert="horz" lIns="91440" tIns="45720" rIns="91440" bIns="45720" rtlCol="0">
            <a:normAutofit fontScale="4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New challenges in quantum materials: artificial intelligence and ultrafast science</a:t>
            </a:r>
          </a:p>
        </p:txBody>
      </p:sp>
    </p:spTree>
    <p:extLst>
      <p:ext uri="{BB962C8B-B14F-4D97-AF65-F5344CB8AC3E}">
        <p14:creationId xmlns:p14="http://schemas.microsoft.com/office/powerpoint/2010/main" val="26136715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8A4798-6F52-B593-597D-5D213A702FCF}"/>
              </a:ext>
            </a:extLst>
          </p:cNvPr>
          <p:cNvSpPr>
            <a:spLocks noGrp="1"/>
          </p:cNvSpPr>
          <p:nvPr>
            <p:ph type="title"/>
          </p:nvPr>
        </p:nvSpPr>
        <p:spPr/>
        <p:txBody>
          <a:bodyPr/>
          <a:lstStyle/>
          <a:p>
            <a:r>
              <a:rPr lang="en-US"/>
              <a:t>Atomic resolution</a:t>
            </a:r>
          </a:p>
        </p:txBody>
      </p:sp>
      <p:sp>
        <p:nvSpPr>
          <p:cNvPr id="3" name="Espace réservé de la date 2">
            <a:extLst>
              <a:ext uri="{FF2B5EF4-FFF2-40B4-BE49-F238E27FC236}">
                <a16:creationId xmlns:a16="http://schemas.microsoft.com/office/drawing/2014/main" id="{1E2F191D-A981-E638-3CF0-1E6A53299CB9}"/>
              </a:ext>
            </a:extLst>
          </p:cNvPr>
          <p:cNvSpPr>
            <a:spLocks noGrp="1"/>
          </p:cNvSpPr>
          <p:nvPr>
            <p:ph type="dt" sz="half" idx="10"/>
          </p:nvPr>
        </p:nvSpPr>
        <p:spPr/>
        <p:txBody>
          <a:bodyPr/>
          <a:lstStyle/>
          <a:p>
            <a:r>
              <a:rPr lang="en-US"/>
              <a:t>5-6 December 2023</a:t>
            </a:r>
            <a:endParaRPr lang="fr-FR"/>
          </a:p>
        </p:txBody>
      </p:sp>
      <p:sp>
        <p:nvSpPr>
          <p:cNvPr id="4" name="Espace réservé du pied de page 3">
            <a:extLst>
              <a:ext uri="{FF2B5EF4-FFF2-40B4-BE49-F238E27FC236}">
                <a16:creationId xmlns:a16="http://schemas.microsoft.com/office/drawing/2014/main" id="{4D45D84C-7917-7355-4411-6F71A35D770A}"/>
              </a:ext>
            </a:extLst>
          </p:cNvPr>
          <p:cNvSpPr>
            <a:spLocks noGrp="1"/>
          </p:cNvSpPr>
          <p:nvPr>
            <p:ph type="ftr" sz="quarter" idx="11"/>
          </p:nvPr>
        </p:nvSpPr>
        <p:spPr>
          <a:xfrm>
            <a:off x="3051987" y="6326842"/>
            <a:ext cx="3086100" cy="365125"/>
          </a:xfrm>
        </p:spPr>
        <p:txBody>
          <a:bodyPr/>
          <a:lstStyle/>
          <a:p>
            <a:r>
              <a:rPr lang="fr-FR"/>
              <a:t>GDR MEETICC</a:t>
            </a:r>
          </a:p>
        </p:txBody>
      </p:sp>
      <p:grpSp>
        <p:nvGrpSpPr>
          <p:cNvPr id="6" name="Groupe 5">
            <a:extLst>
              <a:ext uri="{FF2B5EF4-FFF2-40B4-BE49-F238E27FC236}">
                <a16:creationId xmlns:a16="http://schemas.microsoft.com/office/drawing/2014/main" id="{64EE920C-366B-88EB-4D41-9A77FDE1A369}"/>
              </a:ext>
            </a:extLst>
          </p:cNvPr>
          <p:cNvGrpSpPr/>
          <p:nvPr/>
        </p:nvGrpSpPr>
        <p:grpSpPr>
          <a:xfrm>
            <a:off x="425693" y="1526207"/>
            <a:ext cx="2929369" cy="2765544"/>
            <a:chOff x="6595579" y="2786127"/>
            <a:chExt cx="2929369" cy="2765544"/>
          </a:xfrm>
        </p:grpSpPr>
        <p:pic>
          <p:nvPicPr>
            <p:cNvPr id="7" name="Image 6">
              <a:extLst>
                <a:ext uri="{FF2B5EF4-FFF2-40B4-BE49-F238E27FC236}">
                  <a16:creationId xmlns:a16="http://schemas.microsoft.com/office/drawing/2014/main" id="{D58C0B6B-4E57-C893-C78D-2B55E98836C0}"/>
                </a:ext>
              </a:extLst>
            </p:cNvPr>
            <p:cNvPicPr>
              <a:picLocks noChangeAspect="1"/>
            </p:cNvPicPr>
            <p:nvPr/>
          </p:nvPicPr>
          <p:blipFill rotWithShape="1">
            <a:blip r:embed="rId3"/>
            <a:srcRect l="24679" t="1805" r="28800" b="1131"/>
            <a:stretch/>
          </p:blipFill>
          <p:spPr>
            <a:xfrm>
              <a:off x="6595579" y="2786127"/>
              <a:ext cx="2929369" cy="2765544"/>
            </a:xfrm>
            <a:prstGeom prst="rect">
              <a:avLst/>
            </a:prstGeom>
          </p:spPr>
        </p:pic>
        <p:grpSp>
          <p:nvGrpSpPr>
            <p:cNvPr id="8" name="Groupe 7">
              <a:extLst>
                <a:ext uri="{FF2B5EF4-FFF2-40B4-BE49-F238E27FC236}">
                  <a16:creationId xmlns:a16="http://schemas.microsoft.com/office/drawing/2014/main" id="{B7FEE8E1-40BA-B2DA-7BC8-BBA27760264B}"/>
                </a:ext>
              </a:extLst>
            </p:cNvPr>
            <p:cNvGrpSpPr/>
            <p:nvPr/>
          </p:nvGrpSpPr>
          <p:grpSpPr>
            <a:xfrm rot="21324396">
              <a:off x="7404426" y="3828186"/>
              <a:ext cx="694704" cy="669732"/>
              <a:chOff x="8868353" y="2859496"/>
              <a:chExt cx="934958" cy="894826"/>
            </a:xfrm>
          </p:grpSpPr>
          <p:sp>
            <p:nvSpPr>
              <p:cNvPr id="47" name="Ellipse 46">
                <a:extLst>
                  <a:ext uri="{FF2B5EF4-FFF2-40B4-BE49-F238E27FC236}">
                    <a16:creationId xmlns:a16="http://schemas.microsoft.com/office/drawing/2014/main" id="{D248BC14-61CF-1A54-0281-1FC81E1F153B}"/>
                  </a:ext>
                </a:extLst>
              </p:cNvPr>
              <p:cNvSpPr/>
              <p:nvPr/>
            </p:nvSpPr>
            <p:spPr>
              <a:xfrm rot="20713434">
                <a:off x="9120400" y="3267412"/>
                <a:ext cx="144000" cy="144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Ellipse 47">
                <a:extLst>
                  <a:ext uri="{FF2B5EF4-FFF2-40B4-BE49-F238E27FC236}">
                    <a16:creationId xmlns:a16="http://schemas.microsoft.com/office/drawing/2014/main" id="{20BB9486-FB27-427C-C984-4E54E24AB96F}"/>
                  </a:ext>
                </a:extLst>
              </p:cNvPr>
              <p:cNvSpPr/>
              <p:nvPr/>
            </p:nvSpPr>
            <p:spPr>
              <a:xfrm rot="20713434">
                <a:off x="8868353" y="2987173"/>
                <a:ext cx="144000" cy="144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Ellipse 48">
                <a:extLst>
                  <a:ext uri="{FF2B5EF4-FFF2-40B4-BE49-F238E27FC236}">
                    <a16:creationId xmlns:a16="http://schemas.microsoft.com/office/drawing/2014/main" id="{D468CDD5-5FC1-50D6-7B81-BDCF7ECA3B4C}"/>
                  </a:ext>
                </a:extLst>
              </p:cNvPr>
              <p:cNvSpPr/>
              <p:nvPr/>
            </p:nvSpPr>
            <p:spPr>
              <a:xfrm rot="20713434">
                <a:off x="9659311" y="2859496"/>
                <a:ext cx="144000" cy="144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Ellipse 49">
                <a:extLst>
                  <a:ext uri="{FF2B5EF4-FFF2-40B4-BE49-F238E27FC236}">
                    <a16:creationId xmlns:a16="http://schemas.microsoft.com/office/drawing/2014/main" id="{49906643-778F-16DB-FBA2-80F76B215602}"/>
                  </a:ext>
                </a:extLst>
              </p:cNvPr>
              <p:cNvSpPr/>
              <p:nvPr/>
            </p:nvSpPr>
            <p:spPr>
              <a:xfrm rot="20713434">
                <a:off x="9279298" y="2929984"/>
                <a:ext cx="144000" cy="144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Ellipse 50">
                <a:extLst>
                  <a:ext uri="{FF2B5EF4-FFF2-40B4-BE49-F238E27FC236}">
                    <a16:creationId xmlns:a16="http://schemas.microsoft.com/office/drawing/2014/main" id="{F9DB33A1-7F71-CB95-1F29-B27FB1AE876C}"/>
                  </a:ext>
                </a:extLst>
              </p:cNvPr>
              <p:cNvSpPr/>
              <p:nvPr/>
            </p:nvSpPr>
            <p:spPr>
              <a:xfrm rot="20713434">
                <a:off x="9346356" y="3610322"/>
                <a:ext cx="144000" cy="144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Ellipse 51">
                <a:extLst>
                  <a:ext uri="{FF2B5EF4-FFF2-40B4-BE49-F238E27FC236}">
                    <a16:creationId xmlns:a16="http://schemas.microsoft.com/office/drawing/2014/main" id="{50B69DE5-9431-5A8F-8FD6-A03ACDD5B56C}"/>
                  </a:ext>
                </a:extLst>
              </p:cNvPr>
              <p:cNvSpPr/>
              <p:nvPr/>
            </p:nvSpPr>
            <p:spPr>
              <a:xfrm rot="20713434">
                <a:off x="9499677" y="3215493"/>
                <a:ext cx="144000" cy="144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riangle isocèle 9">
              <a:extLst>
                <a:ext uri="{FF2B5EF4-FFF2-40B4-BE49-F238E27FC236}">
                  <a16:creationId xmlns:a16="http://schemas.microsoft.com/office/drawing/2014/main" id="{7F9783C8-E9AD-6886-126E-9C4411637028}"/>
                </a:ext>
              </a:extLst>
            </p:cNvPr>
            <p:cNvSpPr/>
            <p:nvPr/>
          </p:nvSpPr>
          <p:spPr>
            <a:xfrm rot="10004628">
              <a:off x="7378852" y="3858451"/>
              <a:ext cx="824047" cy="720004"/>
            </a:xfrm>
            <a:prstGeom prst="triangle">
              <a:avLst>
                <a:gd name="adj" fmla="val 50839"/>
              </a:avLst>
            </a:prstGeom>
            <a:solidFill>
              <a:schemeClr val="accent6">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e 10">
              <a:extLst>
                <a:ext uri="{FF2B5EF4-FFF2-40B4-BE49-F238E27FC236}">
                  <a16:creationId xmlns:a16="http://schemas.microsoft.com/office/drawing/2014/main" id="{DCC9E698-D5AF-5644-C8E0-3D46ED8E2C91}"/>
                </a:ext>
              </a:extLst>
            </p:cNvPr>
            <p:cNvGrpSpPr/>
            <p:nvPr/>
          </p:nvGrpSpPr>
          <p:grpSpPr>
            <a:xfrm rot="21324396">
              <a:off x="7950808" y="4770338"/>
              <a:ext cx="694326" cy="669732"/>
              <a:chOff x="8868861" y="2859496"/>
              <a:chExt cx="934450" cy="894826"/>
            </a:xfrm>
          </p:grpSpPr>
          <p:sp>
            <p:nvSpPr>
              <p:cNvPr id="29" name="Ellipse 28">
                <a:extLst>
                  <a:ext uri="{FF2B5EF4-FFF2-40B4-BE49-F238E27FC236}">
                    <a16:creationId xmlns:a16="http://schemas.microsoft.com/office/drawing/2014/main" id="{13DC859D-2BCE-8ED7-764F-E6A4BE85DD40}"/>
                  </a:ext>
                </a:extLst>
              </p:cNvPr>
              <p:cNvSpPr/>
              <p:nvPr/>
            </p:nvSpPr>
            <p:spPr>
              <a:xfrm rot="20713434">
                <a:off x="9120400" y="3267412"/>
                <a:ext cx="144000" cy="144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Ellipse 29">
                <a:extLst>
                  <a:ext uri="{FF2B5EF4-FFF2-40B4-BE49-F238E27FC236}">
                    <a16:creationId xmlns:a16="http://schemas.microsoft.com/office/drawing/2014/main" id="{1CA1F98E-C9E8-BAA4-1F9E-05A457058BA8}"/>
                  </a:ext>
                </a:extLst>
              </p:cNvPr>
              <p:cNvSpPr/>
              <p:nvPr/>
            </p:nvSpPr>
            <p:spPr>
              <a:xfrm rot="20713434">
                <a:off x="8868861" y="2980843"/>
                <a:ext cx="144000" cy="144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Ellipse 30">
                <a:extLst>
                  <a:ext uri="{FF2B5EF4-FFF2-40B4-BE49-F238E27FC236}">
                    <a16:creationId xmlns:a16="http://schemas.microsoft.com/office/drawing/2014/main" id="{32387577-B1CF-2BD1-F67B-92425C26D8EC}"/>
                  </a:ext>
                </a:extLst>
              </p:cNvPr>
              <p:cNvSpPr/>
              <p:nvPr/>
            </p:nvSpPr>
            <p:spPr>
              <a:xfrm rot="20713434">
                <a:off x="9659311" y="2859496"/>
                <a:ext cx="144000" cy="144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Ellipse 31">
                <a:extLst>
                  <a:ext uri="{FF2B5EF4-FFF2-40B4-BE49-F238E27FC236}">
                    <a16:creationId xmlns:a16="http://schemas.microsoft.com/office/drawing/2014/main" id="{95BE7F4B-C61A-2E81-1450-866A51AEB757}"/>
                  </a:ext>
                </a:extLst>
              </p:cNvPr>
              <p:cNvSpPr/>
              <p:nvPr/>
            </p:nvSpPr>
            <p:spPr>
              <a:xfrm rot="20713434">
                <a:off x="9279298" y="2929984"/>
                <a:ext cx="144000" cy="144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Ellipse 32">
                <a:extLst>
                  <a:ext uri="{FF2B5EF4-FFF2-40B4-BE49-F238E27FC236}">
                    <a16:creationId xmlns:a16="http://schemas.microsoft.com/office/drawing/2014/main" id="{6EB4E8BE-5712-29B6-4D45-3641C2EECF01}"/>
                  </a:ext>
                </a:extLst>
              </p:cNvPr>
              <p:cNvSpPr/>
              <p:nvPr/>
            </p:nvSpPr>
            <p:spPr>
              <a:xfrm rot="20713434">
                <a:off x="9346356" y="3610322"/>
                <a:ext cx="144000" cy="144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Ellipse 33">
                <a:extLst>
                  <a:ext uri="{FF2B5EF4-FFF2-40B4-BE49-F238E27FC236}">
                    <a16:creationId xmlns:a16="http://schemas.microsoft.com/office/drawing/2014/main" id="{D67FCDDD-0519-D8B4-F12A-2C9892F28B83}"/>
                  </a:ext>
                </a:extLst>
              </p:cNvPr>
              <p:cNvSpPr/>
              <p:nvPr/>
            </p:nvSpPr>
            <p:spPr>
              <a:xfrm rot="20713434">
                <a:off x="9499677" y="3215493"/>
                <a:ext cx="144000" cy="144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riangle isocèle 11">
              <a:extLst>
                <a:ext uri="{FF2B5EF4-FFF2-40B4-BE49-F238E27FC236}">
                  <a16:creationId xmlns:a16="http://schemas.microsoft.com/office/drawing/2014/main" id="{5AB7C17E-C6AE-9C0D-5FAF-8248A23C9592}"/>
                </a:ext>
              </a:extLst>
            </p:cNvPr>
            <p:cNvSpPr/>
            <p:nvPr/>
          </p:nvSpPr>
          <p:spPr>
            <a:xfrm rot="10004628">
              <a:off x="7935407" y="4795090"/>
              <a:ext cx="824047" cy="720004"/>
            </a:xfrm>
            <a:prstGeom prst="triangle">
              <a:avLst>
                <a:gd name="adj" fmla="val 50839"/>
              </a:avLst>
            </a:prstGeom>
            <a:solidFill>
              <a:schemeClr val="accent6">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 name="ZoneTexte 59">
            <a:extLst>
              <a:ext uri="{FF2B5EF4-FFF2-40B4-BE49-F238E27FC236}">
                <a16:creationId xmlns:a16="http://schemas.microsoft.com/office/drawing/2014/main" id="{E3EE7B4A-9FE8-860E-0FBF-98992505BA86}"/>
              </a:ext>
            </a:extLst>
          </p:cNvPr>
          <p:cNvSpPr txBox="1"/>
          <p:nvPr/>
        </p:nvSpPr>
        <p:spPr>
          <a:xfrm>
            <a:off x="350807" y="1040517"/>
            <a:ext cx="2929370" cy="369332"/>
          </a:xfrm>
          <a:prstGeom prst="rect">
            <a:avLst/>
          </a:prstGeom>
          <a:noFill/>
        </p:spPr>
        <p:txBody>
          <a:bodyPr wrap="square" rtlCol="0">
            <a:spAutoFit/>
          </a:bodyPr>
          <a:lstStyle/>
          <a:p>
            <a:pPr algn="ctr"/>
            <a:r>
              <a:rPr lang="fr-FR" dirty="0">
                <a:latin typeface="Arial" panose="020B0604020202020204" pitchFamily="34" charset="0"/>
                <a:cs typeface="Arial" panose="020B0604020202020204" pitchFamily="34" charset="0"/>
              </a:rPr>
              <a:t>I</a:t>
            </a:r>
            <a:r>
              <a:rPr lang="fr-FR" sz="2000" baseline="-25000" dirty="0">
                <a:latin typeface="Arial" panose="020B0604020202020204" pitchFamily="34" charset="0"/>
                <a:cs typeface="Arial" panose="020B0604020202020204" pitchFamily="34" charset="0"/>
              </a:rPr>
              <a:t>t</a:t>
            </a:r>
            <a:r>
              <a:rPr lang="fr-FR" dirty="0">
                <a:latin typeface="Arial" panose="020B0604020202020204" pitchFamily="34" charset="0"/>
                <a:cs typeface="Arial" panose="020B0604020202020204" pitchFamily="34" charset="0"/>
              </a:rPr>
              <a:t> = 70 </a:t>
            </a:r>
            <a:r>
              <a:rPr lang="fr-FR" dirty="0" err="1">
                <a:latin typeface="Arial" panose="020B0604020202020204" pitchFamily="34" charset="0"/>
                <a:cs typeface="Arial" panose="020B0604020202020204" pitchFamily="34" charset="0"/>
              </a:rPr>
              <a:t>pA</a:t>
            </a:r>
            <a:r>
              <a:rPr lang="fr-FR" dirty="0">
                <a:latin typeface="Arial" panose="020B0604020202020204" pitchFamily="34" charset="0"/>
                <a:cs typeface="Arial" panose="020B0604020202020204" pitchFamily="34" charset="0"/>
              </a:rPr>
              <a:t>, V</a:t>
            </a:r>
            <a:r>
              <a:rPr lang="fr-FR" sz="2000" baseline="-25000" dirty="0">
                <a:latin typeface="Arial" panose="020B0604020202020204" pitchFamily="34" charset="0"/>
                <a:cs typeface="Arial" panose="020B0604020202020204" pitchFamily="34" charset="0"/>
              </a:rPr>
              <a:t>s</a:t>
            </a:r>
            <a:r>
              <a:rPr lang="fr-FR" dirty="0">
                <a:latin typeface="Arial" panose="020B0604020202020204" pitchFamily="34" charset="0"/>
                <a:cs typeface="Arial" panose="020B0604020202020204" pitchFamily="34" charset="0"/>
              </a:rPr>
              <a:t> = -0.5V</a:t>
            </a:r>
            <a:endParaRPr lang="en-US" dirty="0">
              <a:latin typeface="Arial" panose="020B0604020202020204" pitchFamily="34" charset="0"/>
              <a:cs typeface="Arial" panose="020B0604020202020204" pitchFamily="34" charset="0"/>
            </a:endParaRPr>
          </a:p>
        </p:txBody>
      </p:sp>
      <p:sp>
        <p:nvSpPr>
          <p:cNvPr id="9" name="Espace réservé du numéro de diapositive 8">
            <a:extLst>
              <a:ext uri="{FF2B5EF4-FFF2-40B4-BE49-F238E27FC236}">
                <a16:creationId xmlns:a16="http://schemas.microsoft.com/office/drawing/2014/main" id="{65F157BF-D2B0-E72F-D2E0-76984639F8CE}"/>
              </a:ext>
            </a:extLst>
          </p:cNvPr>
          <p:cNvSpPr>
            <a:spLocks noGrp="1"/>
          </p:cNvSpPr>
          <p:nvPr>
            <p:ph type="sldNum" sz="quarter" idx="12"/>
          </p:nvPr>
        </p:nvSpPr>
        <p:spPr/>
        <p:txBody>
          <a:bodyPr/>
          <a:lstStyle/>
          <a:p>
            <a:fld id="{805F62EE-C454-B145-957E-D2FDC4A58ED4}" type="slidenum">
              <a:rPr lang="fr-FR" smtClean="0"/>
              <a:t>10</a:t>
            </a:fld>
            <a:endParaRPr lang="fr-FR"/>
          </a:p>
        </p:txBody>
      </p:sp>
    </p:spTree>
    <p:extLst>
      <p:ext uri="{BB962C8B-B14F-4D97-AF65-F5344CB8AC3E}">
        <p14:creationId xmlns:p14="http://schemas.microsoft.com/office/powerpoint/2010/main" val="11739681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8A4798-6F52-B593-597D-5D213A702FCF}"/>
              </a:ext>
            </a:extLst>
          </p:cNvPr>
          <p:cNvSpPr>
            <a:spLocks noGrp="1"/>
          </p:cNvSpPr>
          <p:nvPr>
            <p:ph type="title"/>
          </p:nvPr>
        </p:nvSpPr>
        <p:spPr/>
        <p:txBody>
          <a:bodyPr/>
          <a:lstStyle/>
          <a:p>
            <a:r>
              <a:rPr lang="en-US"/>
              <a:t>Atomic resolution</a:t>
            </a:r>
          </a:p>
        </p:txBody>
      </p:sp>
      <p:sp>
        <p:nvSpPr>
          <p:cNvPr id="3" name="Espace réservé de la date 2">
            <a:extLst>
              <a:ext uri="{FF2B5EF4-FFF2-40B4-BE49-F238E27FC236}">
                <a16:creationId xmlns:a16="http://schemas.microsoft.com/office/drawing/2014/main" id="{1E2F191D-A981-E638-3CF0-1E6A53299CB9}"/>
              </a:ext>
            </a:extLst>
          </p:cNvPr>
          <p:cNvSpPr>
            <a:spLocks noGrp="1"/>
          </p:cNvSpPr>
          <p:nvPr>
            <p:ph type="dt" sz="half" idx="10"/>
          </p:nvPr>
        </p:nvSpPr>
        <p:spPr/>
        <p:txBody>
          <a:bodyPr/>
          <a:lstStyle/>
          <a:p>
            <a:r>
              <a:rPr lang="en-US"/>
              <a:t>5-6 December 2023</a:t>
            </a:r>
            <a:endParaRPr lang="fr-FR"/>
          </a:p>
        </p:txBody>
      </p:sp>
      <p:sp>
        <p:nvSpPr>
          <p:cNvPr id="4" name="Espace réservé du pied de page 3">
            <a:extLst>
              <a:ext uri="{FF2B5EF4-FFF2-40B4-BE49-F238E27FC236}">
                <a16:creationId xmlns:a16="http://schemas.microsoft.com/office/drawing/2014/main" id="{4D45D84C-7917-7355-4411-6F71A35D770A}"/>
              </a:ext>
            </a:extLst>
          </p:cNvPr>
          <p:cNvSpPr>
            <a:spLocks noGrp="1"/>
          </p:cNvSpPr>
          <p:nvPr>
            <p:ph type="ftr" sz="quarter" idx="11"/>
          </p:nvPr>
        </p:nvSpPr>
        <p:spPr>
          <a:xfrm>
            <a:off x="3051987" y="6326842"/>
            <a:ext cx="3086100" cy="365125"/>
          </a:xfrm>
        </p:spPr>
        <p:txBody>
          <a:bodyPr/>
          <a:lstStyle/>
          <a:p>
            <a:r>
              <a:rPr lang="fr-FR"/>
              <a:t>GDR MEETICC</a:t>
            </a:r>
          </a:p>
        </p:txBody>
      </p:sp>
      <p:grpSp>
        <p:nvGrpSpPr>
          <p:cNvPr id="6" name="Groupe 5">
            <a:extLst>
              <a:ext uri="{FF2B5EF4-FFF2-40B4-BE49-F238E27FC236}">
                <a16:creationId xmlns:a16="http://schemas.microsoft.com/office/drawing/2014/main" id="{64EE920C-366B-88EB-4D41-9A77FDE1A369}"/>
              </a:ext>
            </a:extLst>
          </p:cNvPr>
          <p:cNvGrpSpPr/>
          <p:nvPr/>
        </p:nvGrpSpPr>
        <p:grpSpPr>
          <a:xfrm>
            <a:off x="425693" y="1526207"/>
            <a:ext cx="2929369" cy="2765544"/>
            <a:chOff x="6595579" y="2786127"/>
            <a:chExt cx="2929369" cy="2765544"/>
          </a:xfrm>
        </p:grpSpPr>
        <p:pic>
          <p:nvPicPr>
            <p:cNvPr id="7" name="Image 6">
              <a:extLst>
                <a:ext uri="{FF2B5EF4-FFF2-40B4-BE49-F238E27FC236}">
                  <a16:creationId xmlns:a16="http://schemas.microsoft.com/office/drawing/2014/main" id="{D58C0B6B-4E57-C893-C78D-2B55E98836C0}"/>
                </a:ext>
              </a:extLst>
            </p:cNvPr>
            <p:cNvPicPr>
              <a:picLocks noChangeAspect="1"/>
            </p:cNvPicPr>
            <p:nvPr/>
          </p:nvPicPr>
          <p:blipFill rotWithShape="1">
            <a:blip r:embed="rId3"/>
            <a:srcRect l="24679" t="1805" r="28800" b="1131"/>
            <a:stretch/>
          </p:blipFill>
          <p:spPr>
            <a:xfrm>
              <a:off x="6595579" y="2786127"/>
              <a:ext cx="2929369" cy="2765544"/>
            </a:xfrm>
            <a:prstGeom prst="rect">
              <a:avLst/>
            </a:prstGeom>
          </p:spPr>
        </p:pic>
        <p:grpSp>
          <p:nvGrpSpPr>
            <p:cNvPr id="8" name="Groupe 7">
              <a:extLst>
                <a:ext uri="{FF2B5EF4-FFF2-40B4-BE49-F238E27FC236}">
                  <a16:creationId xmlns:a16="http://schemas.microsoft.com/office/drawing/2014/main" id="{B7FEE8E1-40BA-B2DA-7BC8-BBA27760264B}"/>
                </a:ext>
              </a:extLst>
            </p:cNvPr>
            <p:cNvGrpSpPr/>
            <p:nvPr/>
          </p:nvGrpSpPr>
          <p:grpSpPr>
            <a:xfrm rot="21324396">
              <a:off x="7404426" y="3828186"/>
              <a:ext cx="694704" cy="669732"/>
              <a:chOff x="8868353" y="2859496"/>
              <a:chExt cx="934958" cy="894826"/>
            </a:xfrm>
          </p:grpSpPr>
          <p:sp>
            <p:nvSpPr>
              <p:cNvPr id="47" name="Ellipse 46">
                <a:extLst>
                  <a:ext uri="{FF2B5EF4-FFF2-40B4-BE49-F238E27FC236}">
                    <a16:creationId xmlns:a16="http://schemas.microsoft.com/office/drawing/2014/main" id="{D248BC14-61CF-1A54-0281-1FC81E1F153B}"/>
                  </a:ext>
                </a:extLst>
              </p:cNvPr>
              <p:cNvSpPr/>
              <p:nvPr/>
            </p:nvSpPr>
            <p:spPr>
              <a:xfrm rot="20713434">
                <a:off x="9120400" y="3267412"/>
                <a:ext cx="144000" cy="144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Ellipse 47">
                <a:extLst>
                  <a:ext uri="{FF2B5EF4-FFF2-40B4-BE49-F238E27FC236}">
                    <a16:creationId xmlns:a16="http://schemas.microsoft.com/office/drawing/2014/main" id="{20BB9486-FB27-427C-C984-4E54E24AB96F}"/>
                  </a:ext>
                </a:extLst>
              </p:cNvPr>
              <p:cNvSpPr/>
              <p:nvPr/>
            </p:nvSpPr>
            <p:spPr>
              <a:xfrm rot="20713434">
                <a:off x="8868353" y="2987173"/>
                <a:ext cx="144000" cy="144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Ellipse 48">
                <a:extLst>
                  <a:ext uri="{FF2B5EF4-FFF2-40B4-BE49-F238E27FC236}">
                    <a16:creationId xmlns:a16="http://schemas.microsoft.com/office/drawing/2014/main" id="{D468CDD5-5FC1-50D6-7B81-BDCF7ECA3B4C}"/>
                  </a:ext>
                </a:extLst>
              </p:cNvPr>
              <p:cNvSpPr/>
              <p:nvPr/>
            </p:nvSpPr>
            <p:spPr>
              <a:xfrm rot="20713434">
                <a:off x="9659311" y="2859496"/>
                <a:ext cx="144000" cy="144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Ellipse 49">
                <a:extLst>
                  <a:ext uri="{FF2B5EF4-FFF2-40B4-BE49-F238E27FC236}">
                    <a16:creationId xmlns:a16="http://schemas.microsoft.com/office/drawing/2014/main" id="{49906643-778F-16DB-FBA2-80F76B215602}"/>
                  </a:ext>
                </a:extLst>
              </p:cNvPr>
              <p:cNvSpPr/>
              <p:nvPr/>
            </p:nvSpPr>
            <p:spPr>
              <a:xfrm rot="20713434">
                <a:off x="9279298" y="2929984"/>
                <a:ext cx="144000" cy="144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Ellipse 50">
                <a:extLst>
                  <a:ext uri="{FF2B5EF4-FFF2-40B4-BE49-F238E27FC236}">
                    <a16:creationId xmlns:a16="http://schemas.microsoft.com/office/drawing/2014/main" id="{F9DB33A1-7F71-CB95-1F29-B27FB1AE876C}"/>
                  </a:ext>
                </a:extLst>
              </p:cNvPr>
              <p:cNvSpPr/>
              <p:nvPr/>
            </p:nvSpPr>
            <p:spPr>
              <a:xfrm rot="20713434">
                <a:off x="9346356" y="3610322"/>
                <a:ext cx="144000" cy="144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Ellipse 51">
                <a:extLst>
                  <a:ext uri="{FF2B5EF4-FFF2-40B4-BE49-F238E27FC236}">
                    <a16:creationId xmlns:a16="http://schemas.microsoft.com/office/drawing/2014/main" id="{50B69DE5-9431-5A8F-8FD6-A03ACDD5B56C}"/>
                  </a:ext>
                </a:extLst>
              </p:cNvPr>
              <p:cNvSpPr/>
              <p:nvPr/>
            </p:nvSpPr>
            <p:spPr>
              <a:xfrm rot="20713434">
                <a:off x="9499677" y="3215493"/>
                <a:ext cx="144000" cy="144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e 8">
              <a:extLst>
                <a:ext uri="{FF2B5EF4-FFF2-40B4-BE49-F238E27FC236}">
                  <a16:creationId xmlns:a16="http://schemas.microsoft.com/office/drawing/2014/main" id="{EE66A17C-28D3-3529-4EFB-76CBF31B1B07}"/>
                </a:ext>
              </a:extLst>
            </p:cNvPr>
            <p:cNvGrpSpPr/>
            <p:nvPr/>
          </p:nvGrpSpPr>
          <p:grpSpPr>
            <a:xfrm rot="1062839">
              <a:off x="7212305" y="3601350"/>
              <a:ext cx="1123626" cy="971808"/>
              <a:chOff x="3828650" y="2655638"/>
              <a:chExt cx="983626" cy="848671"/>
            </a:xfrm>
          </p:grpSpPr>
          <p:cxnSp>
            <p:nvCxnSpPr>
              <p:cNvPr id="35" name="Connecteur droit 34">
                <a:extLst>
                  <a:ext uri="{FF2B5EF4-FFF2-40B4-BE49-F238E27FC236}">
                    <a16:creationId xmlns:a16="http://schemas.microsoft.com/office/drawing/2014/main" id="{380CE9C6-A361-86E6-D787-A8F02E4F18AF}"/>
                  </a:ext>
                </a:extLst>
              </p:cNvPr>
              <p:cNvCxnSpPr>
                <a:cxnSpLocks/>
              </p:cNvCxnSpPr>
              <p:nvPr/>
            </p:nvCxnSpPr>
            <p:spPr>
              <a:xfrm flipV="1">
                <a:off x="3849223" y="2953647"/>
                <a:ext cx="239199" cy="142756"/>
              </a:xfrm>
              <a:prstGeom prst="line">
                <a:avLst/>
              </a:prstGeom>
              <a:ln w="28575">
                <a:solidFill>
                  <a:srgbClr val="007BF8"/>
                </a:solidFill>
              </a:ln>
            </p:spPr>
            <p:style>
              <a:lnRef idx="1">
                <a:schemeClr val="accent1"/>
              </a:lnRef>
              <a:fillRef idx="0">
                <a:schemeClr val="accent1"/>
              </a:fillRef>
              <a:effectRef idx="0">
                <a:schemeClr val="accent1"/>
              </a:effectRef>
              <a:fontRef idx="minor">
                <a:schemeClr val="tx1"/>
              </a:fontRef>
            </p:style>
          </p:cxnSp>
          <p:cxnSp>
            <p:nvCxnSpPr>
              <p:cNvPr id="36" name="Connecteur droit 35">
                <a:extLst>
                  <a:ext uri="{FF2B5EF4-FFF2-40B4-BE49-F238E27FC236}">
                    <a16:creationId xmlns:a16="http://schemas.microsoft.com/office/drawing/2014/main" id="{B148AB20-6D6D-BDDA-5E1A-61A5F3B4A7D9}"/>
                  </a:ext>
                </a:extLst>
              </p:cNvPr>
              <p:cNvCxnSpPr>
                <a:cxnSpLocks/>
              </p:cNvCxnSpPr>
              <p:nvPr/>
            </p:nvCxnSpPr>
            <p:spPr>
              <a:xfrm rot="20629302" flipV="1">
                <a:off x="4046778" y="2695969"/>
                <a:ext cx="72352" cy="251273"/>
              </a:xfrm>
              <a:prstGeom prst="line">
                <a:avLst/>
              </a:prstGeom>
              <a:ln w="28575">
                <a:solidFill>
                  <a:srgbClr val="007BF8"/>
                </a:solidFill>
              </a:ln>
            </p:spPr>
            <p:style>
              <a:lnRef idx="1">
                <a:schemeClr val="accent1"/>
              </a:lnRef>
              <a:fillRef idx="0">
                <a:schemeClr val="accent1"/>
              </a:fillRef>
              <a:effectRef idx="0">
                <a:schemeClr val="accent1"/>
              </a:effectRef>
              <a:fontRef idx="minor">
                <a:schemeClr val="tx1"/>
              </a:fontRef>
            </p:style>
          </p:cxnSp>
          <p:cxnSp>
            <p:nvCxnSpPr>
              <p:cNvPr id="37" name="Connecteur droit 36">
                <a:extLst>
                  <a:ext uri="{FF2B5EF4-FFF2-40B4-BE49-F238E27FC236}">
                    <a16:creationId xmlns:a16="http://schemas.microsoft.com/office/drawing/2014/main" id="{28BF4248-3BDC-0991-DE3D-F9CDF0D5D430}"/>
                  </a:ext>
                </a:extLst>
              </p:cNvPr>
              <p:cNvCxnSpPr>
                <a:cxnSpLocks/>
              </p:cNvCxnSpPr>
              <p:nvPr/>
            </p:nvCxnSpPr>
            <p:spPr>
              <a:xfrm rot="20629302">
                <a:off x="4100811" y="2655638"/>
                <a:ext cx="195847" cy="195989"/>
              </a:xfrm>
              <a:prstGeom prst="line">
                <a:avLst/>
              </a:prstGeom>
              <a:ln w="28575">
                <a:solidFill>
                  <a:srgbClr val="007BF8"/>
                </a:solidFill>
              </a:ln>
            </p:spPr>
            <p:style>
              <a:lnRef idx="1">
                <a:schemeClr val="accent1"/>
              </a:lnRef>
              <a:fillRef idx="0">
                <a:schemeClr val="accent1"/>
              </a:fillRef>
              <a:effectRef idx="0">
                <a:schemeClr val="accent1"/>
              </a:effectRef>
              <a:fontRef idx="minor">
                <a:schemeClr val="tx1"/>
              </a:fontRef>
            </p:style>
          </p:cxnSp>
          <p:cxnSp>
            <p:nvCxnSpPr>
              <p:cNvPr id="38" name="Connecteur droit 37">
                <a:extLst>
                  <a:ext uri="{FF2B5EF4-FFF2-40B4-BE49-F238E27FC236}">
                    <a16:creationId xmlns:a16="http://schemas.microsoft.com/office/drawing/2014/main" id="{101DBD33-59AF-3654-B02B-9524E8854492}"/>
                  </a:ext>
                </a:extLst>
              </p:cNvPr>
              <p:cNvCxnSpPr>
                <a:cxnSpLocks/>
              </p:cNvCxnSpPr>
              <p:nvPr/>
            </p:nvCxnSpPr>
            <p:spPr>
              <a:xfrm flipV="1">
                <a:off x="4312245" y="2679755"/>
                <a:ext cx="239199" cy="142756"/>
              </a:xfrm>
              <a:prstGeom prst="line">
                <a:avLst/>
              </a:prstGeom>
              <a:ln w="28575">
                <a:solidFill>
                  <a:srgbClr val="007BF8"/>
                </a:solidFill>
              </a:ln>
            </p:spPr>
            <p:style>
              <a:lnRef idx="1">
                <a:schemeClr val="accent1"/>
              </a:lnRef>
              <a:fillRef idx="0">
                <a:schemeClr val="accent1"/>
              </a:fillRef>
              <a:effectRef idx="0">
                <a:schemeClr val="accent1"/>
              </a:effectRef>
              <a:fontRef idx="minor">
                <a:schemeClr val="tx1"/>
              </a:fontRef>
            </p:style>
          </p:cxnSp>
          <p:cxnSp>
            <p:nvCxnSpPr>
              <p:cNvPr id="39" name="Connecteur droit 38">
                <a:extLst>
                  <a:ext uri="{FF2B5EF4-FFF2-40B4-BE49-F238E27FC236}">
                    <a16:creationId xmlns:a16="http://schemas.microsoft.com/office/drawing/2014/main" id="{AF3E15AA-B7CC-054A-934A-920C6B190AB6}"/>
                  </a:ext>
                </a:extLst>
              </p:cNvPr>
              <p:cNvCxnSpPr>
                <a:cxnSpLocks/>
              </p:cNvCxnSpPr>
              <p:nvPr/>
            </p:nvCxnSpPr>
            <p:spPr>
              <a:xfrm rot="17991947">
                <a:off x="3964659" y="3025309"/>
                <a:ext cx="7234" cy="279252"/>
              </a:xfrm>
              <a:prstGeom prst="line">
                <a:avLst/>
              </a:prstGeom>
              <a:ln w="28575">
                <a:solidFill>
                  <a:srgbClr val="007BF8"/>
                </a:solidFill>
              </a:ln>
            </p:spPr>
            <p:style>
              <a:lnRef idx="1">
                <a:schemeClr val="accent1"/>
              </a:lnRef>
              <a:fillRef idx="0">
                <a:schemeClr val="accent1"/>
              </a:fillRef>
              <a:effectRef idx="0">
                <a:schemeClr val="accent1"/>
              </a:effectRef>
              <a:fontRef idx="minor">
                <a:schemeClr val="tx1"/>
              </a:fontRef>
            </p:style>
          </p:cxnSp>
          <p:cxnSp>
            <p:nvCxnSpPr>
              <p:cNvPr id="40" name="Connecteur droit 39">
                <a:extLst>
                  <a:ext uri="{FF2B5EF4-FFF2-40B4-BE49-F238E27FC236}">
                    <a16:creationId xmlns:a16="http://schemas.microsoft.com/office/drawing/2014/main" id="{B6B58FAC-3AD6-00BE-AFFC-D89726BD6FBE}"/>
                  </a:ext>
                </a:extLst>
              </p:cNvPr>
              <p:cNvCxnSpPr>
                <a:cxnSpLocks/>
              </p:cNvCxnSpPr>
              <p:nvPr/>
            </p:nvCxnSpPr>
            <p:spPr>
              <a:xfrm rot="16153804">
                <a:off x="3949110" y="3369541"/>
                <a:ext cx="269537" cy="0"/>
              </a:xfrm>
              <a:prstGeom prst="line">
                <a:avLst/>
              </a:prstGeom>
              <a:ln w="28575">
                <a:solidFill>
                  <a:srgbClr val="007BF8"/>
                </a:solidFill>
              </a:ln>
            </p:spPr>
            <p:style>
              <a:lnRef idx="1">
                <a:schemeClr val="accent1"/>
              </a:lnRef>
              <a:fillRef idx="0">
                <a:schemeClr val="accent1"/>
              </a:fillRef>
              <a:effectRef idx="0">
                <a:schemeClr val="accent1"/>
              </a:effectRef>
              <a:fontRef idx="minor">
                <a:schemeClr val="tx1"/>
              </a:fontRef>
            </p:style>
          </p:cxnSp>
          <p:cxnSp>
            <p:nvCxnSpPr>
              <p:cNvPr id="41" name="Connecteur droit 40">
                <a:extLst>
                  <a:ext uri="{FF2B5EF4-FFF2-40B4-BE49-F238E27FC236}">
                    <a16:creationId xmlns:a16="http://schemas.microsoft.com/office/drawing/2014/main" id="{874F03CD-1D8D-5755-BE0B-697873A0B636}"/>
                  </a:ext>
                </a:extLst>
              </p:cNvPr>
              <p:cNvCxnSpPr>
                <a:cxnSpLocks/>
              </p:cNvCxnSpPr>
              <p:nvPr/>
            </p:nvCxnSpPr>
            <p:spPr>
              <a:xfrm rot="20629302" flipV="1">
                <a:off x="4067851" y="3403170"/>
                <a:ext cx="259348" cy="64271"/>
              </a:xfrm>
              <a:prstGeom prst="line">
                <a:avLst/>
              </a:prstGeom>
              <a:ln w="28575">
                <a:solidFill>
                  <a:srgbClr val="007BF8"/>
                </a:solidFill>
              </a:ln>
            </p:spPr>
            <p:style>
              <a:lnRef idx="1">
                <a:schemeClr val="accent1"/>
              </a:lnRef>
              <a:fillRef idx="0">
                <a:schemeClr val="accent1"/>
              </a:fillRef>
              <a:effectRef idx="0">
                <a:schemeClr val="accent1"/>
              </a:effectRef>
              <a:fontRef idx="minor">
                <a:schemeClr val="tx1"/>
              </a:fontRef>
            </p:style>
          </p:cxnSp>
          <p:cxnSp>
            <p:nvCxnSpPr>
              <p:cNvPr id="42" name="Connecteur droit 41">
                <a:extLst>
                  <a:ext uri="{FF2B5EF4-FFF2-40B4-BE49-F238E27FC236}">
                    <a16:creationId xmlns:a16="http://schemas.microsoft.com/office/drawing/2014/main" id="{3037E4A9-AA2C-FA73-5E37-E8CA9DAC1BA6}"/>
                  </a:ext>
                </a:extLst>
              </p:cNvPr>
              <p:cNvCxnSpPr>
                <a:cxnSpLocks/>
              </p:cNvCxnSpPr>
              <p:nvPr/>
            </p:nvCxnSpPr>
            <p:spPr>
              <a:xfrm rot="17991947">
                <a:off x="4433001" y="3297281"/>
                <a:ext cx="7234" cy="279252"/>
              </a:xfrm>
              <a:prstGeom prst="line">
                <a:avLst/>
              </a:prstGeom>
              <a:ln w="28575">
                <a:solidFill>
                  <a:srgbClr val="007BF8"/>
                </a:solidFill>
              </a:ln>
            </p:spPr>
            <p:style>
              <a:lnRef idx="1">
                <a:schemeClr val="accent1"/>
              </a:lnRef>
              <a:fillRef idx="0">
                <a:schemeClr val="accent1"/>
              </a:fillRef>
              <a:effectRef idx="0">
                <a:schemeClr val="accent1"/>
              </a:effectRef>
              <a:fontRef idx="minor">
                <a:schemeClr val="tx1"/>
              </a:fontRef>
            </p:style>
          </p:cxnSp>
          <p:cxnSp>
            <p:nvCxnSpPr>
              <p:cNvPr id="43" name="Connecteur droit 42">
                <a:extLst>
                  <a:ext uri="{FF2B5EF4-FFF2-40B4-BE49-F238E27FC236}">
                    <a16:creationId xmlns:a16="http://schemas.microsoft.com/office/drawing/2014/main" id="{2E2D3B0D-9C05-81CE-CD4E-B3BFD3C2F5FA}"/>
                  </a:ext>
                </a:extLst>
              </p:cNvPr>
              <p:cNvCxnSpPr>
                <a:cxnSpLocks/>
              </p:cNvCxnSpPr>
              <p:nvPr/>
            </p:nvCxnSpPr>
            <p:spPr>
              <a:xfrm rot="16153804">
                <a:off x="4420579" y="3364780"/>
                <a:ext cx="269537" cy="0"/>
              </a:xfrm>
              <a:prstGeom prst="line">
                <a:avLst/>
              </a:prstGeom>
              <a:ln w="28575">
                <a:solidFill>
                  <a:srgbClr val="007BF8"/>
                </a:solidFill>
              </a:ln>
            </p:spPr>
            <p:style>
              <a:lnRef idx="1">
                <a:schemeClr val="accent1"/>
              </a:lnRef>
              <a:fillRef idx="0">
                <a:schemeClr val="accent1"/>
              </a:fillRef>
              <a:effectRef idx="0">
                <a:schemeClr val="accent1"/>
              </a:effectRef>
              <a:fontRef idx="minor">
                <a:schemeClr val="tx1"/>
              </a:fontRef>
            </p:style>
          </p:cxnSp>
          <p:cxnSp>
            <p:nvCxnSpPr>
              <p:cNvPr id="44" name="Connecteur droit 43">
                <a:extLst>
                  <a:ext uri="{FF2B5EF4-FFF2-40B4-BE49-F238E27FC236}">
                    <a16:creationId xmlns:a16="http://schemas.microsoft.com/office/drawing/2014/main" id="{5C388F6F-8253-B084-343B-780BBA52C173}"/>
                  </a:ext>
                </a:extLst>
              </p:cNvPr>
              <p:cNvCxnSpPr>
                <a:cxnSpLocks/>
              </p:cNvCxnSpPr>
              <p:nvPr/>
            </p:nvCxnSpPr>
            <p:spPr>
              <a:xfrm flipV="1">
                <a:off x="4550649" y="3091659"/>
                <a:ext cx="239199" cy="142756"/>
              </a:xfrm>
              <a:prstGeom prst="line">
                <a:avLst/>
              </a:prstGeom>
              <a:ln w="28575">
                <a:solidFill>
                  <a:srgbClr val="007BF8"/>
                </a:solidFill>
              </a:ln>
            </p:spPr>
            <p:style>
              <a:lnRef idx="1">
                <a:schemeClr val="accent1"/>
              </a:lnRef>
              <a:fillRef idx="0">
                <a:schemeClr val="accent1"/>
              </a:fillRef>
              <a:effectRef idx="0">
                <a:schemeClr val="accent1"/>
              </a:effectRef>
              <a:fontRef idx="minor">
                <a:schemeClr val="tx1"/>
              </a:fontRef>
            </p:style>
          </p:cxnSp>
          <p:cxnSp>
            <p:nvCxnSpPr>
              <p:cNvPr id="45" name="Connecteur droit 44">
                <a:extLst>
                  <a:ext uri="{FF2B5EF4-FFF2-40B4-BE49-F238E27FC236}">
                    <a16:creationId xmlns:a16="http://schemas.microsoft.com/office/drawing/2014/main" id="{40BFBC16-3E34-78F1-E78B-BFD773A40A53}"/>
                  </a:ext>
                </a:extLst>
              </p:cNvPr>
              <p:cNvCxnSpPr>
                <a:cxnSpLocks/>
              </p:cNvCxnSpPr>
              <p:nvPr/>
            </p:nvCxnSpPr>
            <p:spPr>
              <a:xfrm rot="17991947">
                <a:off x="4669033" y="2880971"/>
                <a:ext cx="7234" cy="279252"/>
              </a:xfrm>
              <a:prstGeom prst="line">
                <a:avLst/>
              </a:prstGeom>
              <a:ln w="28575">
                <a:solidFill>
                  <a:srgbClr val="007BF8"/>
                </a:solidFill>
              </a:ln>
            </p:spPr>
            <p:style>
              <a:lnRef idx="1">
                <a:schemeClr val="accent1"/>
              </a:lnRef>
              <a:fillRef idx="0">
                <a:schemeClr val="accent1"/>
              </a:fillRef>
              <a:effectRef idx="0">
                <a:schemeClr val="accent1"/>
              </a:effectRef>
              <a:fontRef idx="minor">
                <a:schemeClr val="tx1"/>
              </a:fontRef>
            </p:style>
          </p:cxnSp>
          <p:cxnSp>
            <p:nvCxnSpPr>
              <p:cNvPr id="46" name="Connecteur droit 45">
                <a:extLst>
                  <a:ext uri="{FF2B5EF4-FFF2-40B4-BE49-F238E27FC236}">
                    <a16:creationId xmlns:a16="http://schemas.microsoft.com/office/drawing/2014/main" id="{929222C3-8C6A-C06C-67BA-A00AC2E5E74B}"/>
                  </a:ext>
                </a:extLst>
              </p:cNvPr>
              <p:cNvCxnSpPr>
                <a:cxnSpLocks/>
              </p:cNvCxnSpPr>
              <p:nvPr/>
            </p:nvCxnSpPr>
            <p:spPr>
              <a:xfrm rot="16153804">
                <a:off x="4412122" y="2815042"/>
                <a:ext cx="269537" cy="0"/>
              </a:xfrm>
              <a:prstGeom prst="line">
                <a:avLst/>
              </a:prstGeom>
              <a:ln w="28575">
                <a:solidFill>
                  <a:srgbClr val="007BF8"/>
                </a:solidFill>
              </a:ln>
            </p:spPr>
            <p:style>
              <a:lnRef idx="1">
                <a:schemeClr val="accent1"/>
              </a:lnRef>
              <a:fillRef idx="0">
                <a:schemeClr val="accent1"/>
              </a:fillRef>
              <a:effectRef idx="0">
                <a:schemeClr val="accent1"/>
              </a:effectRef>
              <a:fontRef idx="minor">
                <a:schemeClr val="tx1"/>
              </a:fontRef>
            </p:style>
          </p:cxnSp>
        </p:grpSp>
        <p:sp>
          <p:nvSpPr>
            <p:cNvPr id="10" name="Triangle isocèle 9">
              <a:extLst>
                <a:ext uri="{FF2B5EF4-FFF2-40B4-BE49-F238E27FC236}">
                  <a16:creationId xmlns:a16="http://schemas.microsoft.com/office/drawing/2014/main" id="{7F9783C8-E9AD-6886-126E-9C4411637028}"/>
                </a:ext>
              </a:extLst>
            </p:cNvPr>
            <p:cNvSpPr/>
            <p:nvPr/>
          </p:nvSpPr>
          <p:spPr>
            <a:xfrm rot="10004628">
              <a:off x="7378852" y="3858451"/>
              <a:ext cx="824047" cy="720004"/>
            </a:xfrm>
            <a:prstGeom prst="triangle">
              <a:avLst>
                <a:gd name="adj" fmla="val 50839"/>
              </a:avLst>
            </a:prstGeom>
            <a:solidFill>
              <a:schemeClr val="accent6">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e 10">
              <a:extLst>
                <a:ext uri="{FF2B5EF4-FFF2-40B4-BE49-F238E27FC236}">
                  <a16:creationId xmlns:a16="http://schemas.microsoft.com/office/drawing/2014/main" id="{DCC9E698-D5AF-5644-C8E0-3D46ED8E2C91}"/>
                </a:ext>
              </a:extLst>
            </p:cNvPr>
            <p:cNvGrpSpPr/>
            <p:nvPr/>
          </p:nvGrpSpPr>
          <p:grpSpPr>
            <a:xfrm rot="21324396">
              <a:off x="7950808" y="4770338"/>
              <a:ext cx="694326" cy="669732"/>
              <a:chOff x="8868861" y="2859496"/>
              <a:chExt cx="934450" cy="894826"/>
            </a:xfrm>
          </p:grpSpPr>
          <p:sp>
            <p:nvSpPr>
              <p:cNvPr id="29" name="Ellipse 28">
                <a:extLst>
                  <a:ext uri="{FF2B5EF4-FFF2-40B4-BE49-F238E27FC236}">
                    <a16:creationId xmlns:a16="http://schemas.microsoft.com/office/drawing/2014/main" id="{13DC859D-2BCE-8ED7-764F-E6A4BE85DD40}"/>
                  </a:ext>
                </a:extLst>
              </p:cNvPr>
              <p:cNvSpPr/>
              <p:nvPr/>
            </p:nvSpPr>
            <p:spPr>
              <a:xfrm rot="20713434">
                <a:off x="9120400" y="3267412"/>
                <a:ext cx="144000" cy="144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Ellipse 29">
                <a:extLst>
                  <a:ext uri="{FF2B5EF4-FFF2-40B4-BE49-F238E27FC236}">
                    <a16:creationId xmlns:a16="http://schemas.microsoft.com/office/drawing/2014/main" id="{1CA1F98E-C9E8-BAA4-1F9E-05A457058BA8}"/>
                  </a:ext>
                </a:extLst>
              </p:cNvPr>
              <p:cNvSpPr/>
              <p:nvPr/>
            </p:nvSpPr>
            <p:spPr>
              <a:xfrm rot="20713434">
                <a:off x="8868861" y="2980843"/>
                <a:ext cx="144000" cy="144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Ellipse 30">
                <a:extLst>
                  <a:ext uri="{FF2B5EF4-FFF2-40B4-BE49-F238E27FC236}">
                    <a16:creationId xmlns:a16="http://schemas.microsoft.com/office/drawing/2014/main" id="{32387577-B1CF-2BD1-F67B-92425C26D8EC}"/>
                  </a:ext>
                </a:extLst>
              </p:cNvPr>
              <p:cNvSpPr/>
              <p:nvPr/>
            </p:nvSpPr>
            <p:spPr>
              <a:xfrm rot="20713434">
                <a:off x="9659311" y="2859496"/>
                <a:ext cx="144000" cy="144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Ellipse 31">
                <a:extLst>
                  <a:ext uri="{FF2B5EF4-FFF2-40B4-BE49-F238E27FC236}">
                    <a16:creationId xmlns:a16="http://schemas.microsoft.com/office/drawing/2014/main" id="{95BE7F4B-C61A-2E81-1450-866A51AEB757}"/>
                  </a:ext>
                </a:extLst>
              </p:cNvPr>
              <p:cNvSpPr/>
              <p:nvPr/>
            </p:nvSpPr>
            <p:spPr>
              <a:xfrm rot="20713434">
                <a:off x="9279298" y="2929984"/>
                <a:ext cx="144000" cy="144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Ellipse 32">
                <a:extLst>
                  <a:ext uri="{FF2B5EF4-FFF2-40B4-BE49-F238E27FC236}">
                    <a16:creationId xmlns:a16="http://schemas.microsoft.com/office/drawing/2014/main" id="{6EB4E8BE-5712-29B6-4D45-3641C2EECF01}"/>
                  </a:ext>
                </a:extLst>
              </p:cNvPr>
              <p:cNvSpPr/>
              <p:nvPr/>
            </p:nvSpPr>
            <p:spPr>
              <a:xfrm rot="20713434">
                <a:off x="9346356" y="3610322"/>
                <a:ext cx="144000" cy="144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Ellipse 33">
                <a:extLst>
                  <a:ext uri="{FF2B5EF4-FFF2-40B4-BE49-F238E27FC236}">
                    <a16:creationId xmlns:a16="http://schemas.microsoft.com/office/drawing/2014/main" id="{D67FCDDD-0519-D8B4-F12A-2C9892F28B83}"/>
                  </a:ext>
                </a:extLst>
              </p:cNvPr>
              <p:cNvSpPr/>
              <p:nvPr/>
            </p:nvSpPr>
            <p:spPr>
              <a:xfrm rot="20713434">
                <a:off x="9499677" y="3215493"/>
                <a:ext cx="144000" cy="144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riangle isocèle 11">
              <a:extLst>
                <a:ext uri="{FF2B5EF4-FFF2-40B4-BE49-F238E27FC236}">
                  <a16:creationId xmlns:a16="http://schemas.microsoft.com/office/drawing/2014/main" id="{5AB7C17E-C6AE-9C0D-5FAF-8248A23C9592}"/>
                </a:ext>
              </a:extLst>
            </p:cNvPr>
            <p:cNvSpPr/>
            <p:nvPr/>
          </p:nvSpPr>
          <p:spPr>
            <a:xfrm rot="10004628">
              <a:off x="7935407" y="4795090"/>
              <a:ext cx="824047" cy="720004"/>
            </a:xfrm>
            <a:prstGeom prst="triangle">
              <a:avLst>
                <a:gd name="adj" fmla="val 50839"/>
              </a:avLst>
            </a:prstGeom>
            <a:solidFill>
              <a:schemeClr val="accent6">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Ellipse 12">
              <a:extLst>
                <a:ext uri="{FF2B5EF4-FFF2-40B4-BE49-F238E27FC236}">
                  <a16:creationId xmlns:a16="http://schemas.microsoft.com/office/drawing/2014/main" id="{1BD1D862-424A-2D94-D0C4-292A4C2A6550}"/>
                </a:ext>
              </a:extLst>
            </p:cNvPr>
            <p:cNvSpPr/>
            <p:nvPr/>
          </p:nvSpPr>
          <p:spPr>
            <a:xfrm>
              <a:off x="7812692" y="3760099"/>
              <a:ext cx="80248" cy="808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Ellipse 13">
              <a:extLst>
                <a:ext uri="{FF2B5EF4-FFF2-40B4-BE49-F238E27FC236}">
                  <a16:creationId xmlns:a16="http://schemas.microsoft.com/office/drawing/2014/main" id="{0EF8F9DC-2F07-617A-CF02-694F3D4B6C5B}"/>
                </a:ext>
              </a:extLst>
            </p:cNvPr>
            <p:cNvSpPr/>
            <p:nvPr/>
          </p:nvSpPr>
          <p:spPr>
            <a:xfrm>
              <a:off x="8106795" y="3698980"/>
              <a:ext cx="80248" cy="808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Ellipse 14">
              <a:extLst>
                <a:ext uri="{FF2B5EF4-FFF2-40B4-BE49-F238E27FC236}">
                  <a16:creationId xmlns:a16="http://schemas.microsoft.com/office/drawing/2014/main" id="{4FFB3F63-C9A6-9C40-9AA8-5ADBCD8B4711}"/>
                </a:ext>
              </a:extLst>
            </p:cNvPr>
            <p:cNvSpPr/>
            <p:nvPr/>
          </p:nvSpPr>
          <p:spPr>
            <a:xfrm>
              <a:off x="7517382" y="3827848"/>
              <a:ext cx="80248" cy="808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Ellipse 15">
              <a:extLst>
                <a:ext uri="{FF2B5EF4-FFF2-40B4-BE49-F238E27FC236}">
                  <a16:creationId xmlns:a16="http://schemas.microsoft.com/office/drawing/2014/main" id="{3E7A81BE-1386-29EE-B7C6-DDA8AA70B99A}"/>
                </a:ext>
              </a:extLst>
            </p:cNvPr>
            <p:cNvSpPr/>
            <p:nvPr/>
          </p:nvSpPr>
          <p:spPr>
            <a:xfrm>
              <a:off x="7217784" y="3898497"/>
              <a:ext cx="80248" cy="808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Ellipse 16">
              <a:extLst>
                <a:ext uri="{FF2B5EF4-FFF2-40B4-BE49-F238E27FC236}">
                  <a16:creationId xmlns:a16="http://schemas.microsoft.com/office/drawing/2014/main" id="{E9E8F09D-9BFF-C57F-DB87-02EA6A4EAC98}"/>
                </a:ext>
              </a:extLst>
            </p:cNvPr>
            <p:cNvSpPr/>
            <p:nvPr/>
          </p:nvSpPr>
          <p:spPr>
            <a:xfrm>
              <a:off x="7614723" y="3562799"/>
              <a:ext cx="80248" cy="808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Ellipse 17">
              <a:extLst>
                <a:ext uri="{FF2B5EF4-FFF2-40B4-BE49-F238E27FC236}">
                  <a16:creationId xmlns:a16="http://schemas.microsoft.com/office/drawing/2014/main" id="{F9ACBBFA-0320-36F7-9751-67DBB0DCA925}"/>
                </a:ext>
              </a:extLst>
            </p:cNvPr>
            <p:cNvSpPr/>
            <p:nvPr/>
          </p:nvSpPr>
          <p:spPr>
            <a:xfrm>
              <a:off x="8030443" y="3988446"/>
              <a:ext cx="80248" cy="808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Ellipse 18">
              <a:extLst>
                <a:ext uri="{FF2B5EF4-FFF2-40B4-BE49-F238E27FC236}">
                  <a16:creationId xmlns:a16="http://schemas.microsoft.com/office/drawing/2014/main" id="{FB1AEED1-58BB-F4C5-6B56-584EED0FB16F}"/>
                </a:ext>
              </a:extLst>
            </p:cNvPr>
            <p:cNvSpPr/>
            <p:nvPr/>
          </p:nvSpPr>
          <p:spPr>
            <a:xfrm>
              <a:off x="8232542" y="4219682"/>
              <a:ext cx="80248" cy="808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Ellipse 19">
              <a:extLst>
                <a:ext uri="{FF2B5EF4-FFF2-40B4-BE49-F238E27FC236}">
                  <a16:creationId xmlns:a16="http://schemas.microsoft.com/office/drawing/2014/main" id="{DC9E3207-C0AA-11FD-A2EE-4F8E97DACDA2}"/>
                </a:ext>
              </a:extLst>
            </p:cNvPr>
            <p:cNvSpPr/>
            <p:nvPr/>
          </p:nvSpPr>
          <p:spPr>
            <a:xfrm>
              <a:off x="7941706" y="4295774"/>
              <a:ext cx="80248" cy="808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Ellipse 20">
              <a:extLst>
                <a:ext uri="{FF2B5EF4-FFF2-40B4-BE49-F238E27FC236}">
                  <a16:creationId xmlns:a16="http://schemas.microsoft.com/office/drawing/2014/main" id="{F15C9961-CB11-C4DA-F39F-6E09EAC163D2}"/>
                </a:ext>
              </a:extLst>
            </p:cNvPr>
            <p:cNvSpPr/>
            <p:nvPr/>
          </p:nvSpPr>
          <p:spPr>
            <a:xfrm>
              <a:off x="7731831" y="4051769"/>
              <a:ext cx="80248" cy="808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Ellipse 24">
              <a:extLst>
                <a:ext uri="{FF2B5EF4-FFF2-40B4-BE49-F238E27FC236}">
                  <a16:creationId xmlns:a16="http://schemas.microsoft.com/office/drawing/2014/main" id="{49587CA7-C852-9E21-9915-E0016CC4A845}"/>
                </a:ext>
              </a:extLst>
            </p:cNvPr>
            <p:cNvSpPr/>
            <p:nvPr/>
          </p:nvSpPr>
          <p:spPr>
            <a:xfrm>
              <a:off x="7416566" y="4130409"/>
              <a:ext cx="80248" cy="808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Ellipse 25">
              <a:extLst>
                <a:ext uri="{FF2B5EF4-FFF2-40B4-BE49-F238E27FC236}">
                  <a16:creationId xmlns:a16="http://schemas.microsoft.com/office/drawing/2014/main" id="{E270206B-6235-DFC4-6094-76D3F9484F03}"/>
                </a:ext>
              </a:extLst>
            </p:cNvPr>
            <p:cNvSpPr/>
            <p:nvPr/>
          </p:nvSpPr>
          <p:spPr>
            <a:xfrm>
              <a:off x="7330427" y="4421954"/>
              <a:ext cx="80248" cy="808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Ellipse 26">
              <a:extLst>
                <a:ext uri="{FF2B5EF4-FFF2-40B4-BE49-F238E27FC236}">
                  <a16:creationId xmlns:a16="http://schemas.microsoft.com/office/drawing/2014/main" id="{C5AD96DB-143C-543D-631A-BBB5C272F7AC}"/>
                </a:ext>
              </a:extLst>
            </p:cNvPr>
            <p:cNvSpPr/>
            <p:nvPr/>
          </p:nvSpPr>
          <p:spPr>
            <a:xfrm>
              <a:off x="7608720" y="4362324"/>
              <a:ext cx="80248" cy="808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Ellipse 27">
              <a:extLst>
                <a:ext uri="{FF2B5EF4-FFF2-40B4-BE49-F238E27FC236}">
                  <a16:creationId xmlns:a16="http://schemas.microsoft.com/office/drawing/2014/main" id="{405FDDA0-F947-E5B0-A4DB-A9193F35DCE7}"/>
                </a:ext>
              </a:extLst>
            </p:cNvPr>
            <p:cNvSpPr/>
            <p:nvPr/>
          </p:nvSpPr>
          <p:spPr>
            <a:xfrm>
              <a:off x="7840633" y="4594240"/>
              <a:ext cx="80248" cy="808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 name="ZoneTexte 59">
            <a:extLst>
              <a:ext uri="{FF2B5EF4-FFF2-40B4-BE49-F238E27FC236}">
                <a16:creationId xmlns:a16="http://schemas.microsoft.com/office/drawing/2014/main" id="{E3EE7B4A-9FE8-860E-0FBF-98992505BA86}"/>
              </a:ext>
            </a:extLst>
          </p:cNvPr>
          <p:cNvSpPr txBox="1"/>
          <p:nvPr/>
        </p:nvSpPr>
        <p:spPr>
          <a:xfrm>
            <a:off x="350807" y="1040517"/>
            <a:ext cx="2929370" cy="369332"/>
          </a:xfrm>
          <a:prstGeom prst="rect">
            <a:avLst/>
          </a:prstGeom>
          <a:noFill/>
        </p:spPr>
        <p:txBody>
          <a:bodyPr wrap="square" rtlCol="0">
            <a:spAutoFit/>
          </a:bodyPr>
          <a:lstStyle/>
          <a:p>
            <a:pPr algn="ctr"/>
            <a:r>
              <a:rPr lang="fr-FR" dirty="0">
                <a:latin typeface="Arial" panose="020B0604020202020204" pitchFamily="34" charset="0"/>
                <a:cs typeface="Arial" panose="020B0604020202020204" pitchFamily="34" charset="0"/>
              </a:rPr>
              <a:t>I</a:t>
            </a:r>
            <a:r>
              <a:rPr lang="fr-FR" sz="2000" baseline="-25000" dirty="0">
                <a:latin typeface="Arial" panose="020B0604020202020204" pitchFamily="34" charset="0"/>
                <a:cs typeface="Arial" panose="020B0604020202020204" pitchFamily="34" charset="0"/>
              </a:rPr>
              <a:t>t</a:t>
            </a:r>
            <a:r>
              <a:rPr lang="fr-FR" dirty="0">
                <a:latin typeface="Arial" panose="020B0604020202020204" pitchFamily="34" charset="0"/>
                <a:cs typeface="Arial" panose="020B0604020202020204" pitchFamily="34" charset="0"/>
              </a:rPr>
              <a:t> = 70 </a:t>
            </a:r>
            <a:r>
              <a:rPr lang="fr-FR" dirty="0" err="1">
                <a:latin typeface="Arial" panose="020B0604020202020204" pitchFamily="34" charset="0"/>
                <a:cs typeface="Arial" panose="020B0604020202020204" pitchFamily="34" charset="0"/>
              </a:rPr>
              <a:t>pA</a:t>
            </a:r>
            <a:r>
              <a:rPr lang="fr-FR" dirty="0">
                <a:latin typeface="Arial" panose="020B0604020202020204" pitchFamily="34" charset="0"/>
                <a:cs typeface="Arial" panose="020B0604020202020204" pitchFamily="34" charset="0"/>
              </a:rPr>
              <a:t>, V</a:t>
            </a:r>
            <a:r>
              <a:rPr lang="fr-FR" sz="2000" baseline="-25000" dirty="0">
                <a:latin typeface="Arial" panose="020B0604020202020204" pitchFamily="34" charset="0"/>
                <a:cs typeface="Arial" panose="020B0604020202020204" pitchFamily="34" charset="0"/>
              </a:rPr>
              <a:t>s</a:t>
            </a:r>
            <a:r>
              <a:rPr lang="fr-FR" dirty="0">
                <a:latin typeface="Arial" panose="020B0604020202020204" pitchFamily="34" charset="0"/>
                <a:cs typeface="Arial" panose="020B0604020202020204" pitchFamily="34" charset="0"/>
              </a:rPr>
              <a:t> = -0.5V</a:t>
            </a:r>
            <a:endParaRPr lang="en-US" dirty="0">
              <a:latin typeface="Arial" panose="020B0604020202020204" pitchFamily="34" charset="0"/>
              <a:cs typeface="Arial" panose="020B0604020202020204" pitchFamily="34" charset="0"/>
            </a:endParaRPr>
          </a:p>
        </p:txBody>
      </p:sp>
      <p:grpSp>
        <p:nvGrpSpPr>
          <p:cNvPr id="23" name="Groupe 22">
            <a:extLst>
              <a:ext uri="{FF2B5EF4-FFF2-40B4-BE49-F238E27FC236}">
                <a16:creationId xmlns:a16="http://schemas.microsoft.com/office/drawing/2014/main" id="{1C8FC815-8243-C835-36AA-75EFB845F461}"/>
              </a:ext>
            </a:extLst>
          </p:cNvPr>
          <p:cNvGrpSpPr/>
          <p:nvPr/>
        </p:nvGrpSpPr>
        <p:grpSpPr>
          <a:xfrm>
            <a:off x="4153461" y="689804"/>
            <a:ext cx="4335104" cy="3162364"/>
            <a:chOff x="423509" y="1592596"/>
            <a:chExt cx="4335104" cy="3162364"/>
          </a:xfrm>
        </p:grpSpPr>
        <p:pic>
          <p:nvPicPr>
            <p:cNvPr id="24" name="Image 23">
              <a:extLst>
                <a:ext uri="{FF2B5EF4-FFF2-40B4-BE49-F238E27FC236}">
                  <a16:creationId xmlns:a16="http://schemas.microsoft.com/office/drawing/2014/main" id="{4AB8783D-CFE7-62C2-7767-99B8D0E87E7D}"/>
                </a:ext>
              </a:extLst>
            </p:cNvPr>
            <p:cNvPicPr>
              <a:picLocks noChangeAspect="1"/>
            </p:cNvPicPr>
            <p:nvPr/>
          </p:nvPicPr>
          <p:blipFill rotWithShape="1">
            <a:blip r:embed="rId4"/>
            <a:srcRect r="52591" b="14675"/>
            <a:stretch/>
          </p:blipFill>
          <p:spPr>
            <a:xfrm>
              <a:off x="423509" y="1592596"/>
              <a:ext cx="4335104" cy="3162364"/>
            </a:xfrm>
            <a:prstGeom prst="rect">
              <a:avLst/>
            </a:prstGeom>
          </p:spPr>
        </p:pic>
        <p:sp>
          <p:nvSpPr>
            <p:cNvPr id="55" name="Rectangle 54">
              <a:extLst>
                <a:ext uri="{FF2B5EF4-FFF2-40B4-BE49-F238E27FC236}">
                  <a16:creationId xmlns:a16="http://schemas.microsoft.com/office/drawing/2014/main" id="{25801B33-EA3A-FFD3-D333-2B25D823D2D9}"/>
                </a:ext>
              </a:extLst>
            </p:cNvPr>
            <p:cNvSpPr/>
            <p:nvPr/>
          </p:nvSpPr>
          <p:spPr>
            <a:xfrm>
              <a:off x="476604" y="1627272"/>
              <a:ext cx="489167" cy="34448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e 55">
            <a:extLst>
              <a:ext uri="{FF2B5EF4-FFF2-40B4-BE49-F238E27FC236}">
                <a16:creationId xmlns:a16="http://schemas.microsoft.com/office/drawing/2014/main" id="{7A078839-072B-C233-BBD0-8BDF2EDD9CCF}"/>
              </a:ext>
            </a:extLst>
          </p:cNvPr>
          <p:cNvGrpSpPr/>
          <p:nvPr/>
        </p:nvGrpSpPr>
        <p:grpSpPr>
          <a:xfrm>
            <a:off x="4373438" y="3878082"/>
            <a:ext cx="4784704" cy="1280488"/>
            <a:chOff x="748573" y="4723440"/>
            <a:chExt cx="4784704" cy="1280488"/>
          </a:xfrm>
        </p:grpSpPr>
        <p:grpSp>
          <p:nvGrpSpPr>
            <p:cNvPr id="57" name="Groupe 56">
              <a:extLst>
                <a:ext uri="{FF2B5EF4-FFF2-40B4-BE49-F238E27FC236}">
                  <a16:creationId xmlns:a16="http://schemas.microsoft.com/office/drawing/2014/main" id="{491B6446-C077-E803-A91E-5EEABC2B74E4}"/>
                </a:ext>
              </a:extLst>
            </p:cNvPr>
            <p:cNvGrpSpPr/>
            <p:nvPr/>
          </p:nvGrpSpPr>
          <p:grpSpPr>
            <a:xfrm>
              <a:off x="748573" y="4723440"/>
              <a:ext cx="4784704" cy="1232058"/>
              <a:chOff x="7561631" y="4817893"/>
              <a:chExt cx="3333215" cy="885614"/>
            </a:xfrm>
          </p:grpSpPr>
          <p:sp>
            <p:nvSpPr>
              <p:cNvPr id="59" name="Ellipse 58">
                <a:extLst>
                  <a:ext uri="{FF2B5EF4-FFF2-40B4-BE49-F238E27FC236}">
                    <a16:creationId xmlns:a16="http://schemas.microsoft.com/office/drawing/2014/main" id="{A28F5768-A8C8-920B-8986-89A5B299784B}"/>
                  </a:ext>
                </a:extLst>
              </p:cNvPr>
              <p:cNvSpPr/>
              <p:nvPr/>
            </p:nvSpPr>
            <p:spPr>
              <a:xfrm>
                <a:off x="10030207" y="5504531"/>
                <a:ext cx="160163" cy="1989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Ellipse 73">
                <a:extLst>
                  <a:ext uri="{FF2B5EF4-FFF2-40B4-BE49-F238E27FC236}">
                    <a16:creationId xmlns:a16="http://schemas.microsoft.com/office/drawing/2014/main" id="{3EF18D0B-BD84-F5C2-F66A-ADB33DCF7119}"/>
                  </a:ext>
                </a:extLst>
              </p:cNvPr>
              <p:cNvSpPr/>
              <p:nvPr/>
            </p:nvSpPr>
            <p:spPr>
              <a:xfrm>
                <a:off x="10198731" y="4927767"/>
                <a:ext cx="72000" cy="72000"/>
              </a:xfrm>
              <a:prstGeom prst="ellipse">
                <a:avLst/>
              </a:prstGeom>
              <a:solidFill>
                <a:srgbClr val="1FE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ZoneTexte 74">
                <a:extLst>
                  <a:ext uri="{FF2B5EF4-FFF2-40B4-BE49-F238E27FC236}">
                    <a16:creationId xmlns:a16="http://schemas.microsoft.com/office/drawing/2014/main" id="{CCB869AF-56E3-83BD-FF10-2C51646AED27}"/>
                  </a:ext>
                </a:extLst>
              </p:cNvPr>
              <p:cNvSpPr txBox="1"/>
              <p:nvPr/>
            </p:nvSpPr>
            <p:spPr>
              <a:xfrm>
                <a:off x="10314928" y="4817893"/>
                <a:ext cx="579918" cy="342467"/>
              </a:xfrm>
              <a:prstGeom prst="rect">
                <a:avLst/>
              </a:prstGeom>
              <a:noFill/>
            </p:spPr>
            <p:txBody>
              <a:bodyPr wrap="square">
                <a:spAutoFit/>
              </a:bodyPr>
              <a:lstStyle/>
              <a:p>
                <a:r>
                  <a:rPr lang="en-US" sz="1600" b="1" dirty="0"/>
                  <a:t>Se</a:t>
                </a:r>
              </a:p>
            </p:txBody>
          </p:sp>
          <p:sp>
            <p:nvSpPr>
              <p:cNvPr id="76" name="Ellipse 75">
                <a:extLst>
                  <a:ext uri="{FF2B5EF4-FFF2-40B4-BE49-F238E27FC236}">
                    <a16:creationId xmlns:a16="http://schemas.microsoft.com/office/drawing/2014/main" id="{A3DB50F3-91D2-A351-F660-83D483F3D73F}"/>
                  </a:ext>
                </a:extLst>
              </p:cNvPr>
              <p:cNvSpPr/>
              <p:nvPr/>
            </p:nvSpPr>
            <p:spPr>
              <a:xfrm>
                <a:off x="10177653" y="5060232"/>
                <a:ext cx="108000" cy="10924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ZoneTexte 76">
                <a:extLst>
                  <a:ext uri="{FF2B5EF4-FFF2-40B4-BE49-F238E27FC236}">
                    <a16:creationId xmlns:a16="http://schemas.microsoft.com/office/drawing/2014/main" id="{ED24728F-32C8-5D42-7428-35628E92AD81}"/>
                  </a:ext>
                </a:extLst>
              </p:cNvPr>
              <p:cNvSpPr txBox="1"/>
              <p:nvPr/>
            </p:nvSpPr>
            <p:spPr>
              <a:xfrm>
                <a:off x="10317441" y="5006318"/>
                <a:ext cx="485390" cy="340067"/>
              </a:xfrm>
              <a:prstGeom prst="rect">
                <a:avLst/>
              </a:prstGeom>
              <a:noFill/>
            </p:spPr>
            <p:txBody>
              <a:bodyPr wrap="square">
                <a:spAutoFit/>
              </a:bodyPr>
              <a:lstStyle/>
              <a:p>
                <a:r>
                  <a:rPr lang="en-US" sz="1600" b="1" dirty="0"/>
                  <a:t>Ta</a:t>
                </a:r>
              </a:p>
            </p:txBody>
          </p:sp>
          <p:sp>
            <p:nvSpPr>
              <p:cNvPr id="78" name="Ellipse 77">
                <a:extLst>
                  <a:ext uri="{FF2B5EF4-FFF2-40B4-BE49-F238E27FC236}">
                    <a16:creationId xmlns:a16="http://schemas.microsoft.com/office/drawing/2014/main" id="{0BEF0B8C-5058-724C-EEA9-86F84F0FA5D5}"/>
                  </a:ext>
                </a:extLst>
              </p:cNvPr>
              <p:cNvSpPr/>
              <p:nvPr/>
            </p:nvSpPr>
            <p:spPr>
              <a:xfrm>
                <a:off x="10174400" y="5277054"/>
                <a:ext cx="108000" cy="10924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Ellipse 78">
                <a:extLst>
                  <a:ext uri="{FF2B5EF4-FFF2-40B4-BE49-F238E27FC236}">
                    <a16:creationId xmlns:a16="http://schemas.microsoft.com/office/drawing/2014/main" id="{AF507577-FFB8-75F7-F7CA-F361093D9F7F}"/>
                  </a:ext>
                </a:extLst>
              </p:cNvPr>
              <p:cNvSpPr/>
              <p:nvPr/>
            </p:nvSpPr>
            <p:spPr>
              <a:xfrm>
                <a:off x="10162731" y="5526479"/>
                <a:ext cx="108000" cy="109248"/>
              </a:xfrm>
              <a:prstGeom prst="ellipse">
                <a:avLst/>
              </a:prstGeom>
              <a:solidFill>
                <a:srgbClr val="41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ZoneTexte 79">
                <a:extLst>
                  <a:ext uri="{FF2B5EF4-FFF2-40B4-BE49-F238E27FC236}">
                    <a16:creationId xmlns:a16="http://schemas.microsoft.com/office/drawing/2014/main" id="{D26D1553-32B1-68C7-9AD6-7D5236A23F1F}"/>
                  </a:ext>
                </a:extLst>
              </p:cNvPr>
              <p:cNvSpPr txBox="1"/>
              <p:nvPr/>
            </p:nvSpPr>
            <p:spPr>
              <a:xfrm>
                <a:off x="10323076" y="5238636"/>
                <a:ext cx="469529" cy="342467"/>
              </a:xfrm>
              <a:prstGeom prst="rect">
                <a:avLst/>
              </a:prstGeom>
              <a:noFill/>
            </p:spPr>
            <p:txBody>
              <a:bodyPr wrap="square">
                <a:spAutoFit/>
              </a:bodyPr>
              <a:lstStyle/>
              <a:p>
                <a:r>
                  <a:rPr lang="en-US" sz="1600" b="1" dirty="0"/>
                  <a:t>P</a:t>
                </a:r>
              </a:p>
            </p:txBody>
          </p:sp>
          <p:pic>
            <p:nvPicPr>
              <p:cNvPr id="81" name="Image 80">
                <a:extLst>
                  <a:ext uri="{FF2B5EF4-FFF2-40B4-BE49-F238E27FC236}">
                    <a16:creationId xmlns:a16="http://schemas.microsoft.com/office/drawing/2014/main" id="{CDC81347-4D96-23A8-E846-3F5E92EEBDDA}"/>
                  </a:ext>
                </a:extLst>
              </p:cNvPr>
              <p:cNvPicPr>
                <a:picLocks noChangeAspect="1"/>
              </p:cNvPicPr>
              <p:nvPr/>
            </p:nvPicPr>
            <p:blipFill rotWithShape="1">
              <a:blip r:embed="rId5">
                <a:extLst>
                  <a:ext uri="{28A0092B-C50C-407E-A947-70E740481C1C}">
                    <a14:useLocalDpi xmlns:a14="http://schemas.microsoft.com/office/drawing/2010/main" val="0"/>
                  </a:ext>
                </a:extLst>
              </a:blip>
              <a:srcRect l="6324" t="46096" r="57409" b="29904"/>
              <a:stretch/>
            </p:blipFill>
            <p:spPr>
              <a:xfrm>
                <a:off x="7561631" y="4819458"/>
                <a:ext cx="2493048" cy="772494"/>
              </a:xfrm>
              <a:prstGeom prst="rect">
                <a:avLst/>
              </a:prstGeom>
            </p:spPr>
          </p:pic>
        </p:grpSp>
        <p:sp>
          <p:nvSpPr>
            <p:cNvPr id="58" name="ZoneTexte 57">
              <a:extLst>
                <a:ext uri="{FF2B5EF4-FFF2-40B4-BE49-F238E27FC236}">
                  <a16:creationId xmlns:a16="http://schemas.microsoft.com/office/drawing/2014/main" id="{B198AF3F-E214-6A31-6FC4-0803C57E2AF2}"/>
                </a:ext>
              </a:extLst>
            </p:cNvPr>
            <p:cNvSpPr txBox="1"/>
            <p:nvPr/>
          </p:nvSpPr>
          <p:spPr>
            <a:xfrm>
              <a:off x="4688364" y="5665374"/>
              <a:ext cx="673991" cy="338554"/>
            </a:xfrm>
            <a:prstGeom prst="rect">
              <a:avLst/>
            </a:prstGeom>
            <a:noFill/>
          </p:spPr>
          <p:txBody>
            <a:bodyPr wrap="square">
              <a:spAutoFit/>
            </a:bodyPr>
            <a:lstStyle/>
            <a:p>
              <a:r>
                <a:rPr lang="en-US" sz="1600" b="1" dirty="0"/>
                <a:t>Ga</a:t>
              </a:r>
            </a:p>
          </p:txBody>
        </p:sp>
      </p:grpSp>
      <p:sp>
        <p:nvSpPr>
          <p:cNvPr id="22" name="ZoneTexte 21">
            <a:extLst>
              <a:ext uri="{FF2B5EF4-FFF2-40B4-BE49-F238E27FC236}">
                <a16:creationId xmlns:a16="http://schemas.microsoft.com/office/drawing/2014/main" id="{720116E4-BBC4-76BF-44D8-600689CC2E43}"/>
              </a:ext>
            </a:extLst>
          </p:cNvPr>
          <p:cNvSpPr txBox="1"/>
          <p:nvPr/>
        </p:nvSpPr>
        <p:spPr>
          <a:xfrm>
            <a:off x="514998" y="5312013"/>
            <a:ext cx="7752414" cy="461665"/>
          </a:xfrm>
          <a:prstGeom prst="rect">
            <a:avLst/>
          </a:prstGeom>
          <a:noFill/>
        </p:spPr>
        <p:txBody>
          <a:bodyPr wrap="square" rtlCol="0">
            <a:spAutoFit/>
          </a:bodyPr>
          <a:lstStyle/>
          <a:p>
            <a:r>
              <a:rPr lang="en-US" sz="2400" dirty="0"/>
              <a:t>Triangular pattern corresponds to the top Se atoms</a:t>
            </a:r>
          </a:p>
        </p:txBody>
      </p:sp>
      <p:sp>
        <p:nvSpPr>
          <p:cNvPr id="53" name="Triangle isocèle 52">
            <a:extLst>
              <a:ext uri="{FF2B5EF4-FFF2-40B4-BE49-F238E27FC236}">
                <a16:creationId xmlns:a16="http://schemas.microsoft.com/office/drawing/2014/main" id="{FD9BCA36-5038-AB39-108A-C922554F5D38}"/>
              </a:ext>
            </a:extLst>
          </p:cNvPr>
          <p:cNvSpPr/>
          <p:nvPr/>
        </p:nvSpPr>
        <p:spPr>
          <a:xfrm rot="10270699">
            <a:off x="5399934" y="1557349"/>
            <a:ext cx="916219" cy="788580"/>
          </a:xfrm>
          <a:prstGeom prst="triangle">
            <a:avLst>
              <a:gd name="adj" fmla="val 51528"/>
            </a:avLst>
          </a:prstGeom>
          <a:solidFill>
            <a:schemeClr val="accent6">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Espace réservé du numéro de diapositive 53">
            <a:extLst>
              <a:ext uri="{FF2B5EF4-FFF2-40B4-BE49-F238E27FC236}">
                <a16:creationId xmlns:a16="http://schemas.microsoft.com/office/drawing/2014/main" id="{B2B23422-035B-8D2E-0727-81209C3C0F7B}"/>
              </a:ext>
            </a:extLst>
          </p:cNvPr>
          <p:cNvSpPr>
            <a:spLocks noGrp="1"/>
          </p:cNvSpPr>
          <p:nvPr>
            <p:ph type="sldNum" sz="quarter" idx="12"/>
          </p:nvPr>
        </p:nvSpPr>
        <p:spPr/>
        <p:txBody>
          <a:bodyPr/>
          <a:lstStyle/>
          <a:p>
            <a:fld id="{805F62EE-C454-B145-957E-D2FDC4A58ED4}" type="slidenum">
              <a:rPr lang="fr-FR" smtClean="0"/>
              <a:t>11</a:t>
            </a:fld>
            <a:endParaRPr lang="fr-FR"/>
          </a:p>
        </p:txBody>
      </p:sp>
    </p:spTree>
    <p:extLst>
      <p:ext uri="{BB962C8B-B14F-4D97-AF65-F5344CB8AC3E}">
        <p14:creationId xmlns:p14="http://schemas.microsoft.com/office/powerpoint/2010/main" val="9258299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a:extLst>
              <a:ext uri="{FF2B5EF4-FFF2-40B4-BE49-F238E27FC236}">
                <a16:creationId xmlns:a16="http://schemas.microsoft.com/office/drawing/2014/main" id="{64EE920C-366B-88EB-4D41-9A77FDE1A369}"/>
              </a:ext>
            </a:extLst>
          </p:cNvPr>
          <p:cNvGrpSpPr/>
          <p:nvPr/>
        </p:nvGrpSpPr>
        <p:grpSpPr>
          <a:xfrm>
            <a:off x="425693" y="1526207"/>
            <a:ext cx="2929369" cy="2765544"/>
            <a:chOff x="6595579" y="2786127"/>
            <a:chExt cx="2929369" cy="2765544"/>
          </a:xfrm>
        </p:grpSpPr>
        <p:pic>
          <p:nvPicPr>
            <p:cNvPr id="7" name="Image 6">
              <a:extLst>
                <a:ext uri="{FF2B5EF4-FFF2-40B4-BE49-F238E27FC236}">
                  <a16:creationId xmlns:a16="http://schemas.microsoft.com/office/drawing/2014/main" id="{D58C0B6B-4E57-C893-C78D-2B55E98836C0}"/>
                </a:ext>
              </a:extLst>
            </p:cNvPr>
            <p:cNvPicPr>
              <a:picLocks noChangeAspect="1"/>
            </p:cNvPicPr>
            <p:nvPr/>
          </p:nvPicPr>
          <p:blipFill rotWithShape="1">
            <a:blip r:embed="rId3"/>
            <a:srcRect l="24679" t="1805" r="28800" b="1131"/>
            <a:stretch/>
          </p:blipFill>
          <p:spPr>
            <a:xfrm>
              <a:off x="6595579" y="2786127"/>
              <a:ext cx="2929369" cy="2765544"/>
            </a:xfrm>
            <a:prstGeom prst="rect">
              <a:avLst/>
            </a:prstGeom>
          </p:spPr>
        </p:pic>
        <p:grpSp>
          <p:nvGrpSpPr>
            <p:cNvPr id="8" name="Groupe 7">
              <a:extLst>
                <a:ext uri="{FF2B5EF4-FFF2-40B4-BE49-F238E27FC236}">
                  <a16:creationId xmlns:a16="http://schemas.microsoft.com/office/drawing/2014/main" id="{B7FEE8E1-40BA-B2DA-7BC8-BBA27760264B}"/>
                </a:ext>
              </a:extLst>
            </p:cNvPr>
            <p:cNvGrpSpPr/>
            <p:nvPr/>
          </p:nvGrpSpPr>
          <p:grpSpPr>
            <a:xfrm rot="21324396">
              <a:off x="7404426" y="3828186"/>
              <a:ext cx="694704" cy="669732"/>
              <a:chOff x="8868353" y="2859496"/>
              <a:chExt cx="934958" cy="894826"/>
            </a:xfrm>
          </p:grpSpPr>
          <p:sp>
            <p:nvSpPr>
              <p:cNvPr id="47" name="Ellipse 46">
                <a:extLst>
                  <a:ext uri="{FF2B5EF4-FFF2-40B4-BE49-F238E27FC236}">
                    <a16:creationId xmlns:a16="http://schemas.microsoft.com/office/drawing/2014/main" id="{D248BC14-61CF-1A54-0281-1FC81E1F153B}"/>
                  </a:ext>
                </a:extLst>
              </p:cNvPr>
              <p:cNvSpPr/>
              <p:nvPr/>
            </p:nvSpPr>
            <p:spPr>
              <a:xfrm rot="20713434">
                <a:off x="9120400" y="3267412"/>
                <a:ext cx="144000" cy="144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Ellipse 47">
                <a:extLst>
                  <a:ext uri="{FF2B5EF4-FFF2-40B4-BE49-F238E27FC236}">
                    <a16:creationId xmlns:a16="http://schemas.microsoft.com/office/drawing/2014/main" id="{20BB9486-FB27-427C-C984-4E54E24AB96F}"/>
                  </a:ext>
                </a:extLst>
              </p:cNvPr>
              <p:cNvSpPr/>
              <p:nvPr/>
            </p:nvSpPr>
            <p:spPr>
              <a:xfrm rot="20713434">
                <a:off x="8868353" y="2987173"/>
                <a:ext cx="144000" cy="144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Ellipse 48">
                <a:extLst>
                  <a:ext uri="{FF2B5EF4-FFF2-40B4-BE49-F238E27FC236}">
                    <a16:creationId xmlns:a16="http://schemas.microsoft.com/office/drawing/2014/main" id="{D468CDD5-5FC1-50D6-7B81-BDCF7ECA3B4C}"/>
                  </a:ext>
                </a:extLst>
              </p:cNvPr>
              <p:cNvSpPr/>
              <p:nvPr/>
            </p:nvSpPr>
            <p:spPr>
              <a:xfrm rot="20713434">
                <a:off x="9659311" y="2859496"/>
                <a:ext cx="144000" cy="144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Ellipse 49">
                <a:extLst>
                  <a:ext uri="{FF2B5EF4-FFF2-40B4-BE49-F238E27FC236}">
                    <a16:creationId xmlns:a16="http://schemas.microsoft.com/office/drawing/2014/main" id="{49906643-778F-16DB-FBA2-80F76B215602}"/>
                  </a:ext>
                </a:extLst>
              </p:cNvPr>
              <p:cNvSpPr/>
              <p:nvPr/>
            </p:nvSpPr>
            <p:spPr>
              <a:xfrm rot="20713434">
                <a:off x="9279298" y="2929984"/>
                <a:ext cx="144000" cy="144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Ellipse 50">
                <a:extLst>
                  <a:ext uri="{FF2B5EF4-FFF2-40B4-BE49-F238E27FC236}">
                    <a16:creationId xmlns:a16="http://schemas.microsoft.com/office/drawing/2014/main" id="{F9DB33A1-7F71-CB95-1F29-B27FB1AE876C}"/>
                  </a:ext>
                </a:extLst>
              </p:cNvPr>
              <p:cNvSpPr/>
              <p:nvPr/>
            </p:nvSpPr>
            <p:spPr>
              <a:xfrm rot="20713434">
                <a:off x="9346356" y="3610322"/>
                <a:ext cx="144000" cy="144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Ellipse 51">
                <a:extLst>
                  <a:ext uri="{FF2B5EF4-FFF2-40B4-BE49-F238E27FC236}">
                    <a16:creationId xmlns:a16="http://schemas.microsoft.com/office/drawing/2014/main" id="{50B69DE5-9431-5A8F-8FD6-A03ACDD5B56C}"/>
                  </a:ext>
                </a:extLst>
              </p:cNvPr>
              <p:cNvSpPr/>
              <p:nvPr/>
            </p:nvSpPr>
            <p:spPr>
              <a:xfrm rot="20713434">
                <a:off x="9499677" y="3215493"/>
                <a:ext cx="144000" cy="144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e 8">
              <a:extLst>
                <a:ext uri="{FF2B5EF4-FFF2-40B4-BE49-F238E27FC236}">
                  <a16:creationId xmlns:a16="http://schemas.microsoft.com/office/drawing/2014/main" id="{EE66A17C-28D3-3529-4EFB-76CBF31B1B07}"/>
                </a:ext>
              </a:extLst>
            </p:cNvPr>
            <p:cNvGrpSpPr/>
            <p:nvPr/>
          </p:nvGrpSpPr>
          <p:grpSpPr>
            <a:xfrm rot="1062839">
              <a:off x="7212305" y="3601350"/>
              <a:ext cx="1123626" cy="971808"/>
              <a:chOff x="3828650" y="2655638"/>
              <a:chExt cx="983626" cy="848671"/>
            </a:xfrm>
          </p:grpSpPr>
          <p:cxnSp>
            <p:nvCxnSpPr>
              <p:cNvPr id="35" name="Connecteur droit 34">
                <a:extLst>
                  <a:ext uri="{FF2B5EF4-FFF2-40B4-BE49-F238E27FC236}">
                    <a16:creationId xmlns:a16="http://schemas.microsoft.com/office/drawing/2014/main" id="{380CE9C6-A361-86E6-D787-A8F02E4F18AF}"/>
                  </a:ext>
                </a:extLst>
              </p:cNvPr>
              <p:cNvCxnSpPr>
                <a:cxnSpLocks/>
              </p:cNvCxnSpPr>
              <p:nvPr/>
            </p:nvCxnSpPr>
            <p:spPr>
              <a:xfrm flipV="1">
                <a:off x="3849223" y="2953647"/>
                <a:ext cx="239199" cy="142756"/>
              </a:xfrm>
              <a:prstGeom prst="line">
                <a:avLst/>
              </a:prstGeom>
              <a:ln w="28575">
                <a:solidFill>
                  <a:srgbClr val="007BF8"/>
                </a:solidFill>
              </a:ln>
            </p:spPr>
            <p:style>
              <a:lnRef idx="1">
                <a:schemeClr val="accent1"/>
              </a:lnRef>
              <a:fillRef idx="0">
                <a:schemeClr val="accent1"/>
              </a:fillRef>
              <a:effectRef idx="0">
                <a:schemeClr val="accent1"/>
              </a:effectRef>
              <a:fontRef idx="minor">
                <a:schemeClr val="tx1"/>
              </a:fontRef>
            </p:style>
          </p:cxnSp>
          <p:cxnSp>
            <p:nvCxnSpPr>
              <p:cNvPr id="36" name="Connecteur droit 35">
                <a:extLst>
                  <a:ext uri="{FF2B5EF4-FFF2-40B4-BE49-F238E27FC236}">
                    <a16:creationId xmlns:a16="http://schemas.microsoft.com/office/drawing/2014/main" id="{B148AB20-6D6D-BDDA-5E1A-61A5F3B4A7D9}"/>
                  </a:ext>
                </a:extLst>
              </p:cNvPr>
              <p:cNvCxnSpPr>
                <a:cxnSpLocks/>
              </p:cNvCxnSpPr>
              <p:nvPr/>
            </p:nvCxnSpPr>
            <p:spPr>
              <a:xfrm rot="20629302" flipV="1">
                <a:off x="4046778" y="2695969"/>
                <a:ext cx="72352" cy="251273"/>
              </a:xfrm>
              <a:prstGeom prst="line">
                <a:avLst/>
              </a:prstGeom>
              <a:ln w="28575">
                <a:solidFill>
                  <a:srgbClr val="007BF8"/>
                </a:solidFill>
              </a:ln>
            </p:spPr>
            <p:style>
              <a:lnRef idx="1">
                <a:schemeClr val="accent1"/>
              </a:lnRef>
              <a:fillRef idx="0">
                <a:schemeClr val="accent1"/>
              </a:fillRef>
              <a:effectRef idx="0">
                <a:schemeClr val="accent1"/>
              </a:effectRef>
              <a:fontRef idx="minor">
                <a:schemeClr val="tx1"/>
              </a:fontRef>
            </p:style>
          </p:cxnSp>
          <p:cxnSp>
            <p:nvCxnSpPr>
              <p:cNvPr id="37" name="Connecteur droit 36">
                <a:extLst>
                  <a:ext uri="{FF2B5EF4-FFF2-40B4-BE49-F238E27FC236}">
                    <a16:creationId xmlns:a16="http://schemas.microsoft.com/office/drawing/2014/main" id="{28BF4248-3BDC-0991-DE3D-F9CDF0D5D430}"/>
                  </a:ext>
                </a:extLst>
              </p:cNvPr>
              <p:cNvCxnSpPr>
                <a:cxnSpLocks/>
              </p:cNvCxnSpPr>
              <p:nvPr/>
            </p:nvCxnSpPr>
            <p:spPr>
              <a:xfrm rot="20629302">
                <a:off x="4100811" y="2655638"/>
                <a:ext cx="195847" cy="195989"/>
              </a:xfrm>
              <a:prstGeom prst="line">
                <a:avLst/>
              </a:prstGeom>
              <a:ln w="28575">
                <a:solidFill>
                  <a:srgbClr val="007BF8"/>
                </a:solidFill>
              </a:ln>
            </p:spPr>
            <p:style>
              <a:lnRef idx="1">
                <a:schemeClr val="accent1"/>
              </a:lnRef>
              <a:fillRef idx="0">
                <a:schemeClr val="accent1"/>
              </a:fillRef>
              <a:effectRef idx="0">
                <a:schemeClr val="accent1"/>
              </a:effectRef>
              <a:fontRef idx="minor">
                <a:schemeClr val="tx1"/>
              </a:fontRef>
            </p:style>
          </p:cxnSp>
          <p:cxnSp>
            <p:nvCxnSpPr>
              <p:cNvPr id="38" name="Connecteur droit 37">
                <a:extLst>
                  <a:ext uri="{FF2B5EF4-FFF2-40B4-BE49-F238E27FC236}">
                    <a16:creationId xmlns:a16="http://schemas.microsoft.com/office/drawing/2014/main" id="{101DBD33-59AF-3654-B02B-9524E8854492}"/>
                  </a:ext>
                </a:extLst>
              </p:cNvPr>
              <p:cNvCxnSpPr>
                <a:cxnSpLocks/>
              </p:cNvCxnSpPr>
              <p:nvPr/>
            </p:nvCxnSpPr>
            <p:spPr>
              <a:xfrm flipV="1">
                <a:off x="4312245" y="2679755"/>
                <a:ext cx="239199" cy="142756"/>
              </a:xfrm>
              <a:prstGeom prst="line">
                <a:avLst/>
              </a:prstGeom>
              <a:ln w="28575">
                <a:solidFill>
                  <a:srgbClr val="007BF8"/>
                </a:solidFill>
              </a:ln>
            </p:spPr>
            <p:style>
              <a:lnRef idx="1">
                <a:schemeClr val="accent1"/>
              </a:lnRef>
              <a:fillRef idx="0">
                <a:schemeClr val="accent1"/>
              </a:fillRef>
              <a:effectRef idx="0">
                <a:schemeClr val="accent1"/>
              </a:effectRef>
              <a:fontRef idx="minor">
                <a:schemeClr val="tx1"/>
              </a:fontRef>
            </p:style>
          </p:cxnSp>
          <p:cxnSp>
            <p:nvCxnSpPr>
              <p:cNvPr id="39" name="Connecteur droit 38">
                <a:extLst>
                  <a:ext uri="{FF2B5EF4-FFF2-40B4-BE49-F238E27FC236}">
                    <a16:creationId xmlns:a16="http://schemas.microsoft.com/office/drawing/2014/main" id="{AF3E15AA-B7CC-054A-934A-920C6B190AB6}"/>
                  </a:ext>
                </a:extLst>
              </p:cNvPr>
              <p:cNvCxnSpPr>
                <a:cxnSpLocks/>
              </p:cNvCxnSpPr>
              <p:nvPr/>
            </p:nvCxnSpPr>
            <p:spPr>
              <a:xfrm rot="17991947">
                <a:off x="3964659" y="3025309"/>
                <a:ext cx="7234" cy="279252"/>
              </a:xfrm>
              <a:prstGeom prst="line">
                <a:avLst/>
              </a:prstGeom>
              <a:ln w="28575">
                <a:solidFill>
                  <a:srgbClr val="007BF8"/>
                </a:solidFill>
              </a:ln>
            </p:spPr>
            <p:style>
              <a:lnRef idx="1">
                <a:schemeClr val="accent1"/>
              </a:lnRef>
              <a:fillRef idx="0">
                <a:schemeClr val="accent1"/>
              </a:fillRef>
              <a:effectRef idx="0">
                <a:schemeClr val="accent1"/>
              </a:effectRef>
              <a:fontRef idx="minor">
                <a:schemeClr val="tx1"/>
              </a:fontRef>
            </p:style>
          </p:cxnSp>
          <p:cxnSp>
            <p:nvCxnSpPr>
              <p:cNvPr id="40" name="Connecteur droit 39">
                <a:extLst>
                  <a:ext uri="{FF2B5EF4-FFF2-40B4-BE49-F238E27FC236}">
                    <a16:creationId xmlns:a16="http://schemas.microsoft.com/office/drawing/2014/main" id="{B6B58FAC-3AD6-00BE-AFFC-D89726BD6FBE}"/>
                  </a:ext>
                </a:extLst>
              </p:cNvPr>
              <p:cNvCxnSpPr>
                <a:cxnSpLocks/>
              </p:cNvCxnSpPr>
              <p:nvPr/>
            </p:nvCxnSpPr>
            <p:spPr>
              <a:xfrm rot="16153804">
                <a:off x="3949110" y="3369541"/>
                <a:ext cx="269537" cy="0"/>
              </a:xfrm>
              <a:prstGeom prst="line">
                <a:avLst/>
              </a:prstGeom>
              <a:ln w="28575">
                <a:solidFill>
                  <a:srgbClr val="007BF8"/>
                </a:solidFill>
              </a:ln>
            </p:spPr>
            <p:style>
              <a:lnRef idx="1">
                <a:schemeClr val="accent1"/>
              </a:lnRef>
              <a:fillRef idx="0">
                <a:schemeClr val="accent1"/>
              </a:fillRef>
              <a:effectRef idx="0">
                <a:schemeClr val="accent1"/>
              </a:effectRef>
              <a:fontRef idx="minor">
                <a:schemeClr val="tx1"/>
              </a:fontRef>
            </p:style>
          </p:cxnSp>
          <p:cxnSp>
            <p:nvCxnSpPr>
              <p:cNvPr id="41" name="Connecteur droit 40">
                <a:extLst>
                  <a:ext uri="{FF2B5EF4-FFF2-40B4-BE49-F238E27FC236}">
                    <a16:creationId xmlns:a16="http://schemas.microsoft.com/office/drawing/2014/main" id="{874F03CD-1D8D-5755-BE0B-697873A0B636}"/>
                  </a:ext>
                </a:extLst>
              </p:cNvPr>
              <p:cNvCxnSpPr>
                <a:cxnSpLocks/>
              </p:cNvCxnSpPr>
              <p:nvPr/>
            </p:nvCxnSpPr>
            <p:spPr>
              <a:xfrm rot="20629302" flipV="1">
                <a:off x="4067851" y="3403170"/>
                <a:ext cx="259348" cy="64271"/>
              </a:xfrm>
              <a:prstGeom prst="line">
                <a:avLst/>
              </a:prstGeom>
              <a:ln w="28575">
                <a:solidFill>
                  <a:srgbClr val="007BF8"/>
                </a:solidFill>
              </a:ln>
            </p:spPr>
            <p:style>
              <a:lnRef idx="1">
                <a:schemeClr val="accent1"/>
              </a:lnRef>
              <a:fillRef idx="0">
                <a:schemeClr val="accent1"/>
              </a:fillRef>
              <a:effectRef idx="0">
                <a:schemeClr val="accent1"/>
              </a:effectRef>
              <a:fontRef idx="minor">
                <a:schemeClr val="tx1"/>
              </a:fontRef>
            </p:style>
          </p:cxnSp>
          <p:cxnSp>
            <p:nvCxnSpPr>
              <p:cNvPr id="42" name="Connecteur droit 41">
                <a:extLst>
                  <a:ext uri="{FF2B5EF4-FFF2-40B4-BE49-F238E27FC236}">
                    <a16:creationId xmlns:a16="http://schemas.microsoft.com/office/drawing/2014/main" id="{3037E4A9-AA2C-FA73-5E37-E8CA9DAC1BA6}"/>
                  </a:ext>
                </a:extLst>
              </p:cNvPr>
              <p:cNvCxnSpPr>
                <a:cxnSpLocks/>
              </p:cNvCxnSpPr>
              <p:nvPr/>
            </p:nvCxnSpPr>
            <p:spPr>
              <a:xfrm rot="17991947">
                <a:off x="4433001" y="3297281"/>
                <a:ext cx="7234" cy="279252"/>
              </a:xfrm>
              <a:prstGeom prst="line">
                <a:avLst/>
              </a:prstGeom>
              <a:ln w="28575">
                <a:solidFill>
                  <a:srgbClr val="007BF8"/>
                </a:solidFill>
              </a:ln>
            </p:spPr>
            <p:style>
              <a:lnRef idx="1">
                <a:schemeClr val="accent1"/>
              </a:lnRef>
              <a:fillRef idx="0">
                <a:schemeClr val="accent1"/>
              </a:fillRef>
              <a:effectRef idx="0">
                <a:schemeClr val="accent1"/>
              </a:effectRef>
              <a:fontRef idx="minor">
                <a:schemeClr val="tx1"/>
              </a:fontRef>
            </p:style>
          </p:cxnSp>
          <p:cxnSp>
            <p:nvCxnSpPr>
              <p:cNvPr id="43" name="Connecteur droit 42">
                <a:extLst>
                  <a:ext uri="{FF2B5EF4-FFF2-40B4-BE49-F238E27FC236}">
                    <a16:creationId xmlns:a16="http://schemas.microsoft.com/office/drawing/2014/main" id="{2E2D3B0D-9C05-81CE-CD4E-B3BFD3C2F5FA}"/>
                  </a:ext>
                </a:extLst>
              </p:cNvPr>
              <p:cNvCxnSpPr>
                <a:cxnSpLocks/>
              </p:cNvCxnSpPr>
              <p:nvPr/>
            </p:nvCxnSpPr>
            <p:spPr>
              <a:xfrm rot="16153804">
                <a:off x="4420579" y="3364780"/>
                <a:ext cx="269537" cy="0"/>
              </a:xfrm>
              <a:prstGeom prst="line">
                <a:avLst/>
              </a:prstGeom>
              <a:ln w="28575">
                <a:solidFill>
                  <a:srgbClr val="007BF8"/>
                </a:solidFill>
              </a:ln>
            </p:spPr>
            <p:style>
              <a:lnRef idx="1">
                <a:schemeClr val="accent1"/>
              </a:lnRef>
              <a:fillRef idx="0">
                <a:schemeClr val="accent1"/>
              </a:fillRef>
              <a:effectRef idx="0">
                <a:schemeClr val="accent1"/>
              </a:effectRef>
              <a:fontRef idx="minor">
                <a:schemeClr val="tx1"/>
              </a:fontRef>
            </p:style>
          </p:cxnSp>
          <p:cxnSp>
            <p:nvCxnSpPr>
              <p:cNvPr id="44" name="Connecteur droit 43">
                <a:extLst>
                  <a:ext uri="{FF2B5EF4-FFF2-40B4-BE49-F238E27FC236}">
                    <a16:creationId xmlns:a16="http://schemas.microsoft.com/office/drawing/2014/main" id="{5C388F6F-8253-B084-343B-780BBA52C173}"/>
                  </a:ext>
                </a:extLst>
              </p:cNvPr>
              <p:cNvCxnSpPr>
                <a:cxnSpLocks/>
              </p:cNvCxnSpPr>
              <p:nvPr/>
            </p:nvCxnSpPr>
            <p:spPr>
              <a:xfrm flipV="1">
                <a:off x="4550649" y="3091659"/>
                <a:ext cx="239199" cy="142756"/>
              </a:xfrm>
              <a:prstGeom prst="line">
                <a:avLst/>
              </a:prstGeom>
              <a:ln w="28575">
                <a:solidFill>
                  <a:srgbClr val="007BF8"/>
                </a:solidFill>
              </a:ln>
            </p:spPr>
            <p:style>
              <a:lnRef idx="1">
                <a:schemeClr val="accent1"/>
              </a:lnRef>
              <a:fillRef idx="0">
                <a:schemeClr val="accent1"/>
              </a:fillRef>
              <a:effectRef idx="0">
                <a:schemeClr val="accent1"/>
              </a:effectRef>
              <a:fontRef idx="minor">
                <a:schemeClr val="tx1"/>
              </a:fontRef>
            </p:style>
          </p:cxnSp>
          <p:cxnSp>
            <p:nvCxnSpPr>
              <p:cNvPr id="45" name="Connecteur droit 44">
                <a:extLst>
                  <a:ext uri="{FF2B5EF4-FFF2-40B4-BE49-F238E27FC236}">
                    <a16:creationId xmlns:a16="http://schemas.microsoft.com/office/drawing/2014/main" id="{40BFBC16-3E34-78F1-E78B-BFD773A40A53}"/>
                  </a:ext>
                </a:extLst>
              </p:cNvPr>
              <p:cNvCxnSpPr>
                <a:cxnSpLocks/>
              </p:cNvCxnSpPr>
              <p:nvPr/>
            </p:nvCxnSpPr>
            <p:spPr>
              <a:xfrm rot="17991947">
                <a:off x="4669033" y="2880971"/>
                <a:ext cx="7234" cy="279252"/>
              </a:xfrm>
              <a:prstGeom prst="line">
                <a:avLst/>
              </a:prstGeom>
              <a:ln w="28575">
                <a:solidFill>
                  <a:srgbClr val="007BF8"/>
                </a:solidFill>
              </a:ln>
            </p:spPr>
            <p:style>
              <a:lnRef idx="1">
                <a:schemeClr val="accent1"/>
              </a:lnRef>
              <a:fillRef idx="0">
                <a:schemeClr val="accent1"/>
              </a:fillRef>
              <a:effectRef idx="0">
                <a:schemeClr val="accent1"/>
              </a:effectRef>
              <a:fontRef idx="minor">
                <a:schemeClr val="tx1"/>
              </a:fontRef>
            </p:style>
          </p:cxnSp>
          <p:cxnSp>
            <p:nvCxnSpPr>
              <p:cNvPr id="46" name="Connecteur droit 45">
                <a:extLst>
                  <a:ext uri="{FF2B5EF4-FFF2-40B4-BE49-F238E27FC236}">
                    <a16:creationId xmlns:a16="http://schemas.microsoft.com/office/drawing/2014/main" id="{929222C3-8C6A-C06C-67BA-A00AC2E5E74B}"/>
                  </a:ext>
                </a:extLst>
              </p:cNvPr>
              <p:cNvCxnSpPr>
                <a:cxnSpLocks/>
              </p:cNvCxnSpPr>
              <p:nvPr/>
            </p:nvCxnSpPr>
            <p:spPr>
              <a:xfrm rot="16153804">
                <a:off x="4412122" y="2815042"/>
                <a:ext cx="269537" cy="0"/>
              </a:xfrm>
              <a:prstGeom prst="line">
                <a:avLst/>
              </a:prstGeom>
              <a:ln w="28575">
                <a:solidFill>
                  <a:srgbClr val="007BF8"/>
                </a:solidFill>
              </a:ln>
            </p:spPr>
            <p:style>
              <a:lnRef idx="1">
                <a:schemeClr val="accent1"/>
              </a:lnRef>
              <a:fillRef idx="0">
                <a:schemeClr val="accent1"/>
              </a:fillRef>
              <a:effectRef idx="0">
                <a:schemeClr val="accent1"/>
              </a:effectRef>
              <a:fontRef idx="minor">
                <a:schemeClr val="tx1"/>
              </a:fontRef>
            </p:style>
          </p:cxnSp>
        </p:grpSp>
        <p:sp>
          <p:nvSpPr>
            <p:cNvPr id="10" name="Triangle isocèle 9">
              <a:extLst>
                <a:ext uri="{FF2B5EF4-FFF2-40B4-BE49-F238E27FC236}">
                  <a16:creationId xmlns:a16="http://schemas.microsoft.com/office/drawing/2014/main" id="{7F9783C8-E9AD-6886-126E-9C4411637028}"/>
                </a:ext>
              </a:extLst>
            </p:cNvPr>
            <p:cNvSpPr/>
            <p:nvPr/>
          </p:nvSpPr>
          <p:spPr>
            <a:xfrm rot="10004628">
              <a:off x="7378852" y="3858451"/>
              <a:ext cx="824047" cy="720004"/>
            </a:xfrm>
            <a:prstGeom prst="triangle">
              <a:avLst>
                <a:gd name="adj" fmla="val 50839"/>
              </a:avLst>
            </a:prstGeom>
            <a:solidFill>
              <a:schemeClr val="accent6">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e 10">
              <a:extLst>
                <a:ext uri="{FF2B5EF4-FFF2-40B4-BE49-F238E27FC236}">
                  <a16:creationId xmlns:a16="http://schemas.microsoft.com/office/drawing/2014/main" id="{DCC9E698-D5AF-5644-C8E0-3D46ED8E2C91}"/>
                </a:ext>
              </a:extLst>
            </p:cNvPr>
            <p:cNvGrpSpPr/>
            <p:nvPr/>
          </p:nvGrpSpPr>
          <p:grpSpPr>
            <a:xfrm rot="21324396">
              <a:off x="7950808" y="4770338"/>
              <a:ext cx="694326" cy="669732"/>
              <a:chOff x="8868861" y="2859496"/>
              <a:chExt cx="934450" cy="894826"/>
            </a:xfrm>
          </p:grpSpPr>
          <p:sp>
            <p:nvSpPr>
              <p:cNvPr id="29" name="Ellipse 28">
                <a:extLst>
                  <a:ext uri="{FF2B5EF4-FFF2-40B4-BE49-F238E27FC236}">
                    <a16:creationId xmlns:a16="http://schemas.microsoft.com/office/drawing/2014/main" id="{13DC859D-2BCE-8ED7-764F-E6A4BE85DD40}"/>
                  </a:ext>
                </a:extLst>
              </p:cNvPr>
              <p:cNvSpPr/>
              <p:nvPr/>
            </p:nvSpPr>
            <p:spPr>
              <a:xfrm rot="20713434">
                <a:off x="9120400" y="3267412"/>
                <a:ext cx="144000" cy="144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Ellipse 29">
                <a:extLst>
                  <a:ext uri="{FF2B5EF4-FFF2-40B4-BE49-F238E27FC236}">
                    <a16:creationId xmlns:a16="http://schemas.microsoft.com/office/drawing/2014/main" id="{1CA1F98E-C9E8-BAA4-1F9E-05A457058BA8}"/>
                  </a:ext>
                </a:extLst>
              </p:cNvPr>
              <p:cNvSpPr/>
              <p:nvPr/>
            </p:nvSpPr>
            <p:spPr>
              <a:xfrm rot="20713434">
                <a:off x="8868861" y="2980843"/>
                <a:ext cx="144000" cy="144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Ellipse 30">
                <a:extLst>
                  <a:ext uri="{FF2B5EF4-FFF2-40B4-BE49-F238E27FC236}">
                    <a16:creationId xmlns:a16="http://schemas.microsoft.com/office/drawing/2014/main" id="{32387577-B1CF-2BD1-F67B-92425C26D8EC}"/>
                  </a:ext>
                </a:extLst>
              </p:cNvPr>
              <p:cNvSpPr/>
              <p:nvPr/>
            </p:nvSpPr>
            <p:spPr>
              <a:xfrm rot="20713434">
                <a:off x="9659311" y="2859496"/>
                <a:ext cx="144000" cy="144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Ellipse 31">
                <a:extLst>
                  <a:ext uri="{FF2B5EF4-FFF2-40B4-BE49-F238E27FC236}">
                    <a16:creationId xmlns:a16="http://schemas.microsoft.com/office/drawing/2014/main" id="{95BE7F4B-C61A-2E81-1450-866A51AEB757}"/>
                  </a:ext>
                </a:extLst>
              </p:cNvPr>
              <p:cNvSpPr/>
              <p:nvPr/>
            </p:nvSpPr>
            <p:spPr>
              <a:xfrm rot="20713434">
                <a:off x="9279298" y="2929984"/>
                <a:ext cx="144000" cy="144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Ellipse 32">
                <a:extLst>
                  <a:ext uri="{FF2B5EF4-FFF2-40B4-BE49-F238E27FC236}">
                    <a16:creationId xmlns:a16="http://schemas.microsoft.com/office/drawing/2014/main" id="{6EB4E8BE-5712-29B6-4D45-3641C2EECF01}"/>
                  </a:ext>
                </a:extLst>
              </p:cNvPr>
              <p:cNvSpPr/>
              <p:nvPr/>
            </p:nvSpPr>
            <p:spPr>
              <a:xfrm rot="20713434">
                <a:off x="9346356" y="3610322"/>
                <a:ext cx="144000" cy="144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Ellipse 33">
                <a:extLst>
                  <a:ext uri="{FF2B5EF4-FFF2-40B4-BE49-F238E27FC236}">
                    <a16:creationId xmlns:a16="http://schemas.microsoft.com/office/drawing/2014/main" id="{D67FCDDD-0519-D8B4-F12A-2C9892F28B83}"/>
                  </a:ext>
                </a:extLst>
              </p:cNvPr>
              <p:cNvSpPr/>
              <p:nvPr/>
            </p:nvSpPr>
            <p:spPr>
              <a:xfrm rot="20713434">
                <a:off x="9499677" y="3215493"/>
                <a:ext cx="144000" cy="144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riangle isocèle 11">
              <a:extLst>
                <a:ext uri="{FF2B5EF4-FFF2-40B4-BE49-F238E27FC236}">
                  <a16:creationId xmlns:a16="http://schemas.microsoft.com/office/drawing/2014/main" id="{5AB7C17E-C6AE-9C0D-5FAF-8248A23C9592}"/>
                </a:ext>
              </a:extLst>
            </p:cNvPr>
            <p:cNvSpPr/>
            <p:nvPr/>
          </p:nvSpPr>
          <p:spPr>
            <a:xfrm rot="10004628">
              <a:off x="7935407" y="4795090"/>
              <a:ext cx="824047" cy="720004"/>
            </a:xfrm>
            <a:prstGeom prst="triangle">
              <a:avLst>
                <a:gd name="adj" fmla="val 50839"/>
              </a:avLst>
            </a:prstGeom>
            <a:solidFill>
              <a:schemeClr val="accent6">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Ellipse 12">
              <a:extLst>
                <a:ext uri="{FF2B5EF4-FFF2-40B4-BE49-F238E27FC236}">
                  <a16:creationId xmlns:a16="http://schemas.microsoft.com/office/drawing/2014/main" id="{1BD1D862-424A-2D94-D0C4-292A4C2A6550}"/>
                </a:ext>
              </a:extLst>
            </p:cNvPr>
            <p:cNvSpPr/>
            <p:nvPr/>
          </p:nvSpPr>
          <p:spPr>
            <a:xfrm>
              <a:off x="7812692" y="3760099"/>
              <a:ext cx="80248" cy="808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Ellipse 13">
              <a:extLst>
                <a:ext uri="{FF2B5EF4-FFF2-40B4-BE49-F238E27FC236}">
                  <a16:creationId xmlns:a16="http://schemas.microsoft.com/office/drawing/2014/main" id="{0EF8F9DC-2F07-617A-CF02-694F3D4B6C5B}"/>
                </a:ext>
              </a:extLst>
            </p:cNvPr>
            <p:cNvSpPr/>
            <p:nvPr/>
          </p:nvSpPr>
          <p:spPr>
            <a:xfrm>
              <a:off x="8106795" y="3698980"/>
              <a:ext cx="80248" cy="808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Ellipse 14">
              <a:extLst>
                <a:ext uri="{FF2B5EF4-FFF2-40B4-BE49-F238E27FC236}">
                  <a16:creationId xmlns:a16="http://schemas.microsoft.com/office/drawing/2014/main" id="{4FFB3F63-C9A6-9C40-9AA8-5ADBCD8B4711}"/>
                </a:ext>
              </a:extLst>
            </p:cNvPr>
            <p:cNvSpPr/>
            <p:nvPr/>
          </p:nvSpPr>
          <p:spPr>
            <a:xfrm>
              <a:off x="7517382" y="3827848"/>
              <a:ext cx="80248" cy="808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Ellipse 15">
              <a:extLst>
                <a:ext uri="{FF2B5EF4-FFF2-40B4-BE49-F238E27FC236}">
                  <a16:creationId xmlns:a16="http://schemas.microsoft.com/office/drawing/2014/main" id="{3E7A81BE-1386-29EE-B7C6-DDA8AA70B99A}"/>
                </a:ext>
              </a:extLst>
            </p:cNvPr>
            <p:cNvSpPr/>
            <p:nvPr/>
          </p:nvSpPr>
          <p:spPr>
            <a:xfrm>
              <a:off x="7217784" y="3898497"/>
              <a:ext cx="80248" cy="808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Ellipse 16">
              <a:extLst>
                <a:ext uri="{FF2B5EF4-FFF2-40B4-BE49-F238E27FC236}">
                  <a16:creationId xmlns:a16="http://schemas.microsoft.com/office/drawing/2014/main" id="{E9E8F09D-9BFF-C57F-DB87-02EA6A4EAC98}"/>
                </a:ext>
              </a:extLst>
            </p:cNvPr>
            <p:cNvSpPr/>
            <p:nvPr/>
          </p:nvSpPr>
          <p:spPr>
            <a:xfrm>
              <a:off x="7614723" y="3562799"/>
              <a:ext cx="80248" cy="808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Ellipse 17">
              <a:extLst>
                <a:ext uri="{FF2B5EF4-FFF2-40B4-BE49-F238E27FC236}">
                  <a16:creationId xmlns:a16="http://schemas.microsoft.com/office/drawing/2014/main" id="{F9ACBBFA-0320-36F7-9751-67DBB0DCA925}"/>
                </a:ext>
              </a:extLst>
            </p:cNvPr>
            <p:cNvSpPr/>
            <p:nvPr/>
          </p:nvSpPr>
          <p:spPr>
            <a:xfrm>
              <a:off x="8030443" y="3988446"/>
              <a:ext cx="80248" cy="808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Ellipse 18">
              <a:extLst>
                <a:ext uri="{FF2B5EF4-FFF2-40B4-BE49-F238E27FC236}">
                  <a16:creationId xmlns:a16="http://schemas.microsoft.com/office/drawing/2014/main" id="{FB1AEED1-58BB-F4C5-6B56-584EED0FB16F}"/>
                </a:ext>
              </a:extLst>
            </p:cNvPr>
            <p:cNvSpPr/>
            <p:nvPr/>
          </p:nvSpPr>
          <p:spPr>
            <a:xfrm>
              <a:off x="8232542" y="4219682"/>
              <a:ext cx="80248" cy="808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Ellipse 19">
              <a:extLst>
                <a:ext uri="{FF2B5EF4-FFF2-40B4-BE49-F238E27FC236}">
                  <a16:creationId xmlns:a16="http://schemas.microsoft.com/office/drawing/2014/main" id="{DC9E3207-C0AA-11FD-A2EE-4F8E97DACDA2}"/>
                </a:ext>
              </a:extLst>
            </p:cNvPr>
            <p:cNvSpPr/>
            <p:nvPr/>
          </p:nvSpPr>
          <p:spPr>
            <a:xfrm>
              <a:off x="7941706" y="4295774"/>
              <a:ext cx="80248" cy="808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Ellipse 20">
              <a:extLst>
                <a:ext uri="{FF2B5EF4-FFF2-40B4-BE49-F238E27FC236}">
                  <a16:creationId xmlns:a16="http://schemas.microsoft.com/office/drawing/2014/main" id="{F15C9961-CB11-C4DA-F39F-6E09EAC163D2}"/>
                </a:ext>
              </a:extLst>
            </p:cNvPr>
            <p:cNvSpPr/>
            <p:nvPr/>
          </p:nvSpPr>
          <p:spPr>
            <a:xfrm>
              <a:off x="7731831" y="4051769"/>
              <a:ext cx="80248" cy="808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Ellipse 24">
              <a:extLst>
                <a:ext uri="{FF2B5EF4-FFF2-40B4-BE49-F238E27FC236}">
                  <a16:creationId xmlns:a16="http://schemas.microsoft.com/office/drawing/2014/main" id="{49587CA7-C852-9E21-9915-E0016CC4A845}"/>
                </a:ext>
              </a:extLst>
            </p:cNvPr>
            <p:cNvSpPr/>
            <p:nvPr/>
          </p:nvSpPr>
          <p:spPr>
            <a:xfrm>
              <a:off x="7416566" y="4130409"/>
              <a:ext cx="80248" cy="808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Ellipse 25">
              <a:extLst>
                <a:ext uri="{FF2B5EF4-FFF2-40B4-BE49-F238E27FC236}">
                  <a16:creationId xmlns:a16="http://schemas.microsoft.com/office/drawing/2014/main" id="{E270206B-6235-DFC4-6094-76D3F9484F03}"/>
                </a:ext>
              </a:extLst>
            </p:cNvPr>
            <p:cNvSpPr/>
            <p:nvPr/>
          </p:nvSpPr>
          <p:spPr>
            <a:xfrm>
              <a:off x="7330427" y="4421954"/>
              <a:ext cx="80248" cy="808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Ellipse 26">
              <a:extLst>
                <a:ext uri="{FF2B5EF4-FFF2-40B4-BE49-F238E27FC236}">
                  <a16:creationId xmlns:a16="http://schemas.microsoft.com/office/drawing/2014/main" id="{C5AD96DB-143C-543D-631A-BBB5C272F7AC}"/>
                </a:ext>
              </a:extLst>
            </p:cNvPr>
            <p:cNvSpPr/>
            <p:nvPr/>
          </p:nvSpPr>
          <p:spPr>
            <a:xfrm>
              <a:off x="7608720" y="4362324"/>
              <a:ext cx="80248" cy="808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Ellipse 27">
              <a:extLst>
                <a:ext uri="{FF2B5EF4-FFF2-40B4-BE49-F238E27FC236}">
                  <a16:creationId xmlns:a16="http://schemas.microsoft.com/office/drawing/2014/main" id="{405FDDA0-F947-E5B0-A4DB-A9193F35DCE7}"/>
                </a:ext>
              </a:extLst>
            </p:cNvPr>
            <p:cNvSpPr/>
            <p:nvPr/>
          </p:nvSpPr>
          <p:spPr>
            <a:xfrm>
              <a:off x="7840633" y="4594240"/>
              <a:ext cx="80248" cy="808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re 1">
            <a:extLst>
              <a:ext uri="{FF2B5EF4-FFF2-40B4-BE49-F238E27FC236}">
                <a16:creationId xmlns:a16="http://schemas.microsoft.com/office/drawing/2014/main" id="{A58A4798-6F52-B593-597D-5D213A702FCF}"/>
              </a:ext>
            </a:extLst>
          </p:cNvPr>
          <p:cNvSpPr>
            <a:spLocks noGrp="1"/>
          </p:cNvSpPr>
          <p:nvPr>
            <p:ph type="title"/>
          </p:nvPr>
        </p:nvSpPr>
        <p:spPr/>
        <p:txBody>
          <a:bodyPr/>
          <a:lstStyle/>
          <a:p>
            <a:r>
              <a:rPr lang="en-US"/>
              <a:t>Atomic resolution</a:t>
            </a:r>
          </a:p>
        </p:txBody>
      </p:sp>
      <p:sp>
        <p:nvSpPr>
          <p:cNvPr id="3" name="Espace réservé de la date 2">
            <a:extLst>
              <a:ext uri="{FF2B5EF4-FFF2-40B4-BE49-F238E27FC236}">
                <a16:creationId xmlns:a16="http://schemas.microsoft.com/office/drawing/2014/main" id="{1E2F191D-A981-E638-3CF0-1E6A53299CB9}"/>
              </a:ext>
            </a:extLst>
          </p:cNvPr>
          <p:cNvSpPr>
            <a:spLocks noGrp="1"/>
          </p:cNvSpPr>
          <p:nvPr>
            <p:ph type="dt" sz="half" idx="10"/>
          </p:nvPr>
        </p:nvSpPr>
        <p:spPr/>
        <p:txBody>
          <a:bodyPr/>
          <a:lstStyle/>
          <a:p>
            <a:r>
              <a:rPr lang="en-US"/>
              <a:t>5-6 December 2023</a:t>
            </a:r>
            <a:endParaRPr lang="fr-FR"/>
          </a:p>
        </p:txBody>
      </p:sp>
      <p:sp>
        <p:nvSpPr>
          <p:cNvPr id="4" name="Espace réservé du pied de page 3">
            <a:extLst>
              <a:ext uri="{FF2B5EF4-FFF2-40B4-BE49-F238E27FC236}">
                <a16:creationId xmlns:a16="http://schemas.microsoft.com/office/drawing/2014/main" id="{4D45D84C-7917-7355-4411-6F71A35D770A}"/>
              </a:ext>
            </a:extLst>
          </p:cNvPr>
          <p:cNvSpPr>
            <a:spLocks noGrp="1"/>
          </p:cNvSpPr>
          <p:nvPr>
            <p:ph type="ftr" sz="quarter" idx="11"/>
          </p:nvPr>
        </p:nvSpPr>
        <p:spPr>
          <a:xfrm>
            <a:off x="3051987" y="6326842"/>
            <a:ext cx="3086100" cy="365125"/>
          </a:xfrm>
        </p:spPr>
        <p:txBody>
          <a:bodyPr/>
          <a:lstStyle/>
          <a:p>
            <a:r>
              <a:rPr lang="fr-FR"/>
              <a:t>GDR MEETICC</a:t>
            </a:r>
          </a:p>
        </p:txBody>
      </p:sp>
      <p:grpSp>
        <p:nvGrpSpPr>
          <p:cNvPr id="53" name="Groupe 52">
            <a:extLst>
              <a:ext uri="{FF2B5EF4-FFF2-40B4-BE49-F238E27FC236}">
                <a16:creationId xmlns:a16="http://schemas.microsoft.com/office/drawing/2014/main" id="{EFBE7F25-5EE0-5AAA-3C15-EE0EE7F3B78F}"/>
              </a:ext>
            </a:extLst>
          </p:cNvPr>
          <p:cNvGrpSpPr/>
          <p:nvPr/>
        </p:nvGrpSpPr>
        <p:grpSpPr>
          <a:xfrm>
            <a:off x="4153461" y="689804"/>
            <a:ext cx="4335104" cy="3162364"/>
            <a:chOff x="423509" y="1592596"/>
            <a:chExt cx="4335104" cy="3162364"/>
          </a:xfrm>
        </p:grpSpPr>
        <p:pic>
          <p:nvPicPr>
            <p:cNvPr id="54" name="Image 53">
              <a:extLst>
                <a:ext uri="{FF2B5EF4-FFF2-40B4-BE49-F238E27FC236}">
                  <a16:creationId xmlns:a16="http://schemas.microsoft.com/office/drawing/2014/main" id="{8D4D3972-514C-6004-6E26-2A428814D119}"/>
                </a:ext>
              </a:extLst>
            </p:cNvPr>
            <p:cNvPicPr>
              <a:picLocks noChangeAspect="1"/>
            </p:cNvPicPr>
            <p:nvPr/>
          </p:nvPicPr>
          <p:blipFill rotWithShape="1">
            <a:blip r:embed="rId4"/>
            <a:srcRect r="52591" b="14675"/>
            <a:stretch/>
          </p:blipFill>
          <p:spPr>
            <a:xfrm>
              <a:off x="423509" y="1592596"/>
              <a:ext cx="4335104" cy="3162364"/>
            </a:xfrm>
            <a:prstGeom prst="rect">
              <a:avLst/>
            </a:prstGeom>
          </p:spPr>
        </p:pic>
        <p:sp>
          <p:nvSpPr>
            <p:cNvPr id="22" name="Rectangle 21">
              <a:extLst>
                <a:ext uri="{FF2B5EF4-FFF2-40B4-BE49-F238E27FC236}">
                  <a16:creationId xmlns:a16="http://schemas.microsoft.com/office/drawing/2014/main" id="{198AD987-D1BD-6C33-954B-9FA1CB0A803F}"/>
                </a:ext>
              </a:extLst>
            </p:cNvPr>
            <p:cNvSpPr/>
            <p:nvPr/>
          </p:nvSpPr>
          <p:spPr>
            <a:xfrm>
              <a:off x="476604" y="1627272"/>
              <a:ext cx="489167" cy="34448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 name="ZoneTexte 59">
            <a:extLst>
              <a:ext uri="{FF2B5EF4-FFF2-40B4-BE49-F238E27FC236}">
                <a16:creationId xmlns:a16="http://schemas.microsoft.com/office/drawing/2014/main" id="{E3EE7B4A-9FE8-860E-0FBF-98992505BA86}"/>
              </a:ext>
            </a:extLst>
          </p:cNvPr>
          <p:cNvSpPr txBox="1"/>
          <p:nvPr/>
        </p:nvSpPr>
        <p:spPr>
          <a:xfrm>
            <a:off x="350807" y="1040517"/>
            <a:ext cx="2929370" cy="369332"/>
          </a:xfrm>
          <a:prstGeom prst="rect">
            <a:avLst/>
          </a:prstGeom>
          <a:noFill/>
        </p:spPr>
        <p:txBody>
          <a:bodyPr wrap="square" rtlCol="0">
            <a:spAutoFit/>
          </a:bodyPr>
          <a:lstStyle/>
          <a:p>
            <a:pPr algn="ctr"/>
            <a:r>
              <a:rPr lang="fr-FR" dirty="0">
                <a:latin typeface="Arial" panose="020B0604020202020204" pitchFamily="34" charset="0"/>
                <a:cs typeface="Arial" panose="020B0604020202020204" pitchFamily="34" charset="0"/>
              </a:rPr>
              <a:t>I</a:t>
            </a:r>
            <a:r>
              <a:rPr lang="fr-FR" sz="2000" baseline="-25000" dirty="0">
                <a:latin typeface="Arial" panose="020B0604020202020204" pitchFamily="34" charset="0"/>
                <a:cs typeface="Arial" panose="020B0604020202020204" pitchFamily="34" charset="0"/>
              </a:rPr>
              <a:t>t</a:t>
            </a:r>
            <a:r>
              <a:rPr lang="fr-FR" dirty="0">
                <a:latin typeface="Arial" panose="020B0604020202020204" pitchFamily="34" charset="0"/>
                <a:cs typeface="Arial" panose="020B0604020202020204" pitchFamily="34" charset="0"/>
              </a:rPr>
              <a:t> = 70 </a:t>
            </a:r>
            <a:r>
              <a:rPr lang="fr-FR" dirty="0" err="1">
                <a:latin typeface="Arial" panose="020B0604020202020204" pitchFamily="34" charset="0"/>
                <a:cs typeface="Arial" panose="020B0604020202020204" pitchFamily="34" charset="0"/>
              </a:rPr>
              <a:t>pA</a:t>
            </a:r>
            <a:r>
              <a:rPr lang="fr-FR" dirty="0">
                <a:latin typeface="Arial" panose="020B0604020202020204" pitchFamily="34" charset="0"/>
                <a:cs typeface="Arial" panose="020B0604020202020204" pitchFamily="34" charset="0"/>
              </a:rPr>
              <a:t>, V</a:t>
            </a:r>
            <a:r>
              <a:rPr lang="fr-FR" sz="2000" baseline="-25000" dirty="0">
                <a:latin typeface="Arial" panose="020B0604020202020204" pitchFamily="34" charset="0"/>
                <a:cs typeface="Arial" panose="020B0604020202020204" pitchFamily="34" charset="0"/>
              </a:rPr>
              <a:t>s</a:t>
            </a:r>
            <a:r>
              <a:rPr lang="fr-FR" dirty="0">
                <a:latin typeface="Arial" panose="020B0604020202020204" pitchFamily="34" charset="0"/>
                <a:cs typeface="Arial" panose="020B0604020202020204" pitchFamily="34" charset="0"/>
              </a:rPr>
              <a:t> = -0.5V</a:t>
            </a:r>
            <a:endParaRPr lang="en-US" dirty="0">
              <a:latin typeface="Arial" panose="020B0604020202020204" pitchFamily="34" charset="0"/>
              <a:cs typeface="Arial" panose="020B0604020202020204" pitchFamily="34" charset="0"/>
            </a:endParaRPr>
          </a:p>
        </p:txBody>
      </p:sp>
      <p:grpSp>
        <p:nvGrpSpPr>
          <p:cNvPr id="72" name="Groupe 71">
            <a:extLst>
              <a:ext uri="{FF2B5EF4-FFF2-40B4-BE49-F238E27FC236}">
                <a16:creationId xmlns:a16="http://schemas.microsoft.com/office/drawing/2014/main" id="{32DB374E-026A-5695-CA3A-B820F51756A2}"/>
              </a:ext>
            </a:extLst>
          </p:cNvPr>
          <p:cNvGrpSpPr/>
          <p:nvPr/>
        </p:nvGrpSpPr>
        <p:grpSpPr>
          <a:xfrm>
            <a:off x="4373438" y="3878082"/>
            <a:ext cx="4784704" cy="1280488"/>
            <a:chOff x="748573" y="4723440"/>
            <a:chExt cx="4784704" cy="1280488"/>
          </a:xfrm>
        </p:grpSpPr>
        <p:grpSp>
          <p:nvGrpSpPr>
            <p:cNvPr id="61" name="Groupe 60">
              <a:extLst>
                <a:ext uri="{FF2B5EF4-FFF2-40B4-BE49-F238E27FC236}">
                  <a16:creationId xmlns:a16="http://schemas.microsoft.com/office/drawing/2014/main" id="{52E0F71F-BEA3-8588-D6CE-9A06E961062C}"/>
                </a:ext>
              </a:extLst>
            </p:cNvPr>
            <p:cNvGrpSpPr/>
            <p:nvPr/>
          </p:nvGrpSpPr>
          <p:grpSpPr>
            <a:xfrm>
              <a:off x="748573" y="4723440"/>
              <a:ext cx="4784704" cy="1232058"/>
              <a:chOff x="7561631" y="4817893"/>
              <a:chExt cx="3333215" cy="885614"/>
            </a:xfrm>
          </p:grpSpPr>
          <p:sp>
            <p:nvSpPr>
              <p:cNvPr id="62" name="Ellipse 61">
                <a:extLst>
                  <a:ext uri="{FF2B5EF4-FFF2-40B4-BE49-F238E27FC236}">
                    <a16:creationId xmlns:a16="http://schemas.microsoft.com/office/drawing/2014/main" id="{FAA22F1D-8A2B-FAD8-82E1-6BE8FD349CCE}"/>
                  </a:ext>
                </a:extLst>
              </p:cNvPr>
              <p:cNvSpPr/>
              <p:nvPr/>
            </p:nvSpPr>
            <p:spPr>
              <a:xfrm>
                <a:off x="10030207" y="5504531"/>
                <a:ext cx="160163" cy="1989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Ellipse 62">
                <a:extLst>
                  <a:ext uri="{FF2B5EF4-FFF2-40B4-BE49-F238E27FC236}">
                    <a16:creationId xmlns:a16="http://schemas.microsoft.com/office/drawing/2014/main" id="{F88CAA8F-07D4-8E1E-DB48-F47A89928217}"/>
                  </a:ext>
                </a:extLst>
              </p:cNvPr>
              <p:cNvSpPr/>
              <p:nvPr/>
            </p:nvSpPr>
            <p:spPr>
              <a:xfrm>
                <a:off x="10198731" y="4927767"/>
                <a:ext cx="72000" cy="72000"/>
              </a:xfrm>
              <a:prstGeom prst="ellipse">
                <a:avLst/>
              </a:prstGeom>
              <a:solidFill>
                <a:srgbClr val="1FE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ZoneTexte 63">
                <a:extLst>
                  <a:ext uri="{FF2B5EF4-FFF2-40B4-BE49-F238E27FC236}">
                    <a16:creationId xmlns:a16="http://schemas.microsoft.com/office/drawing/2014/main" id="{68CD2776-1278-202A-AC01-A90DD6A753BE}"/>
                  </a:ext>
                </a:extLst>
              </p:cNvPr>
              <p:cNvSpPr txBox="1"/>
              <p:nvPr/>
            </p:nvSpPr>
            <p:spPr>
              <a:xfrm>
                <a:off x="10314928" y="4817893"/>
                <a:ext cx="579918" cy="342467"/>
              </a:xfrm>
              <a:prstGeom prst="rect">
                <a:avLst/>
              </a:prstGeom>
              <a:noFill/>
            </p:spPr>
            <p:txBody>
              <a:bodyPr wrap="square">
                <a:spAutoFit/>
              </a:bodyPr>
              <a:lstStyle/>
              <a:p>
                <a:r>
                  <a:rPr lang="en-US" sz="1600" b="1" dirty="0"/>
                  <a:t>Se</a:t>
                </a:r>
              </a:p>
            </p:txBody>
          </p:sp>
          <p:sp>
            <p:nvSpPr>
              <p:cNvPr id="65" name="Ellipse 64">
                <a:extLst>
                  <a:ext uri="{FF2B5EF4-FFF2-40B4-BE49-F238E27FC236}">
                    <a16:creationId xmlns:a16="http://schemas.microsoft.com/office/drawing/2014/main" id="{BBEB373A-AF2A-C27D-977C-55582319C76B}"/>
                  </a:ext>
                </a:extLst>
              </p:cNvPr>
              <p:cNvSpPr/>
              <p:nvPr/>
            </p:nvSpPr>
            <p:spPr>
              <a:xfrm>
                <a:off x="10177653" y="5060232"/>
                <a:ext cx="108000" cy="10924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ZoneTexte 65">
                <a:extLst>
                  <a:ext uri="{FF2B5EF4-FFF2-40B4-BE49-F238E27FC236}">
                    <a16:creationId xmlns:a16="http://schemas.microsoft.com/office/drawing/2014/main" id="{DD039DE6-ADFD-07D1-F793-C914CC59AD48}"/>
                  </a:ext>
                </a:extLst>
              </p:cNvPr>
              <p:cNvSpPr txBox="1"/>
              <p:nvPr/>
            </p:nvSpPr>
            <p:spPr>
              <a:xfrm>
                <a:off x="10317441" y="5006318"/>
                <a:ext cx="485390" cy="340067"/>
              </a:xfrm>
              <a:prstGeom prst="rect">
                <a:avLst/>
              </a:prstGeom>
              <a:noFill/>
            </p:spPr>
            <p:txBody>
              <a:bodyPr wrap="square">
                <a:spAutoFit/>
              </a:bodyPr>
              <a:lstStyle/>
              <a:p>
                <a:r>
                  <a:rPr lang="en-US" sz="1600" b="1" dirty="0"/>
                  <a:t>Ta</a:t>
                </a:r>
              </a:p>
            </p:txBody>
          </p:sp>
          <p:sp>
            <p:nvSpPr>
              <p:cNvPr id="67" name="Ellipse 66">
                <a:extLst>
                  <a:ext uri="{FF2B5EF4-FFF2-40B4-BE49-F238E27FC236}">
                    <a16:creationId xmlns:a16="http://schemas.microsoft.com/office/drawing/2014/main" id="{01DF69D2-7571-44DB-440A-A1C3EE9F03BA}"/>
                  </a:ext>
                </a:extLst>
              </p:cNvPr>
              <p:cNvSpPr/>
              <p:nvPr/>
            </p:nvSpPr>
            <p:spPr>
              <a:xfrm>
                <a:off x="10174400" y="5277054"/>
                <a:ext cx="108000" cy="10924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Ellipse 67">
                <a:extLst>
                  <a:ext uri="{FF2B5EF4-FFF2-40B4-BE49-F238E27FC236}">
                    <a16:creationId xmlns:a16="http://schemas.microsoft.com/office/drawing/2014/main" id="{B44C3600-2E37-D4E9-B9B4-95119C484A75}"/>
                  </a:ext>
                </a:extLst>
              </p:cNvPr>
              <p:cNvSpPr/>
              <p:nvPr/>
            </p:nvSpPr>
            <p:spPr>
              <a:xfrm>
                <a:off x="10162731" y="5526479"/>
                <a:ext cx="108000" cy="109248"/>
              </a:xfrm>
              <a:prstGeom prst="ellipse">
                <a:avLst/>
              </a:prstGeom>
              <a:solidFill>
                <a:srgbClr val="41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ZoneTexte 68">
                <a:extLst>
                  <a:ext uri="{FF2B5EF4-FFF2-40B4-BE49-F238E27FC236}">
                    <a16:creationId xmlns:a16="http://schemas.microsoft.com/office/drawing/2014/main" id="{07F81269-60EE-A137-FC7C-AE154C260C54}"/>
                  </a:ext>
                </a:extLst>
              </p:cNvPr>
              <p:cNvSpPr txBox="1"/>
              <p:nvPr/>
            </p:nvSpPr>
            <p:spPr>
              <a:xfrm>
                <a:off x="10323076" y="5238636"/>
                <a:ext cx="469529" cy="342467"/>
              </a:xfrm>
              <a:prstGeom prst="rect">
                <a:avLst/>
              </a:prstGeom>
              <a:noFill/>
            </p:spPr>
            <p:txBody>
              <a:bodyPr wrap="square">
                <a:spAutoFit/>
              </a:bodyPr>
              <a:lstStyle/>
              <a:p>
                <a:r>
                  <a:rPr lang="en-US" sz="1600" b="1" dirty="0"/>
                  <a:t>P</a:t>
                </a:r>
              </a:p>
            </p:txBody>
          </p:sp>
          <p:pic>
            <p:nvPicPr>
              <p:cNvPr id="70" name="Image 69">
                <a:extLst>
                  <a:ext uri="{FF2B5EF4-FFF2-40B4-BE49-F238E27FC236}">
                    <a16:creationId xmlns:a16="http://schemas.microsoft.com/office/drawing/2014/main" id="{89773512-4263-4A37-57DF-30B96D93F077}"/>
                  </a:ext>
                </a:extLst>
              </p:cNvPr>
              <p:cNvPicPr>
                <a:picLocks noChangeAspect="1"/>
              </p:cNvPicPr>
              <p:nvPr/>
            </p:nvPicPr>
            <p:blipFill rotWithShape="1">
              <a:blip r:embed="rId5">
                <a:extLst>
                  <a:ext uri="{28A0092B-C50C-407E-A947-70E740481C1C}">
                    <a14:useLocalDpi xmlns:a14="http://schemas.microsoft.com/office/drawing/2010/main" val="0"/>
                  </a:ext>
                </a:extLst>
              </a:blip>
              <a:srcRect l="6324" t="46096" r="57409" b="29904"/>
              <a:stretch/>
            </p:blipFill>
            <p:spPr>
              <a:xfrm>
                <a:off x="7561631" y="4819458"/>
                <a:ext cx="2493048" cy="772494"/>
              </a:xfrm>
              <a:prstGeom prst="rect">
                <a:avLst/>
              </a:prstGeom>
            </p:spPr>
          </p:pic>
        </p:grpSp>
        <p:sp>
          <p:nvSpPr>
            <p:cNvPr id="71" name="ZoneTexte 70">
              <a:extLst>
                <a:ext uri="{FF2B5EF4-FFF2-40B4-BE49-F238E27FC236}">
                  <a16:creationId xmlns:a16="http://schemas.microsoft.com/office/drawing/2014/main" id="{2E3446EF-D5A4-75AC-39DF-C3C59DB4B540}"/>
                </a:ext>
              </a:extLst>
            </p:cNvPr>
            <p:cNvSpPr txBox="1"/>
            <p:nvPr/>
          </p:nvSpPr>
          <p:spPr>
            <a:xfrm>
              <a:off x="4688364" y="5665374"/>
              <a:ext cx="673991" cy="338554"/>
            </a:xfrm>
            <a:prstGeom prst="rect">
              <a:avLst/>
            </a:prstGeom>
            <a:noFill/>
          </p:spPr>
          <p:txBody>
            <a:bodyPr wrap="square">
              <a:spAutoFit/>
            </a:bodyPr>
            <a:lstStyle/>
            <a:p>
              <a:r>
                <a:rPr lang="en-US" sz="1600" b="1" dirty="0"/>
                <a:t>Ga</a:t>
              </a:r>
            </a:p>
          </p:txBody>
        </p:sp>
      </p:grpSp>
      <p:sp>
        <p:nvSpPr>
          <p:cNvPr id="73" name="ZoneTexte 72">
            <a:extLst>
              <a:ext uri="{FF2B5EF4-FFF2-40B4-BE49-F238E27FC236}">
                <a16:creationId xmlns:a16="http://schemas.microsoft.com/office/drawing/2014/main" id="{6519F47F-C8FC-D20E-751E-0B29EA318E85}"/>
              </a:ext>
            </a:extLst>
          </p:cNvPr>
          <p:cNvSpPr txBox="1"/>
          <p:nvPr/>
        </p:nvSpPr>
        <p:spPr>
          <a:xfrm>
            <a:off x="514998" y="5312013"/>
            <a:ext cx="7752414" cy="830997"/>
          </a:xfrm>
          <a:prstGeom prst="rect">
            <a:avLst/>
          </a:prstGeom>
          <a:noFill/>
        </p:spPr>
        <p:txBody>
          <a:bodyPr wrap="square" rtlCol="0">
            <a:spAutoFit/>
          </a:bodyPr>
          <a:lstStyle/>
          <a:p>
            <a:r>
              <a:rPr lang="en-US" sz="2400" dirty="0"/>
              <a:t>Triangular pattern corresponds to the top Se atoms </a:t>
            </a:r>
          </a:p>
          <a:p>
            <a:r>
              <a:rPr lang="en-US" sz="2400" dirty="0"/>
              <a:t>rotated by an angle of 13.9° from the TaSe</a:t>
            </a:r>
            <a:r>
              <a:rPr lang="en-US" sz="2400" baseline="-25000" dirty="0"/>
              <a:t>2</a:t>
            </a:r>
            <a:r>
              <a:rPr lang="en-US" sz="2400" dirty="0"/>
              <a:t> unit cell</a:t>
            </a:r>
          </a:p>
        </p:txBody>
      </p:sp>
      <p:grpSp>
        <p:nvGrpSpPr>
          <p:cNvPr id="82" name="Groupe 81">
            <a:extLst>
              <a:ext uri="{FF2B5EF4-FFF2-40B4-BE49-F238E27FC236}">
                <a16:creationId xmlns:a16="http://schemas.microsoft.com/office/drawing/2014/main" id="{420C0975-A7A2-BA8C-1E75-93C6C5068ABB}"/>
              </a:ext>
            </a:extLst>
          </p:cNvPr>
          <p:cNvGrpSpPr/>
          <p:nvPr/>
        </p:nvGrpSpPr>
        <p:grpSpPr>
          <a:xfrm>
            <a:off x="4832631" y="2660034"/>
            <a:ext cx="2376145" cy="826390"/>
            <a:chOff x="4832631" y="2660034"/>
            <a:chExt cx="2376145" cy="826390"/>
          </a:xfrm>
        </p:grpSpPr>
        <p:grpSp>
          <p:nvGrpSpPr>
            <p:cNvPr id="56" name="Groupe 55">
              <a:extLst>
                <a:ext uri="{FF2B5EF4-FFF2-40B4-BE49-F238E27FC236}">
                  <a16:creationId xmlns:a16="http://schemas.microsoft.com/office/drawing/2014/main" id="{EA78D010-E93A-04EC-901D-BA8B1A9FA9DF}"/>
                </a:ext>
              </a:extLst>
            </p:cNvPr>
            <p:cNvGrpSpPr/>
            <p:nvPr/>
          </p:nvGrpSpPr>
          <p:grpSpPr>
            <a:xfrm>
              <a:off x="5101520" y="2660034"/>
              <a:ext cx="2107256" cy="345798"/>
              <a:chOff x="5101520" y="2660034"/>
              <a:chExt cx="2107256" cy="345798"/>
            </a:xfrm>
          </p:grpSpPr>
          <p:grpSp>
            <p:nvGrpSpPr>
              <p:cNvPr id="146" name="Groupe 145">
                <a:extLst>
                  <a:ext uri="{FF2B5EF4-FFF2-40B4-BE49-F238E27FC236}">
                    <a16:creationId xmlns:a16="http://schemas.microsoft.com/office/drawing/2014/main" id="{906A019A-F835-D35D-30C1-ADCA280CC9FD}"/>
                  </a:ext>
                </a:extLst>
              </p:cNvPr>
              <p:cNvGrpSpPr/>
              <p:nvPr/>
            </p:nvGrpSpPr>
            <p:grpSpPr>
              <a:xfrm rot="120000">
                <a:off x="5101520" y="2660034"/>
                <a:ext cx="1429932" cy="315858"/>
                <a:chOff x="602367" y="2358168"/>
                <a:chExt cx="1216896" cy="137463"/>
              </a:xfrm>
            </p:grpSpPr>
            <p:cxnSp>
              <p:nvCxnSpPr>
                <p:cNvPr id="148" name="Connecteur droit 147">
                  <a:extLst>
                    <a:ext uri="{FF2B5EF4-FFF2-40B4-BE49-F238E27FC236}">
                      <a16:creationId xmlns:a16="http://schemas.microsoft.com/office/drawing/2014/main" id="{4B1502E2-E0D4-E407-9546-EFA886208076}"/>
                    </a:ext>
                  </a:extLst>
                </p:cNvPr>
                <p:cNvCxnSpPr>
                  <a:cxnSpLocks/>
                </p:cNvCxnSpPr>
                <p:nvPr/>
              </p:nvCxnSpPr>
              <p:spPr>
                <a:xfrm rot="21480000">
                  <a:off x="606961" y="2439464"/>
                  <a:ext cx="1067516" cy="5616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9" name="Connecteur droit 148">
                  <a:extLst>
                    <a:ext uri="{FF2B5EF4-FFF2-40B4-BE49-F238E27FC236}">
                      <a16:creationId xmlns:a16="http://schemas.microsoft.com/office/drawing/2014/main" id="{C342224A-BCF9-580E-A054-588B8BABDAFD}"/>
                    </a:ext>
                  </a:extLst>
                </p:cNvPr>
                <p:cNvCxnSpPr>
                  <a:cxnSpLocks/>
                </p:cNvCxnSpPr>
                <p:nvPr/>
              </p:nvCxnSpPr>
              <p:spPr>
                <a:xfrm rot="21480000" flipV="1">
                  <a:off x="602367" y="2358168"/>
                  <a:ext cx="1216896" cy="82871"/>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147" name="ZoneTexte 146">
                <a:extLst>
                  <a:ext uri="{FF2B5EF4-FFF2-40B4-BE49-F238E27FC236}">
                    <a16:creationId xmlns:a16="http://schemas.microsoft.com/office/drawing/2014/main" id="{C2274F15-C2FB-142E-7A92-8E5C98FD2CBB}"/>
                  </a:ext>
                </a:extLst>
              </p:cNvPr>
              <p:cNvSpPr txBox="1"/>
              <p:nvPr/>
            </p:nvSpPr>
            <p:spPr>
              <a:xfrm>
                <a:off x="6604123" y="2728833"/>
                <a:ext cx="604653" cy="276999"/>
              </a:xfrm>
              <a:prstGeom prst="rect">
                <a:avLst/>
              </a:prstGeom>
              <a:solidFill>
                <a:schemeClr val="bg2"/>
              </a:solidFill>
            </p:spPr>
            <p:txBody>
              <a:bodyPr wrap="none" rtlCol="0">
                <a:spAutoFit/>
              </a:bodyPr>
              <a:lstStyle/>
              <a:p>
                <a:r>
                  <a:rPr lang="fr-FR" sz="1200" dirty="0">
                    <a:latin typeface="Arial Black" panose="020B0A04020102020204" pitchFamily="34" charset="0"/>
                  </a:rPr>
                  <a:t>13.9°</a:t>
                </a:r>
              </a:p>
            </p:txBody>
          </p:sp>
        </p:grpSp>
        <p:grpSp>
          <p:nvGrpSpPr>
            <p:cNvPr id="81" name="Groupe 80">
              <a:extLst>
                <a:ext uri="{FF2B5EF4-FFF2-40B4-BE49-F238E27FC236}">
                  <a16:creationId xmlns:a16="http://schemas.microsoft.com/office/drawing/2014/main" id="{EB5C369B-BF32-D988-7367-3AECE4AE5376}"/>
                </a:ext>
              </a:extLst>
            </p:cNvPr>
            <p:cNvGrpSpPr/>
            <p:nvPr/>
          </p:nvGrpSpPr>
          <p:grpSpPr>
            <a:xfrm>
              <a:off x="4832631" y="3109212"/>
              <a:ext cx="492625" cy="377212"/>
              <a:chOff x="4832631" y="3109212"/>
              <a:chExt cx="492625" cy="377212"/>
            </a:xfrm>
          </p:grpSpPr>
          <p:grpSp>
            <p:nvGrpSpPr>
              <p:cNvPr id="57" name="Groupe 56">
                <a:extLst>
                  <a:ext uri="{FF2B5EF4-FFF2-40B4-BE49-F238E27FC236}">
                    <a16:creationId xmlns:a16="http://schemas.microsoft.com/office/drawing/2014/main" id="{29087167-A724-59A0-066B-3ACC243D573B}"/>
                  </a:ext>
                </a:extLst>
              </p:cNvPr>
              <p:cNvGrpSpPr/>
              <p:nvPr/>
            </p:nvGrpSpPr>
            <p:grpSpPr>
              <a:xfrm>
                <a:off x="4832631" y="3109714"/>
                <a:ext cx="492625" cy="376710"/>
                <a:chOff x="4832631" y="3109714"/>
                <a:chExt cx="492625" cy="376710"/>
              </a:xfrm>
            </p:grpSpPr>
            <p:cxnSp>
              <p:nvCxnSpPr>
                <p:cNvPr id="310" name="Connecteur droit 309">
                  <a:extLst>
                    <a:ext uri="{FF2B5EF4-FFF2-40B4-BE49-F238E27FC236}">
                      <a16:creationId xmlns:a16="http://schemas.microsoft.com/office/drawing/2014/main" id="{C8A5879A-A653-4F61-907B-F3FD1CC486EC}"/>
                    </a:ext>
                  </a:extLst>
                </p:cNvPr>
                <p:cNvCxnSpPr>
                  <a:cxnSpLocks/>
                </p:cNvCxnSpPr>
                <p:nvPr/>
              </p:nvCxnSpPr>
              <p:spPr>
                <a:xfrm flipV="1">
                  <a:off x="4832631" y="3429000"/>
                  <a:ext cx="358632" cy="54219"/>
                </a:xfrm>
                <a:prstGeom prst="line">
                  <a:avLst/>
                </a:prstGeom>
                <a:ln w="28575">
                  <a:solidFill>
                    <a:srgbClr val="A163CF"/>
                  </a:solidFill>
                  <a:prstDash val="solid"/>
                </a:ln>
              </p:spPr>
              <p:style>
                <a:lnRef idx="1">
                  <a:schemeClr val="accent1"/>
                </a:lnRef>
                <a:fillRef idx="0">
                  <a:schemeClr val="accent1"/>
                </a:fillRef>
                <a:effectRef idx="0">
                  <a:schemeClr val="accent1"/>
                </a:effectRef>
                <a:fontRef idx="minor">
                  <a:schemeClr val="tx1"/>
                </a:fontRef>
              </p:style>
            </p:cxnSp>
            <p:cxnSp>
              <p:nvCxnSpPr>
                <p:cNvPr id="311" name="Connecteur droit 310">
                  <a:extLst>
                    <a:ext uri="{FF2B5EF4-FFF2-40B4-BE49-F238E27FC236}">
                      <a16:creationId xmlns:a16="http://schemas.microsoft.com/office/drawing/2014/main" id="{702C34F7-185F-0AE8-F7C4-66B21D2C5F7C}"/>
                    </a:ext>
                  </a:extLst>
                </p:cNvPr>
                <p:cNvCxnSpPr>
                  <a:cxnSpLocks/>
                </p:cNvCxnSpPr>
                <p:nvPr/>
              </p:nvCxnSpPr>
              <p:spPr>
                <a:xfrm flipH="1">
                  <a:off x="5191263" y="3109714"/>
                  <a:ext cx="133993" cy="319286"/>
                </a:xfrm>
                <a:prstGeom prst="line">
                  <a:avLst/>
                </a:prstGeom>
                <a:ln w="28575">
                  <a:solidFill>
                    <a:srgbClr val="A163CF"/>
                  </a:solidFill>
                  <a:prstDash val="solid"/>
                </a:ln>
              </p:spPr>
              <p:style>
                <a:lnRef idx="1">
                  <a:schemeClr val="accent1"/>
                </a:lnRef>
                <a:fillRef idx="0">
                  <a:schemeClr val="accent1"/>
                </a:fillRef>
                <a:effectRef idx="0">
                  <a:schemeClr val="accent1"/>
                </a:effectRef>
                <a:fontRef idx="minor">
                  <a:schemeClr val="tx1"/>
                </a:fontRef>
              </p:style>
            </p:cxnSp>
            <p:cxnSp>
              <p:nvCxnSpPr>
                <p:cNvPr id="313" name="Connecteur droit 312">
                  <a:extLst>
                    <a:ext uri="{FF2B5EF4-FFF2-40B4-BE49-F238E27FC236}">
                      <a16:creationId xmlns:a16="http://schemas.microsoft.com/office/drawing/2014/main" id="{AE01EFF2-8D34-C5A8-D4CB-FC0986A23791}"/>
                    </a:ext>
                  </a:extLst>
                </p:cNvPr>
                <p:cNvCxnSpPr>
                  <a:cxnSpLocks/>
                </p:cNvCxnSpPr>
                <p:nvPr/>
              </p:nvCxnSpPr>
              <p:spPr>
                <a:xfrm flipH="1">
                  <a:off x="4832631" y="3143916"/>
                  <a:ext cx="144925" cy="342508"/>
                </a:xfrm>
                <a:prstGeom prst="line">
                  <a:avLst/>
                </a:prstGeom>
                <a:ln w="28575">
                  <a:solidFill>
                    <a:srgbClr val="A163CF"/>
                  </a:solidFill>
                  <a:prstDash val="solid"/>
                </a:ln>
              </p:spPr>
              <p:style>
                <a:lnRef idx="1">
                  <a:schemeClr val="accent1"/>
                </a:lnRef>
                <a:fillRef idx="0">
                  <a:schemeClr val="accent1"/>
                </a:fillRef>
                <a:effectRef idx="0">
                  <a:schemeClr val="accent1"/>
                </a:effectRef>
                <a:fontRef idx="minor">
                  <a:schemeClr val="tx1"/>
                </a:fontRef>
              </p:style>
            </p:cxnSp>
          </p:grpSp>
          <p:cxnSp>
            <p:nvCxnSpPr>
              <p:cNvPr id="80" name="Connecteur droit 79">
                <a:extLst>
                  <a:ext uri="{FF2B5EF4-FFF2-40B4-BE49-F238E27FC236}">
                    <a16:creationId xmlns:a16="http://schemas.microsoft.com/office/drawing/2014/main" id="{2A6991C1-E1F5-849E-FA95-EAF246D029B4}"/>
                  </a:ext>
                </a:extLst>
              </p:cNvPr>
              <p:cNvCxnSpPr>
                <a:cxnSpLocks/>
              </p:cNvCxnSpPr>
              <p:nvPr/>
            </p:nvCxnSpPr>
            <p:spPr>
              <a:xfrm flipV="1">
                <a:off x="4958795" y="3109212"/>
                <a:ext cx="358632" cy="54219"/>
              </a:xfrm>
              <a:prstGeom prst="line">
                <a:avLst/>
              </a:prstGeom>
              <a:ln w="28575">
                <a:solidFill>
                  <a:srgbClr val="A163CF"/>
                </a:solidFill>
                <a:prstDash val="solid"/>
              </a:ln>
            </p:spPr>
            <p:style>
              <a:lnRef idx="1">
                <a:schemeClr val="accent1"/>
              </a:lnRef>
              <a:fillRef idx="0">
                <a:schemeClr val="accent1"/>
              </a:fillRef>
              <a:effectRef idx="0">
                <a:schemeClr val="accent1"/>
              </a:effectRef>
              <a:fontRef idx="minor">
                <a:schemeClr val="tx1"/>
              </a:fontRef>
            </p:style>
          </p:cxnSp>
        </p:grpSp>
      </p:grpSp>
      <p:sp>
        <p:nvSpPr>
          <p:cNvPr id="83" name="Triangle isocèle 82">
            <a:extLst>
              <a:ext uri="{FF2B5EF4-FFF2-40B4-BE49-F238E27FC236}">
                <a16:creationId xmlns:a16="http://schemas.microsoft.com/office/drawing/2014/main" id="{69E13B4B-5007-152B-B804-259B376157E7}"/>
              </a:ext>
            </a:extLst>
          </p:cNvPr>
          <p:cNvSpPr/>
          <p:nvPr/>
        </p:nvSpPr>
        <p:spPr>
          <a:xfrm rot="10270699">
            <a:off x="5399934" y="1557349"/>
            <a:ext cx="916219" cy="788580"/>
          </a:xfrm>
          <a:prstGeom prst="triangle">
            <a:avLst>
              <a:gd name="adj" fmla="val 51528"/>
            </a:avLst>
          </a:prstGeom>
          <a:solidFill>
            <a:schemeClr val="accent6">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Espace réservé du numéro de diapositive 22">
            <a:extLst>
              <a:ext uri="{FF2B5EF4-FFF2-40B4-BE49-F238E27FC236}">
                <a16:creationId xmlns:a16="http://schemas.microsoft.com/office/drawing/2014/main" id="{C32CEB18-884C-E36B-FFDE-81546851E3F3}"/>
              </a:ext>
            </a:extLst>
          </p:cNvPr>
          <p:cNvSpPr>
            <a:spLocks noGrp="1"/>
          </p:cNvSpPr>
          <p:nvPr>
            <p:ph type="sldNum" sz="quarter" idx="12"/>
          </p:nvPr>
        </p:nvSpPr>
        <p:spPr/>
        <p:txBody>
          <a:bodyPr/>
          <a:lstStyle/>
          <a:p>
            <a:fld id="{805F62EE-C454-B145-957E-D2FDC4A58ED4}" type="slidenum">
              <a:rPr lang="fr-FR" smtClean="0"/>
              <a:t>12</a:t>
            </a:fld>
            <a:endParaRPr lang="fr-FR"/>
          </a:p>
        </p:txBody>
      </p:sp>
    </p:spTree>
    <p:extLst>
      <p:ext uri="{BB962C8B-B14F-4D97-AF65-F5344CB8AC3E}">
        <p14:creationId xmlns:p14="http://schemas.microsoft.com/office/powerpoint/2010/main" val="1456600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9" name="Groupe 108">
            <a:extLst>
              <a:ext uri="{FF2B5EF4-FFF2-40B4-BE49-F238E27FC236}">
                <a16:creationId xmlns:a16="http://schemas.microsoft.com/office/drawing/2014/main" id="{3C0B6805-6123-0BC8-F3A5-06F5D1726A44}"/>
              </a:ext>
            </a:extLst>
          </p:cNvPr>
          <p:cNvGrpSpPr/>
          <p:nvPr/>
        </p:nvGrpSpPr>
        <p:grpSpPr>
          <a:xfrm>
            <a:off x="598967" y="807090"/>
            <a:ext cx="7916383" cy="5243819"/>
            <a:chOff x="297761" y="1196578"/>
            <a:chExt cx="6308519" cy="4364674"/>
          </a:xfrm>
        </p:grpSpPr>
        <p:pic>
          <p:nvPicPr>
            <p:cNvPr id="22" name="Image 21">
              <a:extLst>
                <a:ext uri="{FF2B5EF4-FFF2-40B4-BE49-F238E27FC236}">
                  <a16:creationId xmlns:a16="http://schemas.microsoft.com/office/drawing/2014/main" id="{FB2201D8-F93F-BD9E-DFE1-6B945E6FC45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600" r="30650" b="38205"/>
            <a:stretch/>
          </p:blipFill>
          <p:spPr bwMode="auto">
            <a:xfrm>
              <a:off x="297761" y="1196578"/>
              <a:ext cx="6308519" cy="4364674"/>
            </a:xfrm>
            <a:prstGeom prst="rect">
              <a:avLst/>
            </a:prstGeom>
            <a:noFill/>
            <a:ln>
              <a:noFill/>
            </a:ln>
          </p:spPr>
        </p:pic>
        <p:cxnSp>
          <p:nvCxnSpPr>
            <p:cNvPr id="49" name="Connecteur droit 48">
              <a:extLst>
                <a:ext uri="{FF2B5EF4-FFF2-40B4-BE49-F238E27FC236}">
                  <a16:creationId xmlns:a16="http://schemas.microsoft.com/office/drawing/2014/main" id="{CD328CEF-BA72-874B-F89D-3F24BACC462D}"/>
                </a:ext>
              </a:extLst>
            </p:cNvPr>
            <p:cNvCxnSpPr>
              <a:cxnSpLocks/>
            </p:cNvCxnSpPr>
            <p:nvPr/>
          </p:nvCxnSpPr>
          <p:spPr>
            <a:xfrm flipH="1">
              <a:off x="5725096" y="5350637"/>
              <a:ext cx="737192"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50" name="ZoneTexte 49">
              <a:extLst>
                <a:ext uri="{FF2B5EF4-FFF2-40B4-BE49-F238E27FC236}">
                  <a16:creationId xmlns:a16="http://schemas.microsoft.com/office/drawing/2014/main" id="{591E1033-7C83-3754-27FF-CCBDFA153557}"/>
                </a:ext>
              </a:extLst>
            </p:cNvPr>
            <p:cNvSpPr txBox="1"/>
            <p:nvPr/>
          </p:nvSpPr>
          <p:spPr>
            <a:xfrm>
              <a:off x="5683504" y="4889898"/>
              <a:ext cx="820373" cy="408351"/>
            </a:xfrm>
            <a:prstGeom prst="rect">
              <a:avLst/>
            </a:prstGeom>
            <a:noFill/>
          </p:spPr>
          <p:txBody>
            <a:bodyPr wrap="square" rtlCol="0">
              <a:spAutoFit/>
            </a:bodyPr>
            <a:lstStyle/>
            <a:p>
              <a:r>
                <a:rPr lang="fr-FR" sz="2400" dirty="0">
                  <a:solidFill>
                    <a:schemeClr val="bg1"/>
                  </a:solidFill>
                  <a:latin typeface="Georgia" panose="02040502050405020303" pitchFamily="18" charset="0"/>
                  <a:cs typeface="Arial" panose="020B0604020202020204" pitchFamily="34" charset="0"/>
                </a:rPr>
                <a:t>10 nm</a:t>
              </a:r>
            </a:p>
          </p:txBody>
        </p:sp>
      </p:grpSp>
      <p:sp>
        <p:nvSpPr>
          <p:cNvPr id="5" name="Titre 4">
            <a:extLst>
              <a:ext uri="{FF2B5EF4-FFF2-40B4-BE49-F238E27FC236}">
                <a16:creationId xmlns:a16="http://schemas.microsoft.com/office/drawing/2014/main" id="{2B1A696C-4654-2BDF-0C5F-DA6233699118}"/>
              </a:ext>
            </a:extLst>
          </p:cNvPr>
          <p:cNvSpPr>
            <a:spLocks noGrp="1"/>
          </p:cNvSpPr>
          <p:nvPr>
            <p:ph type="title"/>
          </p:nvPr>
        </p:nvSpPr>
        <p:spPr/>
        <p:txBody>
          <a:bodyPr/>
          <a:lstStyle/>
          <a:p>
            <a:r>
              <a:rPr lang="fr-FR" dirty="0"/>
              <a:t>Large </a:t>
            </a:r>
            <a:r>
              <a:rPr lang="fr-FR" dirty="0" err="1"/>
              <a:t>scale</a:t>
            </a:r>
            <a:r>
              <a:rPr lang="fr-FR" dirty="0"/>
              <a:t> STM image</a:t>
            </a:r>
            <a:endParaRPr lang="en-US" dirty="0"/>
          </a:p>
        </p:txBody>
      </p:sp>
      <p:sp>
        <p:nvSpPr>
          <p:cNvPr id="2" name="Espace réservé de la date 1">
            <a:extLst>
              <a:ext uri="{FF2B5EF4-FFF2-40B4-BE49-F238E27FC236}">
                <a16:creationId xmlns:a16="http://schemas.microsoft.com/office/drawing/2014/main" id="{0876C814-F05E-1450-E2FA-C50A1E8A43A2}"/>
              </a:ext>
            </a:extLst>
          </p:cNvPr>
          <p:cNvSpPr>
            <a:spLocks noGrp="1"/>
          </p:cNvSpPr>
          <p:nvPr>
            <p:ph type="dt" sz="half" idx="10"/>
          </p:nvPr>
        </p:nvSpPr>
        <p:spPr/>
        <p:txBody>
          <a:bodyPr/>
          <a:lstStyle/>
          <a:p>
            <a:r>
              <a:rPr lang="en-US"/>
              <a:t>5-6 December 2023</a:t>
            </a:r>
            <a:endParaRPr lang="fr-FR"/>
          </a:p>
        </p:txBody>
      </p:sp>
      <p:sp>
        <p:nvSpPr>
          <p:cNvPr id="3" name="Espace réservé du pied de page 2">
            <a:extLst>
              <a:ext uri="{FF2B5EF4-FFF2-40B4-BE49-F238E27FC236}">
                <a16:creationId xmlns:a16="http://schemas.microsoft.com/office/drawing/2014/main" id="{F99A5084-6FD2-6CF6-2451-0A790F9C726E}"/>
              </a:ext>
            </a:extLst>
          </p:cNvPr>
          <p:cNvSpPr>
            <a:spLocks noGrp="1"/>
          </p:cNvSpPr>
          <p:nvPr>
            <p:ph type="ftr" sz="quarter" idx="11"/>
          </p:nvPr>
        </p:nvSpPr>
        <p:spPr/>
        <p:txBody>
          <a:bodyPr/>
          <a:lstStyle/>
          <a:p>
            <a:r>
              <a:rPr lang="fr-FR"/>
              <a:t>GDR MEETICC</a:t>
            </a:r>
          </a:p>
        </p:txBody>
      </p:sp>
      <p:sp>
        <p:nvSpPr>
          <p:cNvPr id="32" name="ZoneTexte 31">
            <a:extLst>
              <a:ext uri="{FF2B5EF4-FFF2-40B4-BE49-F238E27FC236}">
                <a16:creationId xmlns:a16="http://schemas.microsoft.com/office/drawing/2014/main" id="{4C677E07-B88F-98F0-5A03-5DBF4DF762D7}"/>
              </a:ext>
            </a:extLst>
          </p:cNvPr>
          <p:cNvSpPr txBox="1"/>
          <p:nvPr/>
        </p:nvSpPr>
        <p:spPr>
          <a:xfrm>
            <a:off x="461850" y="5613205"/>
            <a:ext cx="2929370" cy="369332"/>
          </a:xfrm>
          <a:prstGeom prst="rect">
            <a:avLst/>
          </a:prstGeom>
          <a:noFill/>
        </p:spPr>
        <p:txBody>
          <a:bodyPr wrap="square" rtlCol="0">
            <a:spAutoFit/>
          </a:bodyPr>
          <a:lstStyle/>
          <a:p>
            <a:pPr algn="ctr"/>
            <a:r>
              <a:rPr lang="fr-FR" dirty="0">
                <a:solidFill>
                  <a:schemeClr val="bg1"/>
                </a:solidFill>
                <a:latin typeface="Arial" panose="020B0604020202020204" pitchFamily="34" charset="0"/>
                <a:cs typeface="Arial" panose="020B0604020202020204" pitchFamily="34" charset="0"/>
              </a:rPr>
              <a:t>I</a:t>
            </a:r>
            <a:r>
              <a:rPr lang="fr-FR" sz="2000" baseline="-25000" dirty="0">
                <a:solidFill>
                  <a:schemeClr val="bg1"/>
                </a:solidFill>
                <a:latin typeface="Arial" panose="020B0604020202020204" pitchFamily="34" charset="0"/>
                <a:cs typeface="Arial" panose="020B0604020202020204" pitchFamily="34" charset="0"/>
              </a:rPr>
              <a:t>t</a:t>
            </a:r>
            <a:r>
              <a:rPr lang="fr-FR" dirty="0">
                <a:solidFill>
                  <a:schemeClr val="bg1"/>
                </a:solidFill>
                <a:latin typeface="Arial" panose="020B0604020202020204" pitchFamily="34" charset="0"/>
                <a:cs typeface="Arial" panose="020B0604020202020204" pitchFamily="34" charset="0"/>
              </a:rPr>
              <a:t> = 70 </a:t>
            </a:r>
            <a:r>
              <a:rPr lang="fr-FR" dirty="0" err="1">
                <a:solidFill>
                  <a:schemeClr val="bg1"/>
                </a:solidFill>
                <a:latin typeface="Arial" panose="020B0604020202020204" pitchFamily="34" charset="0"/>
                <a:cs typeface="Arial" panose="020B0604020202020204" pitchFamily="34" charset="0"/>
              </a:rPr>
              <a:t>pA</a:t>
            </a:r>
            <a:r>
              <a:rPr lang="fr-FR" dirty="0">
                <a:solidFill>
                  <a:schemeClr val="bg1"/>
                </a:solidFill>
                <a:latin typeface="Arial" panose="020B0604020202020204" pitchFamily="34" charset="0"/>
                <a:cs typeface="Arial" panose="020B0604020202020204" pitchFamily="34" charset="0"/>
              </a:rPr>
              <a:t>, V</a:t>
            </a:r>
            <a:r>
              <a:rPr lang="fr-FR" sz="2000" baseline="-25000" dirty="0">
                <a:solidFill>
                  <a:schemeClr val="bg1"/>
                </a:solidFill>
                <a:latin typeface="Arial" panose="020B0604020202020204" pitchFamily="34" charset="0"/>
                <a:cs typeface="Arial" panose="020B0604020202020204" pitchFamily="34" charset="0"/>
              </a:rPr>
              <a:t>s</a:t>
            </a:r>
            <a:r>
              <a:rPr lang="fr-FR" dirty="0">
                <a:solidFill>
                  <a:schemeClr val="bg1"/>
                </a:solidFill>
                <a:latin typeface="Arial" panose="020B0604020202020204" pitchFamily="34" charset="0"/>
                <a:cs typeface="Arial" panose="020B0604020202020204" pitchFamily="34" charset="0"/>
              </a:rPr>
              <a:t> = -0.5V</a:t>
            </a:r>
            <a:endParaRPr lang="en-US" dirty="0">
              <a:solidFill>
                <a:schemeClr val="bg1"/>
              </a:solidFill>
              <a:latin typeface="Arial" panose="020B0604020202020204" pitchFamily="34" charset="0"/>
              <a:cs typeface="Arial" panose="020B0604020202020204" pitchFamily="34" charset="0"/>
            </a:endParaRPr>
          </a:p>
        </p:txBody>
      </p:sp>
      <p:sp>
        <p:nvSpPr>
          <p:cNvPr id="6" name="Espace réservé du numéro de diapositive 5">
            <a:extLst>
              <a:ext uri="{FF2B5EF4-FFF2-40B4-BE49-F238E27FC236}">
                <a16:creationId xmlns:a16="http://schemas.microsoft.com/office/drawing/2014/main" id="{3B15AE1C-8774-EF3F-B695-87FA9C36B4D7}"/>
              </a:ext>
            </a:extLst>
          </p:cNvPr>
          <p:cNvSpPr>
            <a:spLocks noGrp="1"/>
          </p:cNvSpPr>
          <p:nvPr>
            <p:ph type="sldNum" sz="quarter" idx="12"/>
          </p:nvPr>
        </p:nvSpPr>
        <p:spPr/>
        <p:txBody>
          <a:bodyPr/>
          <a:lstStyle/>
          <a:p>
            <a:fld id="{805F62EE-C454-B145-957E-D2FDC4A58ED4}" type="slidenum">
              <a:rPr lang="fr-FR" smtClean="0"/>
              <a:t>13</a:t>
            </a:fld>
            <a:endParaRPr lang="fr-FR"/>
          </a:p>
        </p:txBody>
      </p:sp>
    </p:spTree>
    <p:extLst>
      <p:ext uri="{BB962C8B-B14F-4D97-AF65-F5344CB8AC3E}">
        <p14:creationId xmlns:p14="http://schemas.microsoft.com/office/powerpoint/2010/main" val="39350283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45157D-E6E3-E6B4-5462-9F5AFA377BB3}"/>
              </a:ext>
            </a:extLst>
          </p:cNvPr>
          <p:cNvSpPr>
            <a:spLocks noGrp="1"/>
          </p:cNvSpPr>
          <p:nvPr>
            <p:ph type="title"/>
          </p:nvPr>
        </p:nvSpPr>
        <p:spPr>
          <a:xfrm>
            <a:off x="1278041" y="-10728"/>
            <a:ext cx="6636537" cy="833010"/>
          </a:xfrm>
        </p:spPr>
        <p:txBody>
          <a:bodyPr/>
          <a:lstStyle/>
          <a:p>
            <a:r>
              <a:rPr lang="fr-FR" dirty="0"/>
              <a:t>Flower-</a:t>
            </a:r>
            <a:r>
              <a:rPr lang="fr-FR" dirty="0" err="1"/>
              <a:t>shaped</a:t>
            </a:r>
            <a:r>
              <a:rPr lang="fr-FR" dirty="0"/>
              <a:t> pattern: FFT</a:t>
            </a:r>
            <a:endParaRPr lang="en-US" dirty="0"/>
          </a:p>
        </p:txBody>
      </p:sp>
      <p:sp>
        <p:nvSpPr>
          <p:cNvPr id="3" name="Espace réservé de la date 2">
            <a:extLst>
              <a:ext uri="{FF2B5EF4-FFF2-40B4-BE49-F238E27FC236}">
                <a16:creationId xmlns:a16="http://schemas.microsoft.com/office/drawing/2014/main" id="{B38F5FBA-39D9-19EA-15CD-1C08F43BEC4F}"/>
              </a:ext>
            </a:extLst>
          </p:cNvPr>
          <p:cNvSpPr>
            <a:spLocks noGrp="1"/>
          </p:cNvSpPr>
          <p:nvPr>
            <p:ph type="dt" sz="half" idx="10"/>
          </p:nvPr>
        </p:nvSpPr>
        <p:spPr/>
        <p:txBody>
          <a:bodyPr/>
          <a:lstStyle/>
          <a:p>
            <a:r>
              <a:rPr lang="en-US"/>
              <a:t>5-6 December 2023</a:t>
            </a:r>
            <a:endParaRPr lang="fr-FR"/>
          </a:p>
        </p:txBody>
      </p:sp>
      <p:sp>
        <p:nvSpPr>
          <p:cNvPr id="4" name="Espace réservé du pied de page 3">
            <a:extLst>
              <a:ext uri="{FF2B5EF4-FFF2-40B4-BE49-F238E27FC236}">
                <a16:creationId xmlns:a16="http://schemas.microsoft.com/office/drawing/2014/main" id="{E462176B-C0F8-44F3-561E-ADC9B49DAAB0}"/>
              </a:ext>
            </a:extLst>
          </p:cNvPr>
          <p:cNvSpPr>
            <a:spLocks noGrp="1"/>
          </p:cNvSpPr>
          <p:nvPr>
            <p:ph type="ftr" sz="quarter" idx="11"/>
          </p:nvPr>
        </p:nvSpPr>
        <p:spPr/>
        <p:txBody>
          <a:bodyPr/>
          <a:lstStyle/>
          <a:p>
            <a:r>
              <a:rPr lang="fr-FR"/>
              <a:t>GDR MEETICC</a:t>
            </a:r>
          </a:p>
        </p:txBody>
      </p:sp>
      <p:grpSp>
        <p:nvGrpSpPr>
          <p:cNvPr id="8" name="Groupe 7">
            <a:extLst>
              <a:ext uri="{FF2B5EF4-FFF2-40B4-BE49-F238E27FC236}">
                <a16:creationId xmlns:a16="http://schemas.microsoft.com/office/drawing/2014/main" id="{7E6EE12A-AAE1-B2C8-4EF7-2C9B37211933}"/>
              </a:ext>
            </a:extLst>
          </p:cNvPr>
          <p:cNvGrpSpPr/>
          <p:nvPr/>
        </p:nvGrpSpPr>
        <p:grpSpPr>
          <a:xfrm>
            <a:off x="276087" y="1039223"/>
            <a:ext cx="2964308" cy="2073600"/>
            <a:chOff x="472682" y="489617"/>
            <a:chExt cx="2964308" cy="2073600"/>
          </a:xfrm>
        </p:grpSpPr>
        <p:pic>
          <p:nvPicPr>
            <p:cNvPr id="90" name="Image 89">
              <a:extLst>
                <a:ext uri="{FF2B5EF4-FFF2-40B4-BE49-F238E27FC236}">
                  <a16:creationId xmlns:a16="http://schemas.microsoft.com/office/drawing/2014/main" id="{35006371-1E0F-50DB-2922-DC0D2F80E725}"/>
                </a:ext>
              </a:extLst>
            </p:cNvPr>
            <p:cNvPicPr>
              <a:picLocks noChangeAspect="1"/>
            </p:cNvPicPr>
            <p:nvPr/>
          </p:nvPicPr>
          <p:blipFill rotWithShape="1">
            <a:blip r:embed="rId3"/>
            <a:srcRect l="16426" t="837" r="20193" b="458"/>
            <a:stretch/>
          </p:blipFill>
          <p:spPr>
            <a:xfrm>
              <a:off x="472682" y="489617"/>
              <a:ext cx="2964308" cy="2073600"/>
            </a:xfrm>
            <a:prstGeom prst="rect">
              <a:avLst/>
            </a:prstGeom>
          </p:spPr>
        </p:pic>
        <p:sp>
          <p:nvSpPr>
            <p:cNvPr id="91" name="Forme libre : forme 90">
              <a:extLst>
                <a:ext uri="{FF2B5EF4-FFF2-40B4-BE49-F238E27FC236}">
                  <a16:creationId xmlns:a16="http://schemas.microsoft.com/office/drawing/2014/main" id="{DEA4C565-985C-4356-4992-2AB36139AAB4}"/>
                </a:ext>
              </a:extLst>
            </p:cNvPr>
            <p:cNvSpPr/>
            <p:nvPr/>
          </p:nvSpPr>
          <p:spPr>
            <a:xfrm>
              <a:off x="631041" y="1398183"/>
              <a:ext cx="442765" cy="396000"/>
            </a:xfrm>
            <a:custGeom>
              <a:avLst/>
              <a:gdLst>
                <a:gd name="connsiteX0" fmla="*/ 1731475 w 2695075"/>
                <a:gd name="connsiteY0" fmla="*/ 0 h 2149642"/>
                <a:gd name="connsiteX1" fmla="*/ 2363839 w 2695075"/>
                <a:gd name="connsiteY1" fmla="*/ 540790 h 2149642"/>
                <a:gd name="connsiteX2" fmla="*/ 2358058 w 2695075"/>
                <a:gd name="connsiteY2" fmla="*/ 606128 h 2149642"/>
                <a:gd name="connsiteX3" fmla="*/ 2416272 w 2695075"/>
                <a:gd name="connsiteY3" fmla="*/ 633149 h 2149642"/>
                <a:gd name="connsiteX4" fmla="*/ 2695075 w 2695075"/>
                <a:gd name="connsiteY4" fmla="*/ 1081581 h 2149642"/>
                <a:gd name="connsiteX5" fmla="*/ 2416272 w 2695075"/>
                <a:gd name="connsiteY5" fmla="*/ 1530013 h 2149642"/>
                <a:gd name="connsiteX6" fmla="*/ 2360354 w 2695075"/>
                <a:gd name="connsiteY6" fmla="*/ 1555968 h 2149642"/>
                <a:gd name="connsiteX7" fmla="*/ 2363837 w 2695075"/>
                <a:gd name="connsiteY7" fmla="*/ 1595332 h 2149642"/>
                <a:gd name="connsiteX8" fmla="*/ 1731473 w 2695075"/>
                <a:gd name="connsiteY8" fmla="*/ 2136122 h 2149642"/>
                <a:gd name="connsiteX9" fmla="*/ 1377912 w 2695075"/>
                <a:gd name="connsiteY9" fmla="*/ 2043764 h 2149642"/>
                <a:gd name="connsiteX10" fmla="*/ 1372175 w 2695075"/>
                <a:gd name="connsiteY10" fmla="*/ 2039716 h 2149642"/>
                <a:gd name="connsiteX11" fmla="*/ 1347277 w 2695075"/>
                <a:gd name="connsiteY11" fmla="*/ 2057284 h 2149642"/>
                <a:gd name="connsiteX12" fmla="*/ 993716 w 2695075"/>
                <a:gd name="connsiteY12" fmla="*/ 2149642 h 2149642"/>
                <a:gd name="connsiteX13" fmla="*/ 361352 w 2695075"/>
                <a:gd name="connsiteY13" fmla="*/ 1608852 h 2149642"/>
                <a:gd name="connsiteX14" fmla="*/ 364370 w 2695075"/>
                <a:gd name="connsiteY14" fmla="*/ 1583251 h 2149642"/>
                <a:gd name="connsiteX15" fmla="*/ 278803 w 2695075"/>
                <a:gd name="connsiteY15" fmla="*/ 1543533 h 2149642"/>
                <a:gd name="connsiteX16" fmla="*/ 0 w 2695075"/>
                <a:gd name="connsiteY16" fmla="*/ 1095101 h 2149642"/>
                <a:gd name="connsiteX17" fmla="*/ 278803 w 2695075"/>
                <a:gd name="connsiteY17" fmla="*/ 646669 h 2149642"/>
                <a:gd name="connsiteX18" fmla="*/ 367390 w 2695075"/>
                <a:gd name="connsiteY18" fmla="*/ 605549 h 2149642"/>
                <a:gd name="connsiteX19" fmla="*/ 361350 w 2695075"/>
                <a:gd name="connsiteY19" fmla="*/ 554311 h 2149642"/>
                <a:gd name="connsiteX20" fmla="*/ 993714 w 2695075"/>
                <a:gd name="connsiteY20" fmla="*/ 13521 h 2149642"/>
                <a:gd name="connsiteX21" fmla="*/ 1347275 w 2695075"/>
                <a:gd name="connsiteY21" fmla="*/ 105879 h 2149642"/>
                <a:gd name="connsiteX22" fmla="*/ 1353013 w 2695075"/>
                <a:gd name="connsiteY22" fmla="*/ 109928 h 2149642"/>
                <a:gd name="connsiteX23" fmla="*/ 1377914 w 2695075"/>
                <a:gd name="connsiteY23" fmla="*/ 92358 h 2149642"/>
                <a:gd name="connsiteX24" fmla="*/ 1731475 w 2695075"/>
                <a:gd name="connsiteY24" fmla="*/ 0 h 214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695075" h="2149642">
                  <a:moveTo>
                    <a:pt x="1731475" y="0"/>
                  </a:moveTo>
                  <a:cubicBezTo>
                    <a:pt x="2080720" y="0"/>
                    <a:pt x="2363839" y="242120"/>
                    <a:pt x="2363839" y="540790"/>
                  </a:cubicBezTo>
                  <a:lnTo>
                    <a:pt x="2358058" y="606128"/>
                  </a:lnTo>
                  <a:lnTo>
                    <a:pt x="2416272" y="633149"/>
                  </a:lnTo>
                  <a:cubicBezTo>
                    <a:pt x="2584482" y="730333"/>
                    <a:pt x="2695075" y="894912"/>
                    <a:pt x="2695075" y="1081581"/>
                  </a:cubicBezTo>
                  <a:cubicBezTo>
                    <a:pt x="2695075" y="1268250"/>
                    <a:pt x="2584482" y="1432829"/>
                    <a:pt x="2416272" y="1530013"/>
                  </a:cubicBezTo>
                  <a:lnTo>
                    <a:pt x="2360354" y="1555968"/>
                  </a:lnTo>
                  <a:lnTo>
                    <a:pt x="2363837" y="1595332"/>
                  </a:lnTo>
                  <a:cubicBezTo>
                    <a:pt x="2363837" y="1894002"/>
                    <a:pt x="2080718" y="2136122"/>
                    <a:pt x="1731473" y="2136122"/>
                  </a:cubicBezTo>
                  <a:cubicBezTo>
                    <a:pt x="1600506" y="2136122"/>
                    <a:pt x="1478838" y="2102074"/>
                    <a:pt x="1377912" y="2043764"/>
                  </a:cubicBezTo>
                  <a:lnTo>
                    <a:pt x="1372175" y="2039716"/>
                  </a:lnTo>
                  <a:lnTo>
                    <a:pt x="1347277" y="2057284"/>
                  </a:lnTo>
                  <a:cubicBezTo>
                    <a:pt x="1246351" y="2115594"/>
                    <a:pt x="1124683" y="2149642"/>
                    <a:pt x="993716" y="2149642"/>
                  </a:cubicBezTo>
                  <a:cubicBezTo>
                    <a:pt x="644471" y="2149642"/>
                    <a:pt x="361352" y="1907522"/>
                    <a:pt x="361352" y="1608852"/>
                  </a:cubicBezTo>
                  <a:lnTo>
                    <a:pt x="364370" y="1583251"/>
                  </a:lnTo>
                  <a:lnTo>
                    <a:pt x="278803" y="1543533"/>
                  </a:lnTo>
                  <a:cubicBezTo>
                    <a:pt x="110593" y="1446349"/>
                    <a:pt x="0" y="1281770"/>
                    <a:pt x="0" y="1095101"/>
                  </a:cubicBezTo>
                  <a:cubicBezTo>
                    <a:pt x="0" y="908432"/>
                    <a:pt x="110593" y="743853"/>
                    <a:pt x="278803" y="646669"/>
                  </a:cubicBezTo>
                  <a:lnTo>
                    <a:pt x="367390" y="605549"/>
                  </a:lnTo>
                  <a:lnTo>
                    <a:pt x="361350" y="554311"/>
                  </a:lnTo>
                  <a:cubicBezTo>
                    <a:pt x="361350" y="255641"/>
                    <a:pt x="644469" y="13521"/>
                    <a:pt x="993714" y="13521"/>
                  </a:cubicBezTo>
                  <a:cubicBezTo>
                    <a:pt x="1124681" y="13521"/>
                    <a:pt x="1246349" y="47569"/>
                    <a:pt x="1347275" y="105879"/>
                  </a:cubicBezTo>
                  <a:lnTo>
                    <a:pt x="1353013" y="109928"/>
                  </a:lnTo>
                  <a:lnTo>
                    <a:pt x="1377914" y="92358"/>
                  </a:lnTo>
                  <a:cubicBezTo>
                    <a:pt x="1478840" y="34048"/>
                    <a:pt x="1600508" y="0"/>
                    <a:pt x="1731475" y="0"/>
                  </a:cubicBezTo>
                  <a:close/>
                </a:path>
              </a:pathLst>
            </a:cu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92" name="Ellipse 91">
              <a:extLst>
                <a:ext uri="{FF2B5EF4-FFF2-40B4-BE49-F238E27FC236}">
                  <a16:creationId xmlns:a16="http://schemas.microsoft.com/office/drawing/2014/main" id="{CAD02A6D-D8C9-0E02-D566-5F5DF1F7D79F}"/>
                </a:ext>
              </a:extLst>
            </p:cNvPr>
            <p:cNvSpPr/>
            <p:nvPr/>
          </p:nvSpPr>
          <p:spPr>
            <a:xfrm>
              <a:off x="748373" y="1497350"/>
              <a:ext cx="207778" cy="189073"/>
            </a:xfrm>
            <a:prstGeom prst="ellipse">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6" name="Espace réservé du numéro de diapositive 5">
            <a:extLst>
              <a:ext uri="{FF2B5EF4-FFF2-40B4-BE49-F238E27FC236}">
                <a16:creationId xmlns:a16="http://schemas.microsoft.com/office/drawing/2014/main" id="{B36BAF9D-52AE-A704-4B77-AE8643D88E81}"/>
              </a:ext>
            </a:extLst>
          </p:cNvPr>
          <p:cNvSpPr>
            <a:spLocks noGrp="1"/>
          </p:cNvSpPr>
          <p:nvPr>
            <p:ph type="sldNum" sz="quarter" idx="12"/>
          </p:nvPr>
        </p:nvSpPr>
        <p:spPr/>
        <p:txBody>
          <a:bodyPr/>
          <a:lstStyle/>
          <a:p>
            <a:fld id="{805F62EE-C454-B145-957E-D2FDC4A58ED4}" type="slidenum">
              <a:rPr lang="fr-FR" smtClean="0"/>
              <a:t>14</a:t>
            </a:fld>
            <a:endParaRPr lang="fr-FR"/>
          </a:p>
        </p:txBody>
      </p:sp>
    </p:spTree>
    <p:extLst>
      <p:ext uri="{BB962C8B-B14F-4D97-AF65-F5344CB8AC3E}">
        <p14:creationId xmlns:p14="http://schemas.microsoft.com/office/powerpoint/2010/main" val="38327337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45157D-E6E3-E6B4-5462-9F5AFA377BB3}"/>
              </a:ext>
            </a:extLst>
          </p:cNvPr>
          <p:cNvSpPr>
            <a:spLocks noGrp="1"/>
          </p:cNvSpPr>
          <p:nvPr>
            <p:ph type="title"/>
          </p:nvPr>
        </p:nvSpPr>
        <p:spPr>
          <a:xfrm>
            <a:off x="1278041" y="-10728"/>
            <a:ext cx="6636537" cy="833010"/>
          </a:xfrm>
        </p:spPr>
        <p:txBody>
          <a:bodyPr/>
          <a:lstStyle/>
          <a:p>
            <a:r>
              <a:rPr lang="fr-FR" dirty="0"/>
              <a:t>Flower-</a:t>
            </a:r>
            <a:r>
              <a:rPr lang="fr-FR" dirty="0" err="1"/>
              <a:t>shaped</a:t>
            </a:r>
            <a:r>
              <a:rPr lang="fr-FR" dirty="0"/>
              <a:t> pattern: FFT</a:t>
            </a:r>
            <a:endParaRPr lang="en-US" dirty="0"/>
          </a:p>
        </p:txBody>
      </p:sp>
      <p:sp>
        <p:nvSpPr>
          <p:cNvPr id="3" name="Espace réservé de la date 2">
            <a:extLst>
              <a:ext uri="{FF2B5EF4-FFF2-40B4-BE49-F238E27FC236}">
                <a16:creationId xmlns:a16="http://schemas.microsoft.com/office/drawing/2014/main" id="{B38F5FBA-39D9-19EA-15CD-1C08F43BEC4F}"/>
              </a:ext>
            </a:extLst>
          </p:cNvPr>
          <p:cNvSpPr>
            <a:spLocks noGrp="1"/>
          </p:cNvSpPr>
          <p:nvPr>
            <p:ph type="dt" sz="half" idx="10"/>
          </p:nvPr>
        </p:nvSpPr>
        <p:spPr/>
        <p:txBody>
          <a:bodyPr/>
          <a:lstStyle/>
          <a:p>
            <a:r>
              <a:rPr lang="en-US"/>
              <a:t>5-6 December 2023</a:t>
            </a:r>
            <a:endParaRPr lang="fr-FR"/>
          </a:p>
        </p:txBody>
      </p:sp>
      <p:sp>
        <p:nvSpPr>
          <p:cNvPr id="4" name="Espace réservé du pied de page 3">
            <a:extLst>
              <a:ext uri="{FF2B5EF4-FFF2-40B4-BE49-F238E27FC236}">
                <a16:creationId xmlns:a16="http://schemas.microsoft.com/office/drawing/2014/main" id="{E462176B-C0F8-44F3-561E-ADC9B49DAAB0}"/>
              </a:ext>
            </a:extLst>
          </p:cNvPr>
          <p:cNvSpPr>
            <a:spLocks noGrp="1"/>
          </p:cNvSpPr>
          <p:nvPr>
            <p:ph type="ftr" sz="quarter" idx="11"/>
          </p:nvPr>
        </p:nvSpPr>
        <p:spPr/>
        <p:txBody>
          <a:bodyPr/>
          <a:lstStyle/>
          <a:p>
            <a:r>
              <a:rPr lang="fr-FR"/>
              <a:t>GDR MEETICC</a:t>
            </a:r>
          </a:p>
        </p:txBody>
      </p:sp>
      <p:grpSp>
        <p:nvGrpSpPr>
          <p:cNvPr id="8" name="Groupe 7">
            <a:extLst>
              <a:ext uri="{FF2B5EF4-FFF2-40B4-BE49-F238E27FC236}">
                <a16:creationId xmlns:a16="http://schemas.microsoft.com/office/drawing/2014/main" id="{7E6EE12A-AAE1-B2C8-4EF7-2C9B37211933}"/>
              </a:ext>
            </a:extLst>
          </p:cNvPr>
          <p:cNvGrpSpPr/>
          <p:nvPr/>
        </p:nvGrpSpPr>
        <p:grpSpPr>
          <a:xfrm>
            <a:off x="276087" y="1039223"/>
            <a:ext cx="2964308" cy="2073600"/>
            <a:chOff x="472682" y="489617"/>
            <a:chExt cx="2964308" cy="2073600"/>
          </a:xfrm>
        </p:grpSpPr>
        <p:pic>
          <p:nvPicPr>
            <p:cNvPr id="90" name="Image 89">
              <a:extLst>
                <a:ext uri="{FF2B5EF4-FFF2-40B4-BE49-F238E27FC236}">
                  <a16:creationId xmlns:a16="http://schemas.microsoft.com/office/drawing/2014/main" id="{35006371-1E0F-50DB-2922-DC0D2F80E725}"/>
                </a:ext>
              </a:extLst>
            </p:cNvPr>
            <p:cNvPicPr>
              <a:picLocks noChangeAspect="1"/>
            </p:cNvPicPr>
            <p:nvPr/>
          </p:nvPicPr>
          <p:blipFill rotWithShape="1">
            <a:blip r:embed="rId3"/>
            <a:srcRect l="16426" t="837" r="20193" b="458"/>
            <a:stretch/>
          </p:blipFill>
          <p:spPr>
            <a:xfrm>
              <a:off x="472682" y="489617"/>
              <a:ext cx="2964308" cy="2073600"/>
            </a:xfrm>
            <a:prstGeom prst="rect">
              <a:avLst/>
            </a:prstGeom>
          </p:spPr>
        </p:pic>
        <p:sp>
          <p:nvSpPr>
            <p:cNvPr id="91" name="Forme libre : forme 90">
              <a:extLst>
                <a:ext uri="{FF2B5EF4-FFF2-40B4-BE49-F238E27FC236}">
                  <a16:creationId xmlns:a16="http://schemas.microsoft.com/office/drawing/2014/main" id="{DEA4C565-985C-4356-4992-2AB36139AAB4}"/>
                </a:ext>
              </a:extLst>
            </p:cNvPr>
            <p:cNvSpPr/>
            <p:nvPr/>
          </p:nvSpPr>
          <p:spPr>
            <a:xfrm>
              <a:off x="631041" y="1398183"/>
              <a:ext cx="442765" cy="396000"/>
            </a:xfrm>
            <a:custGeom>
              <a:avLst/>
              <a:gdLst>
                <a:gd name="connsiteX0" fmla="*/ 1731475 w 2695075"/>
                <a:gd name="connsiteY0" fmla="*/ 0 h 2149642"/>
                <a:gd name="connsiteX1" fmla="*/ 2363839 w 2695075"/>
                <a:gd name="connsiteY1" fmla="*/ 540790 h 2149642"/>
                <a:gd name="connsiteX2" fmla="*/ 2358058 w 2695075"/>
                <a:gd name="connsiteY2" fmla="*/ 606128 h 2149642"/>
                <a:gd name="connsiteX3" fmla="*/ 2416272 w 2695075"/>
                <a:gd name="connsiteY3" fmla="*/ 633149 h 2149642"/>
                <a:gd name="connsiteX4" fmla="*/ 2695075 w 2695075"/>
                <a:gd name="connsiteY4" fmla="*/ 1081581 h 2149642"/>
                <a:gd name="connsiteX5" fmla="*/ 2416272 w 2695075"/>
                <a:gd name="connsiteY5" fmla="*/ 1530013 h 2149642"/>
                <a:gd name="connsiteX6" fmla="*/ 2360354 w 2695075"/>
                <a:gd name="connsiteY6" fmla="*/ 1555968 h 2149642"/>
                <a:gd name="connsiteX7" fmla="*/ 2363837 w 2695075"/>
                <a:gd name="connsiteY7" fmla="*/ 1595332 h 2149642"/>
                <a:gd name="connsiteX8" fmla="*/ 1731473 w 2695075"/>
                <a:gd name="connsiteY8" fmla="*/ 2136122 h 2149642"/>
                <a:gd name="connsiteX9" fmla="*/ 1377912 w 2695075"/>
                <a:gd name="connsiteY9" fmla="*/ 2043764 h 2149642"/>
                <a:gd name="connsiteX10" fmla="*/ 1372175 w 2695075"/>
                <a:gd name="connsiteY10" fmla="*/ 2039716 h 2149642"/>
                <a:gd name="connsiteX11" fmla="*/ 1347277 w 2695075"/>
                <a:gd name="connsiteY11" fmla="*/ 2057284 h 2149642"/>
                <a:gd name="connsiteX12" fmla="*/ 993716 w 2695075"/>
                <a:gd name="connsiteY12" fmla="*/ 2149642 h 2149642"/>
                <a:gd name="connsiteX13" fmla="*/ 361352 w 2695075"/>
                <a:gd name="connsiteY13" fmla="*/ 1608852 h 2149642"/>
                <a:gd name="connsiteX14" fmla="*/ 364370 w 2695075"/>
                <a:gd name="connsiteY14" fmla="*/ 1583251 h 2149642"/>
                <a:gd name="connsiteX15" fmla="*/ 278803 w 2695075"/>
                <a:gd name="connsiteY15" fmla="*/ 1543533 h 2149642"/>
                <a:gd name="connsiteX16" fmla="*/ 0 w 2695075"/>
                <a:gd name="connsiteY16" fmla="*/ 1095101 h 2149642"/>
                <a:gd name="connsiteX17" fmla="*/ 278803 w 2695075"/>
                <a:gd name="connsiteY17" fmla="*/ 646669 h 2149642"/>
                <a:gd name="connsiteX18" fmla="*/ 367390 w 2695075"/>
                <a:gd name="connsiteY18" fmla="*/ 605549 h 2149642"/>
                <a:gd name="connsiteX19" fmla="*/ 361350 w 2695075"/>
                <a:gd name="connsiteY19" fmla="*/ 554311 h 2149642"/>
                <a:gd name="connsiteX20" fmla="*/ 993714 w 2695075"/>
                <a:gd name="connsiteY20" fmla="*/ 13521 h 2149642"/>
                <a:gd name="connsiteX21" fmla="*/ 1347275 w 2695075"/>
                <a:gd name="connsiteY21" fmla="*/ 105879 h 2149642"/>
                <a:gd name="connsiteX22" fmla="*/ 1353013 w 2695075"/>
                <a:gd name="connsiteY22" fmla="*/ 109928 h 2149642"/>
                <a:gd name="connsiteX23" fmla="*/ 1377914 w 2695075"/>
                <a:gd name="connsiteY23" fmla="*/ 92358 h 2149642"/>
                <a:gd name="connsiteX24" fmla="*/ 1731475 w 2695075"/>
                <a:gd name="connsiteY24" fmla="*/ 0 h 214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695075" h="2149642">
                  <a:moveTo>
                    <a:pt x="1731475" y="0"/>
                  </a:moveTo>
                  <a:cubicBezTo>
                    <a:pt x="2080720" y="0"/>
                    <a:pt x="2363839" y="242120"/>
                    <a:pt x="2363839" y="540790"/>
                  </a:cubicBezTo>
                  <a:lnTo>
                    <a:pt x="2358058" y="606128"/>
                  </a:lnTo>
                  <a:lnTo>
                    <a:pt x="2416272" y="633149"/>
                  </a:lnTo>
                  <a:cubicBezTo>
                    <a:pt x="2584482" y="730333"/>
                    <a:pt x="2695075" y="894912"/>
                    <a:pt x="2695075" y="1081581"/>
                  </a:cubicBezTo>
                  <a:cubicBezTo>
                    <a:pt x="2695075" y="1268250"/>
                    <a:pt x="2584482" y="1432829"/>
                    <a:pt x="2416272" y="1530013"/>
                  </a:cubicBezTo>
                  <a:lnTo>
                    <a:pt x="2360354" y="1555968"/>
                  </a:lnTo>
                  <a:lnTo>
                    <a:pt x="2363837" y="1595332"/>
                  </a:lnTo>
                  <a:cubicBezTo>
                    <a:pt x="2363837" y="1894002"/>
                    <a:pt x="2080718" y="2136122"/>
                    <a:pt x="1731473" y="2136122"/>
                  </a:cubicBezTo>
                  <a:cubicBezTo>
                    <a:pt x="1600506" y="2136122"/>
                    <a:pt x="1478838" y="2102074"/>
                    <a:pt x="1377912" y="2043764"/>
                  </a:cubicBezTo>
                  <a:lnTo>
                    <a:pt x="1372175" y="2039716"/>
                  </a:lnTo>
                  <a:lnTo>
                    <a:pt x="1347277" y="2057284"/>
                  </a:lnTo>
                  <a:cubicBezTo>
                    <a:pt x="1246351" y="2115594"/>
                    <a:pt x="1124683" y="2149642"/>
                    <a:pt x="993716" y="2149642"/>
                  </a:cubicBezTo>
                  <a:cubicBezTo>
                    <a:pt x="644471" y="2149642"/>
                    <a:pt x="361352" y="1907522"/>
                    <a:pt x="361352" y="1608852"/>
                  </a:cubicBezTo>
                  <a:lnTo>
                    <a:pt x="364370" y="1583251"/>
                  </a:lnTo>
                  <a:lnTo>
                    <a:pt x="278803" y="1543533"/>
                  </a:lnTo>
                  <a:cubicBezTo>
                    <a:pt x="110593" y="1446349"/>
                    <a:pt x="0" y="1281770"/>
                    <a:pt x="0" y="1095101"/>
                  </a:cubicBezTo>
                  <a:cubicBezTo>
                    <a:pt x="0" y="908432"/>
                    <a:pt x="110593" y="743853"/>
                    <a:pt x="278803" y="646669"/>
                  </a:cubicBezTo>
                  <a:lnTo>
                    <a:pt x="367390" y="605549"/>
                  </a:lnTo>
                  <a:lnTo>
                    <a:pt x="361350" y="554311"/>
                  </a:lnTo>
                  <a:cubicBezTo>
                    <a:pt x="361350" y="255641"/>
                    <a:pt x="644469" y="13521"/>
                    <a:pt x="993714" y="13521"/>
                  </a:cubicBezTo>
                  <a:cubicBezTo>
                    <a:pt x="1124681" y="13521"/>
                    <a:pt x="1246349" y="47569"/>
                    <a:pt x="1347275" y="105879"/>
                  </a:cubicBezTo>
                  <a:lnTo>
                    <a:pt x="1353013" y="109928"/>
                  </a:lnTo>
                  <a:lnTo>
                    <a:pt x="1377914" y="92358"/>
                  </a:lnTo>
                  <a:cubicBezTo>
                    <a:pt x="1478840" y="34048"/>
                    <a:pt x="1600508" y="0"/>
                    <a:pt x="1731475" y="0"/>
                  </a:cubicBezTo>
                  <a:close/>
                </a:path>
              </a:pathLst>
            </a:cu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92" name="Ellipse 91">
              <a:extLst>
                <a:ext uri="{FF2B5EF4-FFF2-40B4-BE49-F238E27FC236}">
                  <a16:creationId xmlns:a16="http://schemas.microsoft.com/office/drawing/2014/main" id="{CAD02A6D-D8C9-0E02-D566-5F5DF1F7D79F}"/>
                </a:ext>
              </a:extLst>
            </p:cNvPr>
            <p:cNvSpPr/>
            <p:nvPr/>
          </p:nvSpPr>
          <p:spPr>
            <a:xfrm>
              <a:off x="748373" y="1497350"/>
              <a:ext cx="207778" cy="189073"/>
            </a:xfrm>
            <a:prstGeom prst="ellipse">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93" name="Flèche : droite 92">
            <a:extLst>
              <a:ext uri="{FF2B5EF4-FFF2-40B4-BE49-F238E27FC236}">
                <a16:creationId xmlns:a16="http://schemas.microsoft.com/office/drawing/2014/main" id="{DC3E5217-D3A4-FBB1-5AA3-586FE2B3C9B1}"/>
              </a:ext>
            </a:extLst>
          </p:cNvPr>
          <p:cNvSpPr/>
          <p:nvPr/>
        </p:nvSpPr>
        <p:spPr>
          <a:xfrm>
            <a:off x="3692880" y="1507158"/>
            <a:ext cx="1427518" cy="96396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latin typeface="Georgia" panose="02040502050405020303" pitchFamily="18" charset="0"/>
              </a:rPr>
              <a:t>FFT</a:t>
            </a:r>
            <a:endParaRPr lang="en-US" dirty="0">
              <a:latin typeface="Georgia" panose="02040502050405020303" pitchFamily="18" charset="0"/>
            </a:endParaRPr>
          </a:p>
        </p:txBody>
      </p:sp>
      <p:grpSp>
        <p:nvGrpSpPr>
          <p:cNvPr id="6" name="Groupe 5">
            <a:extLst>
              <a:ext uri="{FF2B5EF4-FFF2-40B4-BE49-F238E27FC236}">
                <a16:creationId xmlns:a16="http://schemas.microsoft.com/office/drawing/2014/main" id="{3549A943-2E00-8739-4B8C-8EA1A6322A7B}"/>
              </a:ext>
            </a:extLst>
          </p:cNvPr>
          <p:cNvGrpSpPr/>
          <p:nvPr/>
        </p:nvGrpSpPr>
        <p:grpSpPr>
          <a:xfrm>
            <a:off x="5835992" y="1007880"/>
            <a:ext cx="2313158" cy="2159137"/>
            <a:chOff x="1056265" y="2660394"/>
            <a:chExt cx="2121241" cy="1963194"/>
          </a:xfrm>
        </p:grpSpPr>
        <p:pic>
          <p:nvPicPr>
            <p:cNvPr id="12" name="Image 11">
              <a:extLst>
                <a:ext uri="{FF2B5EF4-FFF2-40B4-BE49-F238E27FC236}">
                  <a16:creationId xmlns:a16="http://schemas.microsoft.com/office/drawing/2014/main" id="{99A5590A-B704-6D12-5F46-1CC610934247}"/>
                </a:ext>
              </a:extLst>
            </p:cNvPr>
            <p:cNvPicPr>
              <a:picLocks noChangeAspect="1"/>
            </p:cNvPicPr>
            <p:nvPr/>
          </p:nvPicPr>
          <p:blipFill rotWithShape="1">
            <a:blip r:embed="rId4"/>
            <a:srcRect l="26860" t="1483" r="29884" b="1483"/>
            <a:stretch/>
          </p:blipFill>
          <p:spPr>
            <a:xfrm rot="5400000">
              <a:off x="1066160" y="2650499"/>
              <a:ext cx="1963194" cy="1982984"/>
            </a:xfrm>
            <a:prstGeom prst="rect">
              <a:avLst/>
            </a:prstGeom>
          </p:spPr>
        </p:pic>
        <p:sp>
          <p:nvSpPr>
            <p:cNvPr id="10" name="ZoneTexte 9">
              <a:extLst>
                <a:ext uri="{FF2B5EF4-FFF2-40B4-BE49-F238E27FC236}">
                  <a16:creationId xmlns:a16="http://schemas.microsoft.com/office/drawing/2014/main" id="{3E241E02-6C16-9D76-BF98-17123F15F9A3}"/>
                </a:ext>
              </a:extLst>
            </p:cNvPr>
            <p:cNvSpPr txBox="1"/>
            <p:nvPr/>
          </p:nvSpPr>
          <p:spPr>
            <a:xfrm>
              <a:off x="2091862" y="4210815"/>
              <a:ext cx="1085644" cy="400110"/>
            </a:xfrm>
            <a:prstGeom prst="rect">
              <a:avLst/>
            </a:prstGeom>
            <a:noFill/>
            <a:ln>
              <a:noFill/>
            </a:ln>
          </p:spPr>
          <p:txBody>
            <a:bodyPr wrap="square" rtlCol="0">
              <a:spAutoFit/>
            </a:bodyPr>
            <a:lstStyle/>
            <a:p>
              <a:pPr algn="ctr"/>
              <a:r>
                <a:rPr lang="fr-FR" sz="2000" b="1" dirty="0">
                  <a:solidFill>
                    <a:schemeClr val="bg1"/>
                  </a:solidFill>
                  <a:cs typeface="Arial" panose="020B0604020202020204" pitchFamily="34" charset="0"/>
                </a:rPr>
                <a:t>1 nm</a:t>
              </a:r>
              <a:r>
                <a:rPr lang="fr-FR" sz="2000" b="1" baseline="30000" dirty="0">
                  <a:solidFill>
                    <a:schemeClr val="bg1"/>
                  </a:solidFill>
                  <a:cs typeface="Arial" panose="020B0604020202020204" pitchFamily="34" charset="0"/>
                </a:rPr>
                <a:t>-1</a:t>
              </a:r>
            </a:p>
          </p:txBody>
        </p:sp>
        <p:cxnSp>
          <p:nvCxnSpPr>
            <p:cNvPr id="11" name="Connecteur droit 10">
              <a:extLst>
                <a:ext uri="{FF2B5EF4-FFF2-40B4-BE49-F238E27FC236}">
                  <a16:creationId xmlns:a16="http://schemas.microsoft.com/office/drawing/2014/main" id="{6494A013-0727-BE32-27D5-8F97B3B5528E}"/>
                </a:ext>
              </a:extLst>
            </p:cNvPr>
            <p:cNvCxnSpPr>
              <a:cxnSpLocks/>
            </p:cNvCxnSpPr>
            <p:nvPr/>
          </p:nvCxnSpPr>
          <p:spPr>
            <a:xfrm flipH="1">
              <a:off x="2276791" y="4556447"/>
              <a:ext cx="702796" cy="0"/>
            </a:xfrm>
            <a:prstGeom prst="line">
              <a:avLst/>
            </a:prstGeom>
            <a:ln w="25400">
              <a:solidFill>
                <a:schemeClr val="bg1"/>
              </a:solidFill>
            </a:ln>
          </p:spPr>
          <p:style>
            <a:lnRef idx="3">
              <a:schemeClr val="accent4"/>
            </a:lnRef>
            <a:fillRef idx="0">
              <a:schemeClr val="accent4"/>
            </a:fillRef>
            <a:effectRef idx="2">
              <a:schemeClr val="accent4"/>
            </a:effectRef>
            <a:fontRef idx="minor">
              <a:schemeClr val="tx1"/>
            </a:fontRef>
          </p:style>
        </p:cxnSp>
      </p:grpSp>
      <p:sp>
        <p:nvSpPr>
          <p:cNvPr id="7" name="Espace réservé du numéro de diapositive 6">
            <a:extLst>
              <a:ext uri="{FF2B5EF4-FFF2-40B4-BE49-F238E27FC236}">
                <a16:creationId xmlns:a16="http://schemas.microsoft.com/office/drawing/2014/main" id="{D512563D-35F1-B306-159A-75DA07F320E5}"/>
              </a:ext>
            </a:extLst>
          </p:cNvPr>
          <p:cNvSpPr>
            <a:spLocks noGrp="1"/>
          </p:cNvSpPr>
          <p:nvPr>
            <p:ph type="sldNum" sz="quarter" idx="12"/>
          </p:nvPr>
        </p:nvSpPr>
        <p:spPr/>
        <p:txBody>
          <a:bodyPr/>
          <a:lstStyle/>
          <a:p>
            <a:fld id="{805F62EE-C454-B145-957E-D2FDC4A58ED4}" type="slidenum">
              <a:rPr lang="fr-FR" smtClean="0"/>
              <a:t>15</a:t>
            </a:fld>
            <a:endParaRPr lang="fr-FR"/>
          </a:p>
        </p:txBody>
      </p:sp>
    </p:spTree>
    <p:extLst>
      <p:ext uri="{BB962C8B-B14F-4D97-AF65-F5344CB8AC3E}">
        <p14:creationId xmlns:p14="http://schemas.microsoft.com/office/powerpoint/2010/main" val="15513062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45157D-E6E3-E6B4-5462-9F5AFA377BB3}"/>
              </a:ext>
            </a:extLst>
          </p:cNvPr>
          <p:cNvSpPr>
            <a:spLocks noGrp="1"/>
          </p:cNvSpPr>
          <p:nvPr>
            <p:ph type="title"/>
          </p:nvPr>
        </p:nvSpPr>
        <p:spPr>
          <a:xfrm>
            <a:off x="1278041" y="-10728"/>
            <a:ext cx="6636537" cy="833010"/>
          </a:xfrm>
        </p:spPr>
        <p:txBody>
          <a:bodyPr/>
          <a:lstStyle/>
          <a:p>
            <a:r>
              <a:rPr lang="fr-FR" dirty="0"/>
              <a:t>Flower-</a:t>
            </a:r>
            <a:r>
              <a:rPr lang="fr-FR" dirty="0" err="1"/>
              <a:t>shaped</a:t>
            </a:r>
            <a:r>
              <a:rPr lang="fr-FR" dirty="0"/>
              <a:t> pattern: FFT</a:t>
            </a:r>
            <a:endParaRPr lang="en-US" dirty="0"/>
          </a:p>
        </p:txBody>
      </p:sp>
      <p:sp>
        <p:nvSpPr>
          <p:cNvPr id="3" name="Espace réservé de la date 2">
            <a:extLst>
              <a:ext uri="{FF2B5EF4-FFF2-40B4-BE49-F238E27FC236}">
                <a16:creationId xmlns:a16="http://schemas.microsoft.com/office/drawing/2014/main" id="{B38F5FBA-39D9-19EA-15CD-1C08F43BEC4F}"/>
              </a:ext>
            </a:extLst>
          </p:cNvPr>
          <p:cNvSpPr>
            <a:spLocks noGrp="1"/>
          </p:cNvSpPr>
          <p:nvPr>
            <p:ph type="dt" sz="half" idx="10"/>
          </p:nvPr>
        </p:nvSpPr>
        <p:spPr/>
        <p:txBody>
          <a:bodyPr/>
          <a:lstStyle/>
          <a:p>
            <a:r>
              <a:rPr lang="en-US"/>
              <a:t>5-6 December 2023</a:t>
            </a:r>
            <a:endParaRPr lang="fr-FR"/>
          </a:p>
        </p:txBody>
      </p:sp>
      <p:sp>
        <p:nvSpPr>
          <p:cNvPr id="4" name="Espace réservé du pied de page 3">
            <a:extLst>
              <a:ext uri="{FF2B5EF4-FFF2-40B4-BE49-F238E27FC236}">
                <a16:creationId xmlns:a16="http://schemas.microsoft.com/office/drawing/2014/main" id="{E462176B-C0F8-44F3-561E-ADC9B49DAAB0}"/>
              </a:ext>
            </a:extLst>
          </p:cNvPr>
          <p:cNvSpPr>
            <a:spLocks noGrp="1"/>
          </p:cNvSpPr>
          <p:nvPr>
            <p:ph type="ftr" sz="quarter" idx="11"/>
          </p:nvPr>
        </p:nvSpPr>
        <p:spPr/>
        <p:txBody>
          <a:bodyPr/>
          <a:lstStyle/>
          <a:p>
            <a:r>
              <a:rPr lang="fr-FR"/>
              <a:t>GDR MEETICC</a:t>
            </a:r>
          </a:p>
        </p:txBody>
      </p:sp>
      <p:grpSp>
        <p:nvGrpSpPr>
          <p:cNvPr id="8" name="Groupe 7">
            <a:extLst>
              <a:ext uri="{FF2B5EF4-FFF2-40B4-BE49-F238E27FC236}">
                <a16:creationId xmlns:a16="http://schemas.microsoft.com/office/drawing/2014/main" id="{7E6EE12A-AAE1-B2C8-4EF7-2C9B37211933}"/>
              </a:ext>
            </a:extLst>
          </p:cNvPr>
          <p:cNvGrpSpPr/>
          <p:nvPr/>
        </p:nvGrpSpPr>
        <p:grpSpPr>
          <a:xfrm>
            <a:off x="276087" y="1039223"/>
            <a:ext cx="2964308" cy="2073600"/>
            <a:chOff x="472682" y="489617"/>
            <a:chExt cx="2964308" cy="2073600"/>
          </a:xfrm>
        </p:grpSpPr>
        <p:pic>
          <p:nvPicPr>
            <p:cNvPr id="90" name="Image 89">
              <a:extLst>
                <a:ext uri="{FF2B5EF4-FFF2-40B4-BE49-F238E27FC236}">
                  <a16:creationId xmlns:a16="http://schemas.microsoft.com/office/drawing/2014/main" id="{35006371-1E0F-50DB-2922-DC0D2F80E725}"/>
                </a:ext>
              </a:extLst>
            </p:cNvPr>
            <p:cNvPicPr>
              <a:picLocks noChangeAspect="1"/>
            </p:cNvPicPr>
            <p:nvPr/>
          </p:nvPicPr>
          <p:blipFill rotWithShape="1">
            <a:blip r:embed="rId3"/>
            <a:srcRect l="16426" t="837" r="20193" b="458"/>
            <a:stretch/>
          </p:blipFill>
          <p:spPr>
            <a:xfrm>
              <a:off x="472682" y="489617"/>
              <a:ext cx="2964308" cy="2073600"/>
            </a:xfrm>
            <a:prstGeom prst="rect">
              <a:avLst/>
            </a:prstGeom>
          </p:spPr>
        </p:pic>
        <p:sp>
          <p:nvSpPr>
            <p:cNvPr id="91" name="Forme libre : forme 90">
              <a:extLst>
                <a:ext uri="{FF2B5EF4-FFF2-40B4-BE49-F238E27FC236}">
                  <a16:creationId xmlns:a16="http://schemas.microsoft.com/office/drawing/2014/main" id="{DEA4C565-985C-4356-4992-2AB36139AAB4}"/>
                </a:ext>
              </a:extLst>
            </p:cNvPr>
            <p:cNvSpPr/>
            <p:nvPr/>
          </p:nvSpPr>
          <p:spPr>
            <a:xfrm>
              <a:off x="631041" y="1398183"/>
              <a:ext cx="442765" cy="396000"/>
            </a:xfrm>
            <a:custGeom>
              <a:avLst/>
              <a:gdLst>
                <a:gd name="connsiteX0" fmla="*/ 1731475 w 2695075"/>
                <a:gd name="connsiteY0" fmla="*/ 0 h 2149642"/>
                <a:gd name="connsiteX1" fmla="*/ 2363839 w 2695075"/>
                <a:gd name="connsiteY1" fmla="*/ 540790 h 2149642"/>
                <a:gd name="connsiteX2" fmla="*/ 2358058 w 2695075"/>
                <a:gd name="connsiteY2" fmla="*/ 606128 h 2149642"/>
                <a:gd name="connsiteX3" fmla="*/ 2416272 w 2695075"/>
                <a:gd name="connsiteY3" fmla="*/ 633149 h 2149642"/>
                <a:gd name="connsiteX4" fmla="*/ 2695075 w 2695075"/>
                <a:gd name="connsiteY4" fmla="*/ 1081581 h 2149642"/>
                <a:gd name="connsiteX5" fmla="*/ 2416272 w 2695075"/>
                <a:gd name="connsiteY5" fmla="*/ 1530013 h 2149642"/>
                <a:gd name="connsiteX6" fmla="*/ 2360354 w 2695075"/>
                <a:gd name="connsiteY6" fmla="*/ 1555968 h 2149642"/>
                <a:gd name="connsiteX7" fmla="*/ 2363837 w 2695075"/>
                <a:gd name="connsiteY7" fmla="*/ 1595332 h 2149642"/>
                <a:gd name="connsiteX8" fmla="*/ 1731473 w 2695075"/>
                <a:gd name="connsiteY8" fmla="*/ 2136122 h 2149642"/>
                <a:gd name="connsiteX9" fmla="*/ 1377912 w 2695075"/>
                <a:gd name="connsiteY9" fmla="*/ 2043764 h 2149642"/>
                <a:gd name="connsiteX10" fmla="*/ 1372175 w 2695075"/>
                <a:gd name="connsiteY10" fmla="*/ 2039716 h 2149642"/>
                <a:gd name="connsiteX11" fmla="*/ 1347277 w 2695075"/>
                <a:gd name="connsiteY11" fmla="*/ 2057284 h 2149642"/>
                <a:gd name="connsiteX12" fmla="*/ 993716 w 2695075"/>
                <a:gd name="connsiteY12" fmla="*/ 2149642 h 2149642"/>
                <a:gd name="connsiteX13" fmla="*/ 361352 w 2695075"/>
                <a:gd name="connsiteY13" fmla="*/ 1608852 h 2149642"/>
                <a:gd name="connsiteX14" fmla="*/ 364370 w 2695075"/>
                <a:gd name="connsiteY14" fmla="*/ 1583251 h 2149642"/>
                <a:gd name="connsiteX15" fmla="*/ 278803 w 2695075"/>
                <a:gd name="connsiteY15" fmla="*/ 1543533 h 2149642"/>
                <a:gd name="connsiteX16" fmla="*/ 0 w 2695075"/>
                <a:gd name="connsiteY16" fmla="*/ 1095101 h 2149642"/>
                <a:gd name="connsiteX17" fmla="*/ 278803 w 2695075"/>
                <a:gd name="connsiteY17" fmla="*/ 646669 h 2149642"/>
                <a:gd name="connsiteX18" fmla="*/ 367390 w 2695075"/>
                <a:gd name="connsiteY18" fmla="*/ 605549 h 2149642"/>
                <a:gd name="connsiteX19" fmla="*/ 361350 w 2695075"/>
                <a:gd name="connsiteY19" fmla="*/ 554311 h 2149642"/>
                <a:gd name="connsiteX20" fmla="*/ 993714 w 2695075"/>
                <a:gd name="connsiteY20" fmla="*/ 13521 h 2149642"/>
                <a:gd name="connsiteX21" fmla="*/ 1347275 w 2695075"/>
                <a:gd name="connsiteY21" fmla="*/ 105879 h 2149642"/>
                <a:gd name="connsiteX22" fmla="*/ 1353013 w 2695075"/>
                <a:gd name="connsiteY22" fmla="*/ 109928 h 2149642"/>
                <a:gd name="connsiteX23" fmla="*/ 1377914 w 2695075"/>
                <a:gd name="connsiteY23" fmla="*/ 92358 h 2149642"/>
                <a:gd name="connsiteX24" fmla="*/ 1731475 w 2695075"/>
                <a:gd name="connsiteY24" fmla="*/ 0 h 214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695075" h="2149642">
                  <a:moveTo>
                    <a:pt x="1731475" y="0"/>
                  </a:moveTo>
                  <a:cubicBezTo>
                    <a:pt x="2080720" y="0"/>
                    <a:pt x="2363839" y="242120"/>
                    <a:pt x="2363839" y="540790"/>
                  </a:cubicBezTo>
                  <a:lnTo>
                    <a:pt x="2358058" y="606128"/>
                  </a:lnTo>
                  <a:lnTo>
                    <a:pt x="2416272" y="633149"/>
                  </a:lnTo>
                  <a:cubicBezTo>
                    <a:pt x="2584482" y="730333"/>
                    <a:pt x="2695075" y="894912"/>
                    <a:pt x="2695075" y="1081581"/>
                  </a:cubicBezTo>
                  <a:cubicBezTo>
                    <a:pt x="2695075" y="1268250"/>
                    <a:pt x="2584482" y="1432829"/>
                    <a:pt x="2416272" y="1530013"/>
                  </a:cubicBezTo>
                  <a:lnTo>
                    <a:pt x="2360354" y="1555968"/>
                  </a:lnTo>
                  <a:lnTo>
                    <a:pt x="2363837" y="1595332"/>
                  </a:lnTo>
                  <a:cubicBezTo>
                    <a:pt x="2363837" y="1894002"/>
                    <a:pt x="2080718" y="2136122"/>
                    <a:pt x="1731473" y="2136122"/>
                  </a:cubicBezTo>
                  <a:cubicBezTo>
                    <a:pt x="1600506" y="2136122"/>
                    <a:pt x="1478838" y="2102074"/>
                    <a:pt x="1377912" y="2043764"/>
                  </a:cubicBezTo>
                  <a:lnTo>
                    <a:pt x="1372175" y="2039716"/>
                  </a:lnTo>
                  <a:lnTo>
                    <a:pt x="1347277" y="2057284"/>
                  </a:lnTo>
                  <a:cubicBezTo>
                    <a:pt x="1246351" y="2115594"/>
                    <a:pt x="1124683" y="2149642"/>
                    <a:pt x="993716" y="2149642"/>
                  </a:cubicBezTo>
                  <a:cubicBezTo>
                    <a:pt x="644471" y="2149642"/>
                    <a:pt x="361352" y="1907522"/>
                    <a:pt x="361352" y="1608852"/>
                  </a:cubicBezTo>
                  <a:lnTo>
                    <a:pt x="364370" y="1583251"/>
                  </a:lnTo>
                  <a:lnTo>
                    <a:pt x="278803" y="1543533"/>
                  </a:lnTo>
                  <a:cubicBezTo>
                    <a:pt x="110593" y="1446349"/>
                    <a:pt x="0" y="1281770"/>
                    <a:pt x="0" y="1095101"/>
                  </a:cubicBezTo>
                  <a:cubicBezTo>
                    <a:pt x="0" y="908432"/>
                    <a:pt x="110593" y="743853"/>
                    <a:pt x="278803" y="646669"/>
                  </a:cubicBezTo>
                  <a:lnTo>
                    <a:pt x="367390" y="605549"/>
                  </a:lnTo>
                  <a:lnTo>
                    <a:pt x="361350" y="554311"/>
                  </a:lnTo>
                  <a:cubicBezTo>
                    <a:pt x="361350" y="255641"/>
                    <a:pt x="644469" y="13521"/>
                    <a:pt x="993714" y="13521"/>
                  </a:cubicBezTo>
                  <a:cubicBezTo>
                    <a:pt x="1124681" y="13521"/>
                    <a:pt x="1246349" y="47569"/>
                    <a:pt x="1347275" y="105879"/>
                  </a:cubicBezTo>
                  <a:lnTo>
                    <a:pt x="1353013" y="109928"/>
                  </a:lnTo>
                  <a:lnTo>
                    <a:pt x="1377914" y="92358"/>
                  </a:lnTo>
                  <a:cubicBezTo>
                    <a:pt x="1478840" y="34048"/>
                    <a:pt x="1600508" y="0"/>
                    <a:pt x="1731475" y="0"/>
                  </a:cubicBezTo>
                  <a:close/>
                </a:path>
              </a:pathLst>
            </a:cu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92" name="Ellipse 91">
              <a:extLst>
                <a:ext uri="{FF2B5EF4-FFF2-40B4-BE49-F238E27FC236}">
                  <a16:creationId xmlns:a16="http://schemas.microsoft.com/office/drawing/2014/main" id="{CAD02A6D-D8C9-0E02-D566-5F5DF1F7D79F}"/>
                </a:ext>
              </a:extLst>
            </p:cNvPr>
            <p:cNvSpPr/>
            <p:nvPr/>
          </p:nvSpPr>
          <p:spPr>
            <a:xfrm>
              <a:off x="748373" y="1497350"/>
              <a:ext cx="207778" cy="189073"/>
            </a:xfrm>
            <a:prstGeom prst="ellipse">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93" name="Flèche : droite 92">
            <a:extLst>
              <a:ext uri="{FF2B5EF4-FFF2-40B4-BE49-F238E27FC236}">
                <a16:creationId xmlns:a16="http://schemas.microsoft.com/office/drawing/2014/main" id="{DC3E5217-D3A4-FBB1-5AA3-586FE2B3C9B1}"/>
              </a:ext>
            </a:extLst>
          </p:cNvPr>
          <p:cNvSpPr/>
          <p:nvPr/>
        </p:nvSpPr>
        <p:spPr>
          <a:xfrm>
            <a:off x="3692880" y="1507158"/>
            <a:ext cx="1427518" cy="96396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latin typeface="Georgia" panose="02040502050405020303" pitchFamily="18" charset="0"/>
              </a:rPr>
              <a:t>FFT</a:t>
            </a:r>
            <a:endParaRPr lang="en-US" dirty="0">
              <a:latin typeface="Georgia" panose="02040502050405020303" pitchFamily="18" charset="0"/>
            </a:endParaRPr>
          </a:p>
        </p:txBody>
      </p:sp>
      <p:grpSp>
        <p:nvGrpSpPr>
          <p:cNvPr id="6" name="Groupe 5">
            <a:extLst>
              <a:ext uri="{FF2B5EF4-FFF2-40B4-BE49-F238E27FC236}">
                <a16:creationId xmlns:a16="http://schemas.microsoft.com/office/drawing/2014/main" id="{3549A943-2E00-8739-4B8C-8EA1A6322A7B}"/>
              </a:ext>
            </a:extLst>
          </p:cNvPr>
          <p:cNvGrpSpPr/>
          <p:nvPr/>
        </p:nvGrpSpPr>
        <p:grpSpPr>
          <a:xfrm>
            <a:off x="5835992" y="1007879"/>
            <a:ext cx="2313158" cy="2159137"/>
            <a:chOff x="1056265" y="2660393"/>
            <a:chExt cx="2121241" cy="1963194"/>
          </a:xfrm>
        </p:grpSpPr>
        <p:grpSp>
          <p:nvGrpSpPr>
            <p:cNvPr id="7" name="Groupe 6">
              <a:extLst>
                <a:ext uri="{FF2B5EF4-FFF2-40B4-BE49-F238E27FC236}">
                  <a16:creationId xmlns:a16="http://schemas.microsoft.com/office/drawing/2014/main" id="{59C04AC8-6A14-B4BB-3D7B-FE8861A723EF}"/>
                </a:ext>
              </a:extLst>
            </p:cNvPr>
            <p:cNvGrpSpPr/>
            <p:nvPr/>
          </p:nvGrpSpPr>
          <p:grpSpPr>
            <a:xfrm>
              <a:off x="1056265" y="2660393"/>
              <a:ext cx="1982984" cy="1963194"/>
              <a:chOff x="678237" y="2862273"/>
              <a:chExt cx="1982984" cy="1963194"/>
            </a:xfrm>
          </p:grpSpPr>
          <p:pic>
            <p:nvPicPr>
              <p:cNvPr id="12" name="Image 11">
                <a:extLst>
                  <a:ext uri="{FF2B5EF4-FFF2-40B4-BE49-F238E27FC236}">
                    <a16:creationId xmlns:a16="http://schemas.microsoft.com/office/drawing/2014/main" id="{99A5590A-B704-6D12-5F46-1CC610934247}"/>
                  </a:ext>
                </a:extLst>
              </p:cNvPr>
              <p:cNvPicPr>
                <a:picLocks noChangeAspect="1"/>
              </p:cNvPicPr>
              <p:nvPr/>
            </p:nvPicPr>
            <p:blipFill rotWithShape="1">
              <a:blip r:embed="rId4"/>
              <a:srcRect l="26860" t="1483" r="29884" b="1483"/>
              <a:stretch/>
            </p:blipFill>
            <p:spPr>
              <a:xfrm rot="5400000">
                <a:off x="688132" y="2852378"/>
                <a:ext cx="1963194" cy="1982984"/>
              </a:xfrm>
              <a:prstGeom prst="rect">
                <a:avLst/>
              </a:prstGeom>
            </p:spPr>
          </p:pic>
          <p:sp>
            <p:nvSpPr>
              <p:cNvPr id="14" name="Ellipse 13">
                <a:extLst>
                  <a:ext uri="{FF2B5EF4-FFF2-40B4-BE49-F238E27FC236}">
                    <a16:creationId xmlns:a16="http://schemas.microsoft.com/office/drawing/2014/main" id="{B5321C7E-C8F5-88FF-9701-83CB52AB78B6}"/>
                  </a:ext>
                </a:extLst>
              </p:cNvPr>
              <p:cNvSpPr/>
              <p:nvPr/>
            </p:nvSpPr>
            <p:spPr>
              <a:xfrm>
                <a:off x="1419128" y="3803973"/>
                <a:ext cx="144379" cy="154005"/>
              </a:xfrm>
              <a:prstGeom prst="ellipse">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BAAE8568-278D-8019-EE81-EE2359639FA8}"/>
                  </a:ext>
                </a:extLst>
              </p:cNvPr>
              <p:cNvSpPr/>
              <p:nvPr/>
            </p:nvSpPr>
            <p:spPr>
              <a:xfrm>
                <a:off x="1558946" y="3967359"/>
                <a:ext cx="144379" cy="154005"/>
              </a:xfrm>
              <a:prstGeom prst="ellipse">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a:extLst>
                  <a:ext uri="{FF2B5EF4-FFF2-40B4-BE49-F238E27FC236}">
                    <a16:creationId xmlns:a16="http://schemas.microsoft.com/office/drawing/2014/main" id="{50EAAAFD-69F8-78CF-EB2D-8A707B0CE973}"/>
                  </a:ext>
                </a:extLst>
              </p:cNvPr>
              <p:cNvSpPr/>
              <p:nvPr/>
            </p:nvSpPr>
            <p:spPr>
              <a:xfrm>
                <a:off x="1756080" y="3921220"/>
                <a:ext cx="144379" cy="154005"/>
              </a:xfrm>
              <a:prstGeom prst="ellipse">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75238CD7-66C7-ACB6-92B0-1E2046A6BDD6}"/>
                  </a:ext>
                </a:extLst>
              </p:cNvPr>
              <p:cNvSpPr/>
              <p:nvPr/>
            </p:nvSpPr>
            <p:spPr>
              <a:xfrm>
                <a:off x="2130185" y="4122289"/>
                <a:ext cx="144379" cy="154005"/>
              </a:xfrm>
              <a:prstGeom prst="ellipse">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a:extLst>
                  <a:ext uri="{FF2B5EF4-FFF2-40B4-BE49-F238E27FC236}">
                    <a16:creationId xmlns:a16="http://schemas.microsoft.com/office/drawing/2014/main" id="{69FB8B22-D14C-91B8-C013-28D58B47F80A}"/>
                  </a:ext>
                </a:extLst>
              </p:cNvPr>
              <p:cNvSpPr/>
              <p:nvPr/>
            </p:nvSpPr>
            <p:spPr>
              <a:xfrm>
                <a:off x="1065915" y="4037461"/>
                <a:ext cx="144379" cy="154005"/>
              </a:xfrm>
              <a:prstGeom prst="ellipse">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a:extLst>
                  <a:ext uri="{FF2B5EF4-FFF2-40B4-BE49-F238E27FC236}">
                    <a16:creationId xmlns:a16="http://schemas.microsoft.com/office/drawing/2014/main" id="{E13BC28D-3CAC-476A-1249-D0CFE89A2EA1}"/>
                  </a:ext>
                </a:extLst>
              </p:cNvPr>
              <p:cNvSpPr/>
              <p:nvPr/>
            </p:nvSpPr>
            <p:spPr>
              <a:xfrm>
                <a:off x="1285962" y="4282068"/>
                <a:ext cx="144379" cy="148024"/>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a:extLst>
                  <a:ext uri="{FF2B5EF4-FFF2-40B4-BE49-F238E27FC236}">
                    <a16:creationId xmlns:a16="http://schemas.microsoft.com/office/drawing/2014/main" id="{23D8CC9B-A7B1-A9AA-18D5-6C622E08F2FD}"/>
                  </a:ext>
                </a:extLst>
              </p:cNvPr>
              <p:cNvSpPr/>
              <p:nvPr/>
            </p:nvSpPr>
            <p:spPr>
              <a:xfrm>
                <a:off x="1558937" y="4395196"/>
                <a:ext cx="144379" cy="154005"/>
              </a:xfrm>
              <a:prstGeom prst="ellipse">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llipse 20">
                <a:extLst>
                  <a:ext uri="{FF2B5EF4-FFF2-40B4-BE49-F238E27FC236}">
                    <a16:creationId xmlns:a16="http://schemas.microsoft.com/office/drawing/2014/main" id="{59772FF5-BAF7-7A9E-32E3-D56C5260773B}"/>
                  </a:ext>
                </a:extLst>
              </p:cNvPr>
              <p:cNvSpPr/>
              <p:nvPr/>
            </p:nvSpPr>
            <p:spPr>
              <a:xfrm>
                <a:off x="1882781" y="4325819"/>
                <a:ext cx="144379" cy="154005"/>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llipse 21">
                <a:extLst>
                  <a:ext uri="{FF2B5EF4-FFF2-40B4-BE49-F238E27FC236}">
                    <a16:creationId xmlns:a16="http://schemas.microsoft.com/office/drawing/2014/main" id="{D07E5378-3500-9715-A93C-13A48929DD8F}"/>
                  </a:ext>
                </a:extLst>
              </p:cNvPr>
              <p:cNvSpPr/>
              <p:nvPr/>
            </p:nvSpPr>
            <p:spPr>
              <a:xfrm>
                <a:off x="1015848" y="3726539"/>
                <a:ext cx="144379" cy="154005"/>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llipse 22">
                <a:extLst>
                  <a:ext uri="{FF2B5EF4-FFF2-40B4-BE49-F238E27FC236}">
                    <a16:creationId xmlns:a16="http://schemas.microsoft.com/office/drawing/2014/main" id="{12246C33-CF24-9462-AC98-E9A4A1E245EC}"/>
                  </a:ext>
                </a:extLst>
              </p:cNvPr>
              <p:cNvSpPr/>
              <p:nvPr/>
            </p:nvSpPr>
            <p:spPr>
              <a:xfrm>
                <a:off x="1114243" y="3397622"/>
                <a:ext cx="144379" cy="154005"/>
              </a:xfrm>
              <a:prstGeom prst="ellipse">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Ellipse 23">
                <a:extLst>
                  <a:ext uri="{FF2B5EF4-FFF2-40B4-BE49-F238E27FC236}">
                    <a16:creationId xmlns:a16="http://schemas.microsoft.com/office/drawing/2014/main" id="{2D2F7E63-EC5E-048C-2B0A-8272E1194250}"/>
                  </a:ext>
                </a:extLst>
              </p:cNvPr>
              <p:cNvSpPr/>
              <p:nvPr/>
            </p:nvSpPr>
            <p:spPr>
              <a:xfrm>
                <a:off x="1368068" y="3208776"/>
                <a:ext cx="144379" cy="154005"/>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llipse 24">
                <a:extLst>
                  <a:ext uri="{FF2B5EF4-FFF2-40B4-BE49-F238E27FC236}">
                    <a16:creationId xmlns:a16="http://schemas.microsoft.com/office/drawing/2014/main" id="{229137FE-D9E3-EF21-F520-F11759598C92}"/>
                  </a:ext>
                </a:extLst>
              </p:cNvPr>
              <p:cNvSpPr/>
              <p:nvPr/>
            </p:nvSpPr>
            <p:spPr>
              <a:xfrm>
                <a:off x="1681622" y="3149258"/>
                <a:ext cx="144379" cy="154005"/>
              </a:xfrm>
              <a:prstGeom prst="ellipse">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Ellipse 25">
                <a:extLst>
                  <a:ext uri="{FF2B5EF4-FFF2-40B4-BE49-F238E27FC236}">
                    <a16:creationId xmlns:a16="http://schemas.microsoft.com/office/drawing/2014/main" id="{60729E8A-E7CA-6558-A493-534BC37594A6}"/>
                  </a:ext>
                </a:extLst>
              </p:cNvPr>
              <p:cNvSpPr/>
              <p:nvPr/>
            </p:nvSpPr>
            <p:spPr>
              <a:xfrm>
                <a:off x="1974514" y="3254728"/>
                <a:ext cx="144379" cy="154005"/>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Ellipse 26">
                <a:extLst>
                  <a:ext uri="{FF2B5EF4-FFF2-40B4-BE49-F238E27FC236}">
                    <a16:creationId xmlns:a16="http://schemas.microsoft.com/office/drawing/2014/main" id="{77C17AB4-41E3-47D7-969F-0F112E6C8F14}"/>
                  </a:ext>
                </a:extLst>
              </p:cNvPr>
              <p:cNvSpPr/>
              <p:nvPr/>
            </p:nvSpPr>
            <p:spPr>
              <a:xfrm>
                <a:off x="2186523" y="3508230"/>
                <a:ext cx="144379" cy="154005"/>
              </a:xfrm>
              <a:prstGeom prst="ellipse">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Ellipse 27">
                <a:extLst>
                  <a:ext uri="{FF2B5EF4-FFF2-40B4-BE49-F238E27FC236}">
                    <a16:creationId xmlns:a16="http://schemas.microsoft.com/office/drawing/2014/main" id="{A7D2D74C-1621-EFC1-4EC8-8FBCBE3DAF90}"/>
                  </a:ext>
                </a:extLst>
              </p:cNvPr>
              <p:cNvSpPr/>
              <p:nvPr/>
            </p:nvSpPr>
            <p:spPr>
              <a:xfrm>
                <a:off x="2236728" y="3816545"/>
                <a:ext cx="144379" cy="154005"/>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Ellipse 28">
                <a:extLst>
                  <a:ext uri="{FF2B5EF4-FFF2-40B4-BE49-F238E27FC236}">
                    <a16:creationId xmlns:a16="http://schemas.microsoft.com/office/drawing/2014/main" id="{E282675A-8CED-7D58-4EDA-DC14DC420CC2}"/>
                  </a:ext>
                </a:extLst>
              </p:cNvPr>
              <p:cNvSpPr/>
              <p:nvPr/>
            </p:nvSpPr>
            <p:spPr>
              <a:xfrm>
                <a:off x="1696227" y="3554412"/>
                <a:ext cx="144379" cy="154005"/>
              </a:xfrm>
              <a:prstGeom prst="ellipse">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Ellipse 29">
                <a:extLst>
                  <a:ext uri="{FF2B5EF4-FFF2-40B4-BE49-F238E27FC236}">
                    <a16:creationId xmlns:a16="http://schemas.microsoft.com/office/drawing/2014/main" id="{C389B7BC-1704-65E6-3CBA-C0AD3C7471E4}"/>
                  </a:ext>
                </a:extLst>
              </p:cNvPr>
              <p:cNvSpPr/>
              <p:nvPr/>
            </p:nvSpPr>
            <p:spPr>
              <a:xfrm>
                <a:off x="1485240" y="3593938"/>
                <a:ext cx="144379" cy="154005"/>
              </a:xfrm>
              <a:prstGeom prst="ellipse">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Ellipse 30">
                <a:extLst>
                  <a:ext uri="{FF2B5EF4-FFF2-40B4-BE49-F238E27FC236}">
                    <a16:creationId xmlns:a16="http://schemas.microsoft.com/office/drawing/2014/main" id="{3F94FD10-F2E3-C0DA-7EA3-58682372533B}"/>
                  </a:ext>
                </a:extLst>
              </p:cNvPr>
              <p:cNvSpPr/>
              <p:nvPr/>
            </p:nvSpPr>
            <p:spPr>
              <a:xfrm>
                <a:off x="1827887" y="3727928"/>
                <a:ext cx="144379" cy="154005"/>
              </a:xfrm>
              <a:prstGeom prst="ellipse">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0" name="ZoneTexte 9">
              <a:extLst>
                <a:ext uri="{FF2B5EF4-FFF2-40B4-BE49-F238E27FC236}">
                  <a16:creationId xmlns:a16="http://schemas.microsoft.com/office/drawing/2014/main" id="{3E241E02-6C16-9D76-BF98-17123F15F9A3}"/>
                </a:ext>
              </a:extLst>
            </p:cNvPr>
            <p:cNvSpPr txBox="1"/>
            <p:nvPr/>
          </p:nvSpPr>
          <p:spPr>
            <a:xfrm>
              <a:off x="2091862" y="4210815"/>
              <a:ext cx="1085644" cy="400110"/>
            </a:xfrm>
            <a:prstGeom prst="rect">
              <a:avLst/>
            </a:prstGeom>
            <a:noFill/>
            <a:ln>
              <a:noFill/>
            </a:ln>
          </p:spPr>
          <p:txBody>
            <a:bodyPr wrap="square" rtlCol="0">
              <a:spAutoFit/>
            </a:bodyPr>
            <a:lstStyle/>
            <a:p>
              <a:pPr algn="ctr"/>
              <a:r>
                <a:rPr lang="fr-FR" sz="2000" b="1" dirty="0">
                  <a:solidFill>
                    <a:schemeClr val="bg1"/>
                  </a:solidFill>
                  <a:cs typeface="Arial" panose="020B0604020202020204" pitchFamily="34" charset="0"/>
                </a:rPr>
                <a:t>1 nm</a:t>
              </a:r>
              <a:r>
                <a:rPr lang="fr-FR" sz="2000" b="1" baseline="30000" dirty="0">
                  <a:solidFill>
                    <a:schemeClr val="bg1"/>
                  </a:solidFill>
                  <a:cs typeface="Arial" panose="020B0604020202020204" pitchFamily="34" charset="0"/>
                </a:rPr>
                <a:t>-1</a:t>
              </a:r>
            </a:p>
          </p:txBody>
        </p:sp>
        <p:cxnSp>
          <p:nvCxnSpPr>
            <p:cNvPr id="11" name="Connecteur droit 10">
              <a:extLst>
                <a:ext uri="{FF2B5EF4-FFF2-40B4-BE49-F238E27FC236}">
                  <a16:creationId xmlns:a16="http://schemas.microsoft.com/office/drawing/2014/main" id="{6494A013-0727-BE32-27D5-8F97B3B5528E}"/>
                </a:ext>
              </a:extLst>
            </p:cNvPr>
            <p:cNvCxnSpPr>
              <a:cxnSpLocks/>
            </p:cNvCxnSpPr>
            <p:nvPr/>
          </p:nvCxnSpPr>
          <p:spPr>
            <a:xfrm flipH="1">
              <a:off x="2276791" y="4556447"/>
              <a:ext cx="702796" cy="0"/>
            </a:xfrm>
            <a:prstGeom prst="line">
              <a:avLst/>
            </a:prstGeom>
            <a:ln w="25400">
              <a:solidFill>
                <a:schemeClr val="bg1"/>
              </a:solidFill>
            </a:ln>
          </p:spPr>
          <p:style>
            <a:lnRef idx="3">
              <a:schemeClr val="accent4"/>
            </a:lnRef>
            <a:fillRef idx="0">
              <a:schemeClr val="accent4"/>
            </a:fillRef>
            <a:effectRef idx="2">
              <a:schemeClr val="accent4"/>
            </a:effectRef>
            <a:fontRef idx="minor">
              <a:schemeClr val="tx1"/>
            </a:fontRef>
          </p:style>
        </p:cxnSp>
      </p:grpSp>
      <p:sp>
        <p:nvSpPr>
          <p:cNvPr id="9" name="Espace réservé du numéro de diapositive 8">
            <a:extLst>
              <a:ext uri="{FF2B5EF4-FFF2-40B4-BE49-F238E27FC236}">
                <a16:creationId xmlns:a16="http://schemas.microsoft.com/office/drawing/2014/main" id="{58874539-D0D1-A103-C793-EB4A80E6749F}"/>
              </a:ext>
            </a:extLst>
          </p:cNvPr>
          <p:cNvSpPr>
            <a:spLocks noGrp="1"/>
          </p:cNvSpPr>
          <p:nvPr>
            <p:ph type="sldNum" sz="quarter" idx="12"/>
          </p:nvPr>
        </p:nvSpPr>
        <p:spPr/>
        <p:txBody>
          <a:bodyPr/>
          <a:lstStyle/>
          <a:p>
            <a:fld id="{805F62EE-C454-B145-957E-D2FDC4A58ED4}" type="slidenum">
              <a:rPr lang="fr-FR" smtClean="0"/>
              <a:t>16</a:t>
            </a:fld>
            <a:endParaRPr lang="fr-FR"/>
          </a:p>
        </p:txBody>
      </p:sp>
    </p:spTree>
    <p:extLst>
      <p:ext uri="{BB962C8B-B14F-4D97-AF65-F5344CB8AC3E}">
        <p14:creationId xmlns:p14="http://schemas.microsoft.com/office/powerpoint/2010/main" val="35557915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45157D-E6E3-E6B4-5462-9F5AFA377BB3}"/>
              </a:ext>
            </a:extLst>
          </p:cNvPr>
          <p:cNvSpPr>
            <a:spLocks noGrp="1"/>
          </p:cNvSpPr>
          <p:nvPr>
            <p:ph type="title"/>
          </p:nvPr>
        </p:nvSpPr>
        <p:spPr>
          <a:xfrm>
            <a:off x="1278041" y="-10728"/>
            <a:ext cx="6636537" cy="833010"/>
          </a:xfrm>
        </p:spPr>
        <p:txBody>
          <a:bodyPr/>
          <a:lstStyle/>
          <a:p>
            <a:r>
              <a:rPr lang="fr-FR" dirty="0"/>
              <a:t>Flower-</a:t>
            </a:r>
            <a:r>
              <a:rPr lang="fr-FR" dirty="0" err="1"/>
              <a:t>shaped</a:t>
            </a:r>
            <a:r>
              <a:rPr lang="fr-FR" dirty="0"/>
              <a:t> pattern: FFT</a:t>
            </a:r>
            <a:endParaRPr lang="en-US" dirty="0"/>
          </a:p>
        </p:txBody>
      </p:sp>
      <p:sp>
        <p:nvSpPr>
          <p:cNvPr id="3" name="Espace réservé de la date 2">
            <a:extLst>
              <a:ext uri="{FF2B5EF4-FFF2-40B4-BE49-F238E27FC236}">
                <a16:creationId xmlns:a16="http://schemas.microsoft.com/office/drawing/2014/main" id="{B38F5FBA-39D9-19EA-15CD-1C08F43BEC4F}"/>
              </a:ext>
            </a:extLst>
          </p:cNvPr>
          <p:cNvSpPr>
            <a:spLocks noGrp="1"/>
          </p:cNvSpPr>
          <p:nvPr>
            <p:ph type="dt" sz="half" idx="10"/>
          </p:nvPr>
        </p:nvSpPr>
        <p:spPr/>
        <p:txBody>
          <a:bodyPr/>
          <a:lstStyle/>
          <a:p>
            <a:r>
              <a:rPr lang="en-US"/>
              <a:t>5-6 December 2023</a:t>
            </a:r>
            <a:endParaRPr lang="fr-FR"/>
          </a:p>
        </p:txBody>
      </p:sp>
      <p:sp>
        <p:nvSpPr>
          <p:cNvPr id="4" name="Espace réservé du pied de page 3">
            <a:extLst>
              <a:ext uri="{FF2B5EF4-FFF2-40B4-BE49-F238E27FC236}">
                <a16:creationId xmlns:a16="http://schemas.microsoft.com/office/drawing/2014/main" id="{E462176B-C0F8-44F3-561E-ADC9B49DAAB0}"/>
              </a:ext>
            </a:extLst>
          </p:cNvPr>
          <p:cNvSpPr>
            <a:spLocks noGrp="1"/>
          </p:cNvSpPr>
          <p:nvPr>
            <p:ph type="ftr" sz="quarter" idx="11"/>
          </p:nvPr>
        </p:nvSpPr>
        <p:spPr/>
        <p:txBody>
          <a:bodyPr/>
          <a:lstStyle/>
          <a:p>
            <a:r>
              <a:rPr lang="fr-FR"/>
              <a:t>GDR MEETICC</a:t>
            </a:r>
          </a:p>
        </p:txBody>
      </p:sp>
      <p:grpSp>
        <p:nvGrpSpPr>
          <p:cNvPr id="8" name="Groupe 7">
            <a:extLst>
              <a:ext uri="{FF2B5EF4-FFF2-40B4-BE49-F238E27FC236}">
                <a16:creationId xmlns:a16="http://schemas.microsoft.com/office/drawing/2014/main" id="{7E6EE12A-AAE1-B2C8-4EF7-2C9B37211933}"/>
              </a:ext>
            </a:extLst>
          </p:cNvPr>
          <p:cNvGrpSpPr/>
          <p:nvPr/>
        </p:nvGrpSpPr>
        <p:grpSpPr>
          <a:xfrm>
            <a:off x="276087" y="1039223"/>
            <a:ext cx="2964308" cy="2073600"/>
            <a:chOff x="472682" y="489617"/>
            <a:chExt cx="2964308" cy="2073600"/>
          </a:xfrm>
        </p:grpSpPr>
        <p:pic>
          <p:nvPicPr>
            <p:cNvPr id="90" name="Image 89">
              <a:extLst>
                <a:ext uri="{FF2B5EF4-FFF2-40B4-BE49-F238E27FC236}">
                  <a16:creationId xmlns:a16="http://schemas.microsoft.com/office/drawing/2014/main" id="{35006371-1E0F-50DB-2922-DC0D2F80E725}"/>
                </a:ext>
              </a:extLst>
            </p:cNvPr>
            <p:cNvPicPr>
              <a:picLocks noChangeAspect="1"/>
            </p:cNvPicPr>
            <p:nvPr/>
          </p:nvPicPr>
          <p:blipFill rotWithShape="1">
            <a:blip r:embed="rId3"/>
            <a:srcRect l="16426" t="837" r="20193" b="458"/>
            <a:stretch/>
          </p:blipFill>
          <p:spPr>
            <a:xfrm>
              <a:off x="472682" y="489617"/>
              <a:ext cx="2964308" cy="2073600"/>
            </a:xfrm>
            <a:prstGeom prst="rect">
              <a:avLst/>
            </a:prstGeom>
          </p:spPr>
        </p:pic>
        <p:sp>
          <p:nvSpPr>
            <p:cNvPr id="91" name="Forme libre : forme 90">
              <a:extLst>
                <a:ext uri="{FF2B5EF4-FFF2-40B4-BE49-F238E27FC236}">
                  <a16:creationId xmlns:a16="http://schemas.microsoft.com/office/drawing/2014/main" id="{DEA4C565-985C-4356-4992-2AB36139AAB4}"/>
                </a:ext>
              </a:extLst>
            </p:cNvPr>
            <p:cNvSpPr/>
            <p:nvPr/>
          </p:nvSpPr>
          <p:spPr>
            <a:xfrm>
              <a:off x="631041" y="1398183"/>
              <a:ext cx="442765" cy="396000"/>
            </a:xfrm>
            <a:custGeom>
              <a:avLst/>
              <a:gdLst>
                <a:gd name="connsiteX0" fmla="*/ 1731475 w 2695075"/>
                <a:gd name="connsiteY0" fmla="*/ 0 h 2149642"/>
                <a:gd name="connsiteX1" fmla="*/ 2363839 w 2695075"/>
                <a:gd name="connsiteY1" fmla="*/ 540790 h 2149642"/>
                <a:gd name="connsiteX2" fmla="*/ 2358058 w 2695075"/>
                <a:gd name="connsiteY2" fmla="*/ 606128 h 2149642"/>
                <a:gd name="connsiteX3" fmla="*/ 2416272 w 2695075"/>
                <a:gd name="connsiteY3" fmla="*/ 633149 h 2149642"/>
                <a:gd name="connsiteX4" fmla="*/ 2695075 w 2695075"/>
                <a:gd name="connsiteY4" fmla="*/ 1081581 h 2149642"/>
                <a:gd name="connsiteX5" fmla="*/ 2416272 w 2695075"/>
                <a:gd name="connsiteY5" fmla="*/ 1530013 h 2149642"/>
                <a:gd name="connsiteX6" fmla="*/ 2360354 w 2695075"/>
                <a:gd name="connsiteY6" fmla="*/ 1555968 h 2149642"/>
                <a:gd name="connsiteX7" fmla="*/ 2363837 w 2695075"/>
                <a:gd name="connsiteY7" fmla="*/ 1595332 h 2149642"/>
                <a:gd name="connsiteX8" fmla="*/ 1731473 w 2695075"/>
                <a:gd name="connsiteY8" fmla="*/ 2136122 h 2149642"/>
                <a:gd name="connsiteX9" fmla="*/ 1377912 w 2695075"/>
                <a:gd name="connsiteY9" fmla="*/ 2043764 h 2149642"/>
                <a:gd name="connsiteX10" fmla="*/ 1372175 w 2695075"/>
                <a:gd name="connsiteY10" fmla="*/ 2039716 h 2149642"/>
                <a:gd name="connsiteX11" fmla="*/ 1347277 w 2695075"/>
                <a:gd name="connsiteY11" fmla="*/ 2057284 h 2149642"/>
                <a:gd name="connsiteX12" fmla="*/ 993716 w 2695075"/>
                <a:gd name="connsiteY12" fmla="*/ 2149642 h 2149642"/>
                <a:gd name="connsiteX13" fmla="*/ 361352 w 2695075"/>
                <a:gd name="connsiteY13" fmla="*/ 1608852 h 2149642"/>
                <a:gd name="connsiteX14" fmla="*/ 364370 w 2695075"/>
                <a:gd name="connsiteY14" fmla="*/ 1583251 h 2149642"/>
                <a:gd name="connsiteX15" fmla="*/ 278803 w 2695075"/>
                <a:gd name="connsiteY15" fmla="*/ 1543533 h 2149642"/>
                <a:gd name="connsiteX16" fmla="*/ 0 w 2695075"/>
                <a:gd name="connsiteY16" fmla="*/ 1095101 h 2149642"/>
                <a:gd name="connsiteX17" fmla="*/ 278803 w 2695075"/>
                <a:gd name="connsiteY17" fmla="*/ 646669 h 2149642"/>
                <a:gd name="connsiteX18" fmla="*/ 367390 w 2695075"/>
                <a:gd name="connsiteY18" fmla="*/ 605549 h 2149642"/>
                <a:gd name="connsiteX19" fmla="*/ 361350 w 2695075"/>
                <a:gd name="connsiteY19" fmla="*/ 554311 h 2149642"/>
                <a:gd name="connsiteX20" fmla="*/ 993714 w 2695075"/>
                <a:gd name="connsiteY20" fmla="*/ 13521 h 2149642"/>
                <a:gd name="connsiteX21" fmla="*/ 1347275 w 2695075"/>
                <a:gd name="connsiteY21" fmla="*/ 105879 h 2149642"/>
                <a:gd name="connsiteX22" fmla="*/ 1353013 w 2695075"/>
                <a:gd name="connsiteY22" fmla="*/ 109928 h 2149642"/>
                <a:gd name="connsiteX23" fmla="*/ 1377914 w 2695075"/>
                <a:gd name="connsiteY23" fmla="*/ 92358 h 2149642"/>
                <a:gd name="connsiteX24" fmla="*/ 1731475 w 2695075"/>
                <a:gd name="connsiteY24" fmla="*/ 0 h 214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695075" h="2149642">
                  <a:moveTo>
                    <a:pt x="1731475" y="0"/>
                  </a:moveTo>
                  <a:cubicBezTo>
                    <a:pt x="2080720" y="0"/>
                    <a:pt x="2363839" y="242120"/>
                    <a:pt x="2363839" y="540790"/>
                  </a:cubicBezTo>
                  <a:lnTo>
                    <a:pt x="2358058" y="606128"/>
                  </a:lnTo>
                  <a:lnTo>
                    <a:pt x="2416272" y="633149"/>
                  </a:lnTo>
                  <a:cubicBezTo>
                    <a:pt x="2584482" y="730333"/>
                    <a:pt x="2695075" y="894912"/>
                    <a:pt x="2695075" y="1081581"/>
                  </a:cubicBezTo>
                  <a:cubicBezTo>
                    <a:pt x="2695075" y="1268250"/>
                    <a:pt x="2584482" y="1432829"/>
                    <a:pt x="2416272" y="1530013"/>
                  </a:cubicBezTo>
                  <a:lnTo>
                    <a:pt x="2360354" y="1555968"/>
                  </a:lnTo>
                  <a:lnTo>
                    <a:pt x="2363837" y="1595332"/>
                  </a:lnTo>
                  <a:cubicBezTo>
                    <a:pt x="2363837" y="1894002"/>
                    <a:pt x="2080718" y="2136122"/>
                    <a:pt x="1731473" y="2136122"/>
                  </a:cubicBezTo>
                  <a:cubicBezTo>
                    <a:pt x="1600506" y="2136122"/>
                    <a:pt x="1478838" y="2102074"/>
                    <a:pt x="1377912" y="2043764"/>
                  </a:cubicBezTo>
                  <a:lnTo>
                    <a:pt x="1372175" y="2039716"/>
                  </a:lnTo>
                  <a:lnTo>
                    <a:pt x="1347277" y="2057284"/>
                  </a:lnTo>
                  <a:cubicBezTo>
                    <a:pt x="1246351" y="2115594"/>
                    <a:pt x="1124683" y="2149642"/>
                    <a:pt x="993716" y="2149642"/>
                  </a:cubicBezTo>
                  <a:cubicBezTo>
                    <a:pt x="644471" y="2149642"/>
                    <a:pt x="361352" y="1907522"/>
                    <a:pt x="361352" y="1608852"/>
                  </a:cubicBezTo>
                  <a:lnTo>
                    <a:pt x="364370" y="1583251"/>
                  </a:lnTo>
                  <a:lnTo>
                    <a:pt x="278803" y="1543533"/>
                  </a:lnTo>
                  <a:cubicBezTo>
                    <a:pt x="110593" y="1446349"/>
                    <a:pt x="0" y="1281770"/>
                    <a:pt x="0" y="1095101"/>
                  </a:cubicBezTo>
                  <a:cubicBezTo>
                    <a:pt x="0" y="908432"/>
                    <a:pt x="110593" y="743853"/>
                    <a:pt x="278803" y="646669"/>
                  </a:cubicBezTo>
                  <a:lnTo>
                    <a:pt x="367390" y="605549"/>
                  </a:lnTo>
                  <a:lnTo>
                    <a:pt x="361350" y="554311"/>
                  </a:lnTo>
                  <a:cubicBezTo>
                    <a:pt x="361350" y="255641"/>
                    <a:pt x="644469" y="13521"/>
                    <a:pt x="993714" y="13521"/>
                  </a:cubicBezTo>
                  <a:cubicBezTo>
                    <a:pt x="1124681" y="13521"/>
                    <a:pt x="1246349" y="47569"/>
                    <a:pt x="1347275" y="105879"/>
                  </a:cubicBezTo>
                  <a:lnTo>
                    <a:pt x="1353013" y="109928"/>
                  </a:lnTo>
                  <a:lnTo>
                    <a:pt x="1377914" y="92358"/>
                  </a:lnTo>
                  <a:cubicBezTo>
                    <a:pt x="1478840" y="34048"/>
                    <a:pt x="1600508" y="0"/>
                    <a:pt x="1731475" y="0"/>
                  </a:cubicBezTo>
                  <a:close/>
                </a:path>
              </a:pathLst>
            </a:cu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92" name="Ellipse 91">
              <a:extLst>
                <a:ext uri="{FF2B5EF4-FFF2-40B4-BE49-F238E27FC236}">
                  <a16:creationId xmlns:a16="http://schemas.microsoft.com/office/drawing/2014/main" id="{CAD02A6D-D8C9-0E02-D566-5F5DF1F7D79F}"/>
                </a:ext>
              </a:extLst>
            </p:cNvPr>
            <p:cNvSpPr/>
            <p:nvPr/>
          </p:nvSpPr>
          <p:spPr>
            <a:xfrm>
              <a:off x="748373" y="1497350"/>
              <a:ext cx="207778" cy="189073"/>
            </a:xfrm>
            <a:prstGeom prst="ellipse">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93" name="Flèche : droite 92">
            <a:extLst>
              <a:ext uri="{FF2B5EF4-FFF2-40B4-BE49-F238E27FC236}">
                <a16:creationId xmlns:a16="http://schemas.microsoft.com/office/drawing/2014/main" id="{DC3E5217-D3A4-FBB1-5AA3-586FE2B3C9B1}"/>
              </a:ext>
            </a:extLst>
          </p:cNvPr>
          <p:cNvSpPr/>
          <p:nvPr/>
        </p:nvSpPr>
        <p:spPr>
          <a:xfrm>
            <a:off x="3692880" y="1507158"/>
            <a:ext cx="1427518" cy="96396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latin typeface="Georgia" panose="02040502050405020303" pitchFamily="18" charset="0"/>
              </a:rPr>
              <a:t>FFT</a:t>
            </a:r>
            <a:endParaRPr lang="en-US" dirty="0">
              <a:latin typeface="Georgia" panose="02040502050405020303" pitchFamily="18" charset="0"/>
            </a:endParaRPr>
          </a:p>
        </p:txBody>
      </p:sp>
      <p:grpSp>
        <p:nvGrpSpPr>
          <p:cNvPr id="6" name="Groupe 5">
            <a:extLst>
              <a:ext uri="{FF2B5EF4-FFF2-40B4-BE49-F238E27FC236}">
                <a16:creationId xmlns:a16="http://schemas.microsoft.com/office/drawing/2014/main" id="{3549A943-2E00-8739-4B8C-8EA1A6322A7B}"/>
              </a:ext>
            </a:extLst>
          </p:cNvPr>
          <p:cNvGrpSpPr/>
          <p:nvPr/>
        </p:nvGrpSpPr>
        <p:grpSpPr>
          <a:xfrm>
            <a:off x="5835992" y="1007879"/>
            <a:ext cx="2313158" cy="2159137"/>
            <a:chOff x="1056265" y="2660393"/>
            <a:chExt cx="2121241" cy="1963194"/>
          </a:xfrm>
        </p:grpSpPr>
        <p:grpSp>
          <p:nvGrpSpPr>
            <p:cNvPr id="7" name="Groupe 6">
              <a:extLst>
                <a:ext uri="{FF2B5EF4-FFF2-40B4-BE49-F238E27FC236}">
                  <a16:creationId xmlns:a16="http://schemas.microsoft.com/office/drawing/2014/main" id="{59C04AC8-6A14-B4BB-3D7B-FE8861A723EF}"/>
                </a:ext>
              </a:extLst>
            </p:cNvPr>
            <p:cNvGrpSpPr/>
            <p:nvPr/>
          </p:nvGrpSpPr>
          <p:grpSpPr>
            <a:xfrm>
              <a:off x="1056265" y="2660393"/>
              <a:ext cx="1982984" cy="1963194"/>
              <a:chOff x="678237" y="2862273"/>
              <a:chExt cx="1982984" cy="1963194"/>
            </a:xfrm>
          </p:grpSpPr>
          <p:pic>
            <p:nvPicPr>
              <p:cNvPr id="12" name="Image 11">
                <a:extLst>
                  <a:ext uri="{FF2B5EF4-FFF2-40B4-BE49-F238E27FC236}">
                    <a16:creationId xmlns:a16="http://schemas.microsoft.com/office/drawing/2014/main" id="{99A5590A-B704-6D12-5F46-1CC610934247}"/>
                  </a:ext>
                </a:extLst>
              </p:cNvPr>
              <p:cNvPicPr>
                <a:picLocks noChangeAspect="1"/>
              </p:cNvPicPr>
              <p:nvPr/>
            </p:nvPicPr>
            <p:blipFill rotWithShape="1">
              <a:blip r:embed="rId4"/>
              <a:srcRect l="26860" t="1483" r="29884" b="1483"/>
              <a:stretch/>
            </p:blipFill>
            <p:spPr>
              <a:xfrm rot="5400000">
                <a:off x="688132" y="2852378"/>
                <a:ext cx="1963194" cy="1982984"/>
              </a:xfrm>
              <a:prstGeom prst="rect">
                <a:avLst/>
              </a:prstGeom>
            </p:spPr>
          </p:pic>
          <p:sp>
            <p:nvSpPr>
              <p:cNvPr id="14" name="Ellipse 13">
                <a:extLst>
                  <a:ext uri="{FF2B5EF4-FFF2-40B4-BE49-F238E27FC236}">
                    <a16:creationId xmlns:a16="http://schemas.microsoft.com/office/drawing/2014/main" id="{B5321C7E-C8F5-88FF-9701-83CB52AB78B6}"/>
                  </a:ext>
                </a:extLst>
              </p:cNvPr>
              <p:cNvSpPr/>
              <p:nvPr/>
            </p:nvSpPr>
            <p:spPr>
              <a:xfrm>
                <a:off x="1419128" y="3803973"/>
                <a:ext cx="144379" cy="154005"/>
              </a:xfrm>
              <a:prstGeom prst="ellipse">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BAAE8568-278D-8019-EE81-EE2359639FA8}"/>
                  </a:ext>
                </a:extLst>
              </p:cNvPr>
              <p:cNvSpPr/>
              <p:nvPr/>
            </p:nvSpPr>
            <p:spPr>
              <a:xfrm>
                <a:off x="1558946" y="3967359"/>
                <a:ext cx="144379" cy="154005"/>
              </a:xfrm>
              <a:prstGeom prst="ellipse">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a:extLst>
                  <a:ext uri="{FF2B5EF4-FFF2-40B4-BE49-F238E27FC236}">
                    <a16:creationId xmlns:a16="http://schemas.microsoft.com/office/drawing/2014/main" id="{50EAAAFD-69F8-78CF-EB2D-8A707B0CE973}"/>
                  </a:ext>
                </a:extLst>
              </p:cNvPr>
              <p:cNvSpPr/>
              <p:nvPr/>
            </p:nvSpPr>
            <p:spPr>
              <a:xfrm>
                <a:off x="1756080" y="3921220"/>
                <a:ext cx="144379" cy="154005"/>
              </a:xfrm>
              <a:prstGeom prst="ellipse">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75238CD7-66C7-ACB6-92B0-1E2046A6BDD6}"/>
                  </a:ext>
                </a:extLst>
              </p:cNvPr>
              <p:cNvSpPr/>
              <p:nvPr/>
            </p:nvSpPr>
            <p:spPr>
              <a:xfrm>
                <a:off x="2130185" y="4122289"/>
                <a:ext cx="144379" cy="154005"/>
              </a:xfrm>
              <a:prstGeom prst="ellipse">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a:extLst>
                  <a:ext uri="{FF2B5EF4-FFF2-40B4-BE49-F238E27FC236}">
                    <a16:creationId xmlns:a16="http://schemas.microsoft.com/office/drawing/2014/main" id="{69FB8B22-D14C-91B8-C013-28D58B47F80A}"/>
                  </a:ext>
                </a:extLst>
              </p:cNvPr>
              <p:cNvSpPr/>
              <p:nvPr/>
            </p:nvSpPr>
            <p:spPr>
              <a:xfrm>
                <a:off x="1065915" y="4037461"/>
                <a:ext cx="144379" cy="154005"/>
              </a:xfrm>
              <a:prstGeom prst="ellipse">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a:extLst>
                  <a:ext uri="{FF2B5EF4-FFF2-40B4-BE49-F238E27FC236}">
                    <a16:creationId xmlns:a16="http://schemas.microsoft.com/office/drawing/2014/main" id="{E13BC28D-3CAC-476A-1249-D0CFE89A2EA1}"/>
                  </a:ext>
                </a:extLst>
              </p:cNvPr>
              <p:cNvSpPr/>
              <p:nvPr/>
            </p:nvSpPr>
            <p:spPr>
              <a:xfrm>
                <a:off x="1285962" y="4282068"/>
                <a:ext cx="144379" cy="148024"/>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a:extLst>
                  <a:ext uri="{FF2B5EF4-FFF2-40B4-BE49-F238E27FC236}">
                    <a16:creationId xmlns:a16="http://schemas.microsoft.com/office/drawing/2014/main" id="{23D8CC9B-A7B1-A9AA-18D5-6C622E08F2FD}"/>
                  </a:ext>
                </a:extLst>
              </p:cNvPr>
              <p:cNvSpPr/>
              <p:nvPr/>
            </p:nvSpPr>
            <p:spPr>
              <a:xfrm>
                <a:off x="1558937" y="4395196"/>
                <a:ext cx="144379" cy="154005"/>
              </a:xfrm>
              <a:prstGeom prst="ellipse">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llipse 20">
                <a:extLst>
                  <a:ext uri="{FF2B5EF4-FFF2-40B4-BE49-F238E27FC236}">
                    <a16:creationId xmlns:a16="http://schemas.microsoft.com/office/drawing/2014/main" id="{59772FF5-BAF7-7A9E-32E3-D56C5260773B}"/>
                  </a:ext>
                </a:extLst>
              </p:cNvPr>
              <p:cNvSpPr/>
              <p:nvPr/>
            </p:nvSpPr>
            <p:spPr>
              <a:xfrm>
                <a:off x="1882781" y="4325819"/>
                <a:ext cx="144379" cy="154005"/>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llipse 21">
                <a:extLst>
                  <a:ext uri="{FF2B5EF4-FFF2-40B4-BE49-F238E27FC236}">
                    <a16:creationId xmlns:a16="http://schemas.microsoft.com/office/drawing/2014/main" id="{D07E5378-3500-9715-A93C-13A48929DD8F}"/>
                  </a:ext>
                </a:extLst>
              </p:cNvPr>
              <p:cNvSpPr/>
              <p:nvPr/>
            </p:nvSpPr>
            <p:spPr>
              <a:xfrm>
                <a:off x="1015848" y="3726539"/>
                <a:ext cx="144379" cy="154005"/>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llipse 22">
                <a:extLst>
                  <a:ext uri="{FF2B5EF4-FFF2-40B4-BE49-F238E27FC236}">
                    <a16:creationId xmlns:a16="http://schemas.microsoft.com/office/drawing/2014/main" id="{12246C33-CF24-9462-AC98-E9A4A1E245EC}"/>
                  </a:ext>
                </a:extLst>
              </p:cNvPr>
              <p:cNvSpPr/>
              <p:nvPr/>
            </p:nvSpPr>
            <p:spPr>
              <a:xfrm>
                <a:off x="1114243" y="3397622"/>
                <a:ext cx="144379" cy="154005"/>
              </a:xfrm>
              <a:prstGeom prst="ellipse">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Ellipse 23">
                <a:extLst>
                  <a:ext uri="{FF2B5EF4-FFF2-40B4-BE49-F238E27FC236}">
                    <a16:creationId xmlns:a16="http://schemas.microsoft.com/office/drawing/2014/main" id="{2D2F7E63-EC5E-048C-2B0A-8272E1194250}"/>
                  </a:ext>
                </a:extLst>
              </p:cNvPr>
              <p:cNvSpPr/>
              <p:nvPr/>
            </p:nvSpPr>
            <p:spPr>
              <a:xfrm>
                <a:off x="1368068" y="3208776"/>
                <a:ext cx="144379" cy="154005"/>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llipse 24">
                <a:extLst>
                  <a:ext uri="{FF2B5EF4-FFF2-40B4-BE49-F238E27FC236}">
                    <a16:creationId xmlns:a16="http://schemas.microsoft.com/office/drawing/2014/main" id="{229137FE-D9E3-EF21-F520-F11759598C92}"/>
                  </a:ext>
                </a:extLst>
              </p:cNvPr>
              <p:cNvSpPr/>
              <p:nvPr/>
            </p:nvSpPr>
            <p:spPr>
              <a:xfrm>
                <a:off x="1681622" y="3149258"/>
                <a:ext cx="144379" cy="154005"/>
              </a:xfrm>
              <a:prstGeom prst="ellipse">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Ellipse 25">
                <a:extLst>
                  <a:ext uri="{FF2B5EF4-FFF2-40B4-BE49-F238E27FC236}">
                    <a16:creationId xmlns:a16="http://schemas.microsoft.com/office/drawing/2014/main" id="{60729E8A-E7CA-6558-A493-534BC37594A6}"/>
                  </a:ext>
                </a:extLst>
              </p:cNvPr>
              <p:cNvSpPr/>
              <p:nvPr/>
            </p:nvSpPr>
            <p:spPr>
              <a:xfrm>
                <a:off x="1974514" y="3254728"/>
                <a:ext cx="144379" cy="154005"/>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Ellipse 26">
                <a:extLst>
                  <a:ext uri="{FF2B5EF4-FFF2-40B4-BE49-F238E27FC236}">
                    <a16:creationId xmlns:a16="http://schemas.microsoft.com/office/drawing/2014/main" id="{77C17AB4-41E3-47D7-969F-0F112E6C8F14}"/>
                  </a:ext>
                </a:extLst>
              </p:cNvPr>
              <p:cNvSpPr/>
              <p:nvPr/>
            </p:nvSpPr>
            <p:spPr>
              <a:xfrm>
                <a:off x="2186523" y="3508230"/>
                <a:ext cx="144379" cy="154005"/>
              </a:xfrm>
              <a:prstGeom prst="ellipse">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Ellipse 27">
                <a:extLst>
                  <a:ext uri="{FF2B5EF4-FFF2-40B4-BE49-F238E27FC236}">
                    <a16:creationId xmlns:a16="http://schemas.microsoft.com/office/drawing/2014/main" id="{A7D2D74C-1621-EFC1-4EC8-8FBCBE3DAF90}"/>
                  </a:ext>
                </a:extLst>
              </p:cNvPr>
              <p:cNvSpPr/>
              <p:nvPr/>
            </p:nvSpPr>
            <p:spPr>
              <a:xfrm>
                <a:off x="2236728" y="3816545"/>
                <a:ext cx="144379" cy="154005"/>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Ellipse 28">
                <a:extLst>
                  <a:ext uri="{FF2B5EF4-FFF2-40B4-BE49-F238E27FC236}">
                    <a16:creationId xmlns:a16="http://schemas.microsoft.com/office/drawing/2014/main" id="{E282675A-8CED-7D58-4EDA-DC14DC420CC2}"/>
                  </a:ext>
                </a:extLst>
              </p:cNvPr>
              <p:cNvSpPr/>
              <p:nvPr/>
            </p:nvSpPr>
            <p:spPr>
              <a:xfrm>
                <a:off x="1696227" y="3554412"/>
                <a:ext cx="144379" cy="154005"/>
              </a:xfrm>
              <a:prstGeom prst="ellipse">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Ellipse 29">
                <a:extLst>
                  <a:ext uri="{FF2B5EF4-FFF2-40B4-BE49-F238E27FC236}">
                    <a16:creationId xmlns:a16="http://schemas.microsoft.com/office/drawing/2014/main" id="{C389B7BC-1704-65E6-3CBA-C0AD3C7471E4}"/>
                  </a:ext>
                </a:extLst>
              </p:cNvPr>
              <p:cNvSpPr/>
              <p:nvPr/>
            </p:nvSpPr>
            <p:spPr>
              <a:xfrm>
                <a:off x="1485240" y="3593938"/>
                <a:ext cx="144379" cy="154005"/>
              </a:xfrm>
              <a:prstGeom prst="ellipse">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Ellipse 30">
                <a:extLst>
                  <a:ext uri="{FF2B5EF4-FFF2-40B4-BE49-F238E27FC236}">
                    <a16:creationId xmlns:a16="http://schemas.microsoft.com/office/drawing/2014/main" id="{3F94FD10-F2E3-C0DA-7EA3-58682372533B}"/>
                  </a:ext>
                </a:extLst>
              </p:cNvPr>
              <p:cNvSpPr/>
              <p:nvPr/>
            </p:nvSpPr>
            <p:spPr>
              <a:xfrm>
                <a:off x="1827887" y="3727928"/>
                <a:ext cx="144379" cy="154005"/>
              </a:xfrm>
              <a:prstGeom prst="ellipse">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0" name="ZoneTexte 9">
              <a:extLst>
                <a:ext uri="{FF2B5EF4-FFF2-40B4-BE49-F238E27FC236}">
                  <a16:creationId xmlns:a16="http://schemas.microsoft.com/office/drawing/2014/main" id="{3E241E02-6C16-9D76-BF98-17123F15F9A3}"/>
                </a:ext>
              </a:extLst>
            </p:cNvPr>
            <p:cNvSpPr txBox="1"/>
            <p:nvPr/>
          </p:nvSpPr>
          <p:spPr>
            <a:xfrm>
              <a:off x="2091862" y="4210815"/>
              <a:ext cx="1085644" cy="400110"/>
            </a:xfrm>
            <a:prstGeom prst="rect">
              <a:avLst/>
            </a:prstGeom>
            <a:noFill/>
            <a:ln>
              <a:noFill/>
            </a:ln>
          </p:spPr>
          <p:txBody>
            <a:bodyPr wrap="square" rtlCol="0">
              <a:spAutoFit/>
            </a:bodyPr>
            <a:lstStyle/>
            <a:p>
              <a:pPr algn="ctr"/>
              <a:r>
                <a:rPr lang="fr-FR" sz="2000" b="1" dirty="0">
                  <a:solidFill>
                    <a:schemeClr val="bg1"/>
                  </a:solidFill>
                  <a:cs typeface="Arial" panose="020B0604020202020204" pitchFamily="34" charset="0"/>
                </a:rPr>
                <a:t>1 nm</a:t>
              </a:r>
              <a:r>
                <a:rPr lang="fr-FR" sz="2000" b="1" baseline="30000" dirty="0">
                  <a:solidFill>
                    <a:schemeClr val="bg1"/>
                  </a:solidFill>
                  <a:cs typeface="Arial" panose="020B0604020202020204" pitchFamily="34" charset="0"/>
                </a:rPr>
                <a:t>-1</a:t>
              </a:r>
            </a:p>
          </p:txBody>
        </p:sp>
        <p:cxnSp>
          <p:nvCxnSpPr>
            <p:cNvPr id="11" name="Connecteur droit 10">
              <a:extLst>
                <a:ext uri="{FF2B5EF4-FFF2-40B4-BE49-F238E27FC236}">
                  <a16:creationId xmlns:a16="http://schemas.microsoft.com/office/drawing/2014/main" id="{6494A013-0727-BE32-27D5-8F97B3B5528E}"/>
                </a:ext>
              </a:extLst>
            </p:cNvPr>
            <p:cNvCxnSpPr>
              <a:cxnSpLocks/>
            </p:cNvCxnSpPr>
            <p:nvPr/>
          </p:nvCxnSpPr>
          <p:spPr>
            <a:xfrm flipH="1">
              <a:off x="2276791" y="4556447"/>
              <a:ext cx="702796" cy="0"/>
            </a:xfrm>
            <a:prstGeom prst="line">
              <a:avLst/>
            </a:prstGeom>
            <a:ln w="25400">
              <a:solidFill>
                <a:schemeClr val="bg1"/>
              </a:solidFill>
            </a:ln>
          </p:spPr>
          <p:style>
            <a:lnRef idx="3">
              <a:schemeClr val="accent4"/>
            </a:lnRef>
            <a:fillRef idx="0">
              <a:schemeClr val="accent4"/>
            </a:fillRef>
            <a:effectRef idx="2">
              <a:schemeClr val="accent4"/>
            </a:effectRef>
            <a:fontRef idx="minor">
              <a:schemeClr val="tx1"/>
            </a:fontRef>
          </p:style>
        </p:cxnSp>
      </p:grpSp>
      <p:sp>
        <p:nvSpPr>
          <p:cNvPr id="38" name="Flèche : bas 37">
            <a:extLst>
              <a:ext uri="{FF2B5EF4-FFF2-40B4-BE49-F238E27FC236}">
                <a16:creationId xmlns:a16="http://schemas.microsoft.com/office/drawing/2014/main" id="{5C99628F-421D-A40D-AD1F-70F30168A756}"/>
              </a:ext>
            </a:extLst>
          </p:cNvPr>
          <p:cNvSpPr/>
          <p:nvPr/>
        </p:nvSpPr>
        <p:spPr>
          <a:xfrm rot="3680051">
            <a:off x="4323745" y="2576120"/>
            <a:ext cx="1169823" cy="1453678"/>
          </a:xfrm>
          <a:prstGeom prst="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fr-FR" dirty="0">
                <a:latin typeface="Georgia" panose="02040502050405020303" pitchFamily="18" charset="0"/>
              </a:rPr>
              <a:t>Inverse FFT</a:t>
            </a:r>
            <a:endParaRPr lang="en-US" dirty="0">
              <a:solidFill>
                <a:schemeClr val="tx1"/>
              </a:solidFill>
              <a:latin typeface="Georgia" panose="02040502050405020303" pitchFamily="18" charset="0"/>
            </a:endParaRPr>
          </a:p>
        </p:txBody>
      </p:sp>
      <mc:AlternateContent xmlns:mc="http://schemas.openxmlformats.org/markup-compatibility/2006" xmlns:a14="http://schemas.microsoft.com/office/drawing/2010/main">
        <mc:Choice Requires="a14">
          <p:sp>
            <p:nvSpPr>
              <p:cNvPr id="40" name="ZoneTexte 39">
                <a:extLst>
                  <a:ext uri="{FF2B5EF4-FFF2-40B4-BE49-F238E27FC236}">
                    <a16:creationId xmlns:a16="http://schemas.microsoft.com/office/drawing/2014/main" id="{86E498F3-98DE-B16F-8B6D-3639F436CED8}"/>
                  </a:ext>
                </a:extLst>
              </p:cNvPr>
              <p:cNvSpPr txBox="1"/>
              <p:nvPr/>
            </p:nvSpPr>
            <p:spPr>
              <a:xfrm>
                <a:off x="6332077" y="5931839"/>
                <a:ext cx="1666308" cy="38311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13.2</m:t>
                      </m:r>
                      <m:r>
                        <a:rPr lang="fr-FR" b="0" i="1" smtClean="0">
                          <a:latin typeface="Cambria Math" panose="02040503050406030204" pitchFamily="18" charset="0"/>
                          <a:ea typeface="Cambria Math" panose="02040503050406030204" pitchFamily="18" charset="0"/>
                        </a:rPr>
                        <m:t>±0.4</m:t>
                      </m:r>
                      <m:r>
                        <a:rPr lang="fr-FR" b="0" i="1" smtClean="0">
                          <a:latin typeface="Cambria Math" panose="02040503050406030204" pitchFamily="18" charset="0"/>
                        </a:rPr>
                        <m:t>  </m:t>
                      </m:r>
                      <m:r>
                        <a:rPr lang="fr-FR" b="0" i="1" smtClean="0">
                          <a:latin typeface="Cambria Math" panose="02040503050406030204" pitchFamily="18" charset="0"/>
                          <a:ea typeface="Cambria Math" panose="02040503050406030204" pitchFamily="18" charset="0"/>
                        </a:rPr>
                        <m:t>Å</m:t>
                      </m:r>
                    </m:oMath>
                  </m:oMathPara>
                </a14:m>
                <a:endParaRPr lang="en-US" dirty="0">
                  <a:latin typeface="Georgia" panose="02040502050405020303" pitchFamily="18" charset="0"/>
                </a:endParaRPr>
              </a:p>
            </p:txBody>
          </p:sp>
        </mc:Choice>
        <mc:Fallback xmlns="">
          <p:sp>
            <p:nvSpPr>
              <p:cNvPr id="40" name="ZoneTexte 39">
                <a:extLst>
                  <a:ext uri="{FF2B5EF4-FFF2-40B4-BE49-F238E27FC236}">
                    <a16:creationId xmlns:a16="http://schemas.microsoft.com/office/drawing/2014/main" id="{86E498F3-98DE-B16F-8B6D-3639F436CED8}"/>
                  </a:ext>
                </a:extLst>
              </p:cNvPr>
              <p:cNvSpPr txBox="1">
                <a:spLocks noRot="1" noChangeAspect="1" noMove="1" noResize="1" noEditPoints="1" noAdjustHandles="1" noChangeArrowheads="1" noChangeShapeType="1" noTextEdit="1"/>
              </p:cNvSpPr>
              <p:nvPr/>
            </p:nvSpPr>
            <p:spPr>
              <a:xfrm>
                <a:off x="6332077" y="5931839"/>
                <a:ext cx="1666308" cy="383118"/>
              </a:xfrm>
              <a:prstGeom prst="rect">
                <a:avLst/>
              </a:prstGeom>
              <a:blipFill>
                <a:blip r:embed="rId5"/>
                <a:stretch>
                  <a:fillRect b="-1587"/>
                </a:stretch>
              </a:blipFill>
            </p:spPr>
            <p:txBody>
              <a:bodyPr/>
              <a:lstStyle/>
              <a:p>
                <a:r>
                  <a:rPr lang="en-US">
                    <a:noFill/>
                  </a:rPr>
                  <a:t> </a:t>
                </a:r>
              </a:p>
            </p:txBody>
          </p:sp>
        </mc:Fallback>
      </mc:AlternateContent>
      <p:pic>
        <p:nvPicPr>
          <p:cNvPr id="42" name="Image 41">
            <a:extLst>
              <a:ext uri="{FF2B5EF4-FFF2-40B4-BE49-F238E27FC236}">
                <a16:creationId xmlns:a16="http://schemas.microsoft.com/office/drawing/2014/main" id="{7537EDC5-5240-1135-5C90-A02987DFE9AC}"/>
              </a:ext>
            </a:extLst>
          </p:cNvPr>
          <p:cNvPicPr>
            <a:picLocks noChangeAspect="1"/>
          </p:cNvPicPr>
          <p:nvPr/>
        </p:nvPicPr>
        <p:blipFill rotWithShape="1">
          <a:blip r:embed="rId6"/>
          <a:srcRect l="16699" r="20208"/>
          <a:stretch/>
        </p:blipFill>
        <p:spPr>
          <a:xfrm>
            <a:off x="5703063" y="3624466"/>
            <a:ext cx="2938549" cy="2092060"/>
          </a:xfrm>
          <a:prstGeom prst="rect">
            <a:avLst/>
          </a:prstGeom>
        </p:spPr>
      </p:pic>
      <p:cxnSp>
        <p:nvCxnSpPr>
          <p:cNvPr id="43" name="Connecteur droit avec flèche 42">
            <a:extLst>
              <a:ext uri="{FF2B5EF4-FFF2-40B4-BE49-F238E27FC236}">
                <a16:creationId xmlns:a16="http://schemas.microsoft.com/office/drawing/2014/main" id="{F3565507-9008-D6A1-9AFD-CD0EEBE3C091}"/>
              </a:ext>
            </a:extLst>
          </p:cNvPr>
          <p:cNvCxnSpPr>
            <a:cxnSpLocks/>
          </p:cNvCxnSpPr>
          <p:nvPr/>
        </p:nvCxnSpPr>
        <p:spPr>
          <a:xfrm flipV="1">
            <a:off x="6180912" y="5051783"/>
            <a:ext cx="37357" cy="360316"/>
          </a:xfrm>
          <a:prstGeom prst="straightConnector1">
            <a:avLst/>
          </a:prstGeom>
          <a:ln w="381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4" name="Connecteur droit avec flèche 43">
            <a:extLst>
              <a:ext uri="{FF2B5EF4-FFF2-40B4-BE49-F238E27FC236}">
                <a16:creationId xmlns:a16="http://schemas.microsoft.com/office/drawing/2014/main" id="{4323FF46-BC13-5898-E30F-F4BC180FFCD7}"/>
              </a:ext>
            </a:extLst>
          </p:cNvPr>
          <p:cNvCxnSpPr>
            <a:cxnSpLocks/>
          </p:cNvCxnSpPr>
          <p:nvPr/>
        </p:nvCxnSpPr>
        <p:spPr>
          <a:xfrm flipV="1">
            <a:off x="7238262" y="4938767"/>
            <a:ext cx="207770" cy="28253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5" name="Losange 44">
            <a:extLst>
              <a:ext uri="{FF2B5EF4-FFF2-40B4-BE49-F238E27FC236}">
                <a16:creationId xmlns:a16="http://schemas.microsoft.com/office/drawing/2014/main" id="{7685201D-C9D6-129B-5D73-4DD7AF9FE139}"/>
              </a:ext>
            </a:extLst>
          </p:cNvPr>
          <p:cNvSpPr/>
          <p:nvPr/>
        </p:nvSpPr>
        <p:spPr>
          <a:xfrm rot="3678766">
            <a:off x="7453590" y="5049232"/>
            <a:ext cx="160251" cy="257708"/>
          </a:xfrm>
          <a:prstGeom prst="diamond">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Losange 45">
            <a:extLst>
              <a:ext uri="{FF2B5EF4-FFF2-40B4-BE49-F238E27FC236}">
                <a16:creationId xmlns:a16="http://schemas.microsoft.com/office/drawing/2014/main" id="{CB8FFD6D-E767-32D0-2FC8-858BAFA7C7EB}"/>
              </a:ext>
            </a:extLst>
          </p:cNvPr>
          <p:cNvSpPr/>
          <p:nvPr/>
        </p:nvSpPr>
        <p:spPr>
          <a:xfrm rot="20087794">
            <a:off x="5919973" y="5058715"/>
            <a:ext cx="160251" cy="257708"/>
          </a:xfrm>
          <a:prstGeom prst="diamond">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8" name="Image 47">
            <a:extLst>
              <a:ext uri="{FF2B5EF4-FFF2-40B4-BE49-F238E27FC236}">
                <a16:creationId xmlns:a16="http://schemas.microsoft.com/office/drawing/2014/main" id="{54CD27FB-70DC-8D23-6F09-1521E791EC33}"/>
              </a:ext>
            </a:extLst>
          </p:cNvPr>
          <p:cNvPicPr>
            <a:picLocks noChangeAspect="1"/>
          </p:cNvPicPr>
          <p:nvPr/>
        </p:nvPicPr>
        <p:blipFill rotWithShape="1">
          <a:blip r:embed="rId7"/>
          <a:srcRect l="16265" r="19913"/>
          <a:stretch/>
        </p:blipFill>
        <p:spPr>
          <a:xfrm>
            <a:off x="551778" y="3625081"/>
            <a:ext cx="2979639" cy="2097129"/>
          </a:xfrm>
          <a:prstGeom prst="rect">
            <a:avLst/>
          </a:prstGeom>
        </p:spPr>
      </p:pic>
      <p:cxnSp>
        <p:nvCxnSpPr>
          <p:cNvPr id="49" name="Connecteur droit avec flèche 48">
            <a:extLst>
              <a:ext uri="{FF2B5EF4-FFF2-40B4-BE49-F238E27FC236}">
                <a16:creationId xmlns:a16="http://schemas.microsoft.com/office/drawing/2014/main" id="{9AD6F2F7-0D64-36B6-DCAF-FB3826E36C2E}"/>
              </a:ext>
            </a:extLst>
          </p:cNvPr>
          <p:cNvCxnSpPr>
            <a:cxnSpLocks/>
          </p:cNvCxnSpPr>
          <p:nvPr/>
        </p:nvCxnSpPr>
        <p:spPr>
          <a:xfrm flipV="1">
            <a:off x="2463755" y="4294904"/>
            <a:ext cx="364551" cy="937037"/>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50" name="Losange 49">
            <a:extLst>
              <a:ext uri="{FF2B5EF4-FFF2-40B4-BE49-F238E27FC236}">
                <a16:creationId xmlns:a16="http://schemas.microsoft.com/office/drawing/2014/main" id="{CAD2F65A-60BB-3B67-55C3-50919211AF1A}"/>
              </a:ext>
            </a:extLst>
          </p:cNvPr>
          <p:cNvSpPr/>
          <p:nvPr/>
        </p:nvSpPr>
        <p:spPr>
          <a:xfrm rot="21157292">
            <a:off x="1850062" y="4065472"/>
            <a:ext cx="527747" cy="825152"/>
          </a:xfrm>
          <a:prstGeom prst="diamond">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mc:AlternateContent xmlns:mc="http://schemas.openxmlformats.org/markup-compatibility/2006" xmlns:a14="http://schemas.microsoft.com/office/drawing/2010/main">
        <mc:Choice Requires="a14">
          <p:sp>
            <p:nvSpPr>
              <p:cNvPr id="51" name="ZoneTexte 50">
                <a:extLst>
                  <a:ext uri="{FF2B5EF4-FFF2-40B4-BE49-F238E27FC236}">
                    <a16:creationId xmlns:a16="http://schemas.microsoft.com/office/drawing/2014/main" id="{23FD219D-D14F-E421-EB10-E2CE400D113B}"/>
                  </a:ext>
                </a:extLst>
              </p:cNvPr>
              <p:cNvSpPr txBox="1"/>
              <p:nvPr/>
            </p:nvSpPr>
            <p:spPr>
              <a:xfrm>
                <a:off x="1221870" y="5818777"/>
                <a:ext cx="1531947" cy="38311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38.6  </m:t>
                      </m:r>
                      <m:r>
                        <a:rPr lang="fr-FR" b="0" i="1" smtClean="0">
                          <a:latin typeface="Cambria Math" panose="02040503050406030204" pitchFamily="18" charset="0"/>
                          <a:ea typeface="Cambria Math" panose="02040503050406030204" pitchFamily="18" charset="0"/>
                        </a:rPr>
                        <m:t>Å</m:t>
                      </m:r>
                    </m:oMath>
                  </m:oMathPara>
                </a14:m>
                <a:endParaRPr lang="en-US" dirty="0">
                  <a:latin typeface="Georgia" panose="02040502050405020303" pitchFamily="18" charset="0"/>
                </a:endParaRPr>
              </a:p>
            </p:txBody>
          </p:sp>
        </mc:Choice>
        <mc:Fallback xmlns="">
          <p:sp>
            <p:nvSpPr>
              <p:cNvPr id="51" name="ZoneTexte 50">
                <a:extLst>
                  <a:ext uri="{FF2B5EF4-FFF2-40B4-BE49-F238E27FC236}">
                    <a16:creationId xmlns:a16="http://schemas.microsoft.com/office/drawing/2014/main" id="{23FD219D-D14F-E421-EB10-E2CE400D113B}"/>
                  </a:ext>
                </a:extLst>
              </p:cNvPr>
              <p:cNvSpPr txBox="1">
                <a:spLocks noRot="1" noChangeAspect="1" noMove="1" noResize="1" noEditPoints="1" noAdjustHandles="1" noChangeArrowheads="1" noChangeShapeType="1" noTextEdit="1"/>
              </p:cNvSpPr>
              <p:nvPr/>
            </p:nvSpPr>
            <p:spPr>
              <a:xfrm>
                <a:off x="1221870" y="5818777"/>
                <a:ext cx="1531947" cy="383118"/>
              </a:xfrm>
              <a:prstGeom prst="rect">
                <a:avLst/>
              </a:prstGeom>
              <a:blipFill>
                <a:blip r:embed="rId8"/>
                <a:stretch>
                  <a:fillRect b="-3226"/>
                </a:stretch>
              </a:blipFill>
            </p:spPr>
            <p:txBody>
              <a:bodyPr/>
              <a:lstStyle/>
              <a:p>
                <a:r>
                  <a:rPr lang="en-US">
                    <a:noFill/>
                  </a:rPr>
                  <a:t> </a:t>
                </a:r>
              </a:p>
            </p:txBody>
          </p:sp>
        </mc:Fallback>
      </mc:AlternateContent>
      <p:sp>
        <p:nvSpPr>
          <p:cNvPr id="9" name="Espace réservé du numéro de diapositive 8">
            <a:extLst>
              <a:ext uri="{FF2B5EF4-FFF2-40B4-BE49-F238E27FC236}">
                <a16:creationId xmlns:a16="http://schemas.microsoft.com/office/drawing/2014/main" id="{328F86AF-2EAA-3479-3915-77537EEB16C0}"/>
              </a:ext>
            </a:extLst>
          </p:cNvPr>
          <p:cNvSpPr>
            <a:spLocks noGrp="1"/>
          </p:cNvSpPr>
          <p:nvPr>
            <p:ph type="sldNum" sz="quarter" idx="12"/>
          </p:nvPr>
        </p:nvSpPr>
        <p:spPr/>
        <p:txBody>
          <a:bodyPr/>
          <a:lstStyle/>
          <a:p>
            <a:fld id="{805F62EE-C454-B145-957E-D2FDC4A58ED4}" type="slidenum">
              <a:rPr lang="fr-FR" smtClean="0"/>
              <a:t>17</a:t>
            </a:fld>
            <a:endParaRPr lang="fr-FR"/>
          </a:p>
        </p:txBody>
      </p:sp>
    </p:spTree>
    <p:extLst>
      <p:ext uri="{BB962C8B-B14F-4D97-AF65-F5344CB8AC3E}">
        <p14:creationId xmlns:p14="http://schemas.microsoft.com/office/powerpoint/2010/main" val="30096817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45157D-E6E3-E6B4-5462-9F5AFA377BB3}"/>
              </a:ext>
            </a:extLst>
          </p:cNvPr>
          <p:cNvSpPr>
            <a:spLocks noGrp="1"/>
          </p:cNvSpPr>
          <p:nvPr>
            <p:ph type="title"/>
          </p:nvPr>
        </p:nvSpPr>
        <p:spPr>
          <a:xfrm>
            <a:off x="1278041" y="-10728"/>
            <a:ext cx="6636537" cy="833010"/>
          </a:xfrm>
        </p:spPr>
        <p:txBody>
          <a:bodyPr/>
          <a:lstStyle/>
          <a:p>
            <a:r>
              <a:rPr lang="fr-FR" dirty="0"/>
              <a:t>Flower-</a:t>
            </a:r>
            <a:r>
              <a:rPr lang="fr-FR" dirty="0" err="1"/>
              <a:t>shaped</a:t>
            </a:r>
            <a:r>
              <a:rPr lang="fr-FR" dirty="0"/>
              <a:t> pattern: FFT</a:t>
            </a:r>
            <a:endParaRPr lang="en-US" dirty="0"/>
          </a:p>
        </p:txBody>
      </p:sp>
      <p:sp>
        <p:nvSpPr>
          <p:cNvPr id="3" name="Espace réservé de la date 2">
            <a:extLst>
              <a:ext uri="{FF2B5EF4-FFF2-40B4-BE49-F238E27FC236}">
                <a16:creationId xmlns:a16="http://schemas.microsoft.com/office/drawing/2014/main" id="{B38F5FBA-39D9-19EA-15CD-1C08F43BEC4F}"/>
              </a:ext>
            </a:extLst>
          </p:cNvPr>
          <p:cNvSpPr>
            <a:spLocks noGrp="1"/>
          </p:cNvSpPr>
          <p:nvPr>
            <p:ph type="dt" sz="half" idx="10"/>
          </p:nvPr>
        </p:nvSpPr>
        <p:spPr/>
        <p:txBody>
          <a:bodyPr/>
          <a:lstStyle/>
          <a:p>
            <a:r>
              <a:rPr lang="en-US"/>
              <a:t>5-6 December 2023</a:t>
            </a:r>
            <a:endParaRPr lang="fr-FR"/>
          </a:p>
        </p:txBody>
      </p:sp>
      <p:sp>
        <p:nvSpPr>
          <p:cNvPr id="4" name="Espace réservé du pied de page 3">
            <a:extLst>
              <a:ext uri="{FF2B5EF4-FFF2-40B4-BE49-F238E27FC236}">
                <a16:creationId xmlns:a16="http://schemas.microsoft.com/office/drawing/2014/main" id="{E462176B-C0F8-44F3-561E-ADC9B49DAAB0}"/>
              </a:ext>
            </a:extLst>
          </p:cNvPr>
          <p:cNvSpPr>
            <a:spLocks noGrp="1"/>
          </p:cNvSpPr>
          <p:nvPr>
            <p:ph type="ftr" sz="quarter" idx="11"/>
          </p:nvPr>
        </p:nvSpPr>
        <p:spPr/>
        <p:txBody>
          <a:bodyPr/>
          <a:lstStyle/>
          <a:p>
            <a:r>
              <a:rPr lang="fr-FR"/>
              <a:t>GDR MEETICC</a:t>
            </a:r>
          </a:p>
        </p:txBody>
      </p:sp>
      <p:grpSp>
        <p:nvGrpSpPr>
          <p:cNvPr id="8" name="Groupe 7">
            <a:extLst>
              <a:ext uri="{FF2B5EF4-FFF2-40B4-BE49-F238E27FC236}">
                <a16:creationId xmlns:a16="http://schemas.microsoft.com/office/drawing/2014/main" id="{7E6EE12A-AAE1-B2C8-4EF7-2C9B37211933}"/>
              </a:ext>
            </a:extLst>
          </p:cNvPr>
          <p:cNvGrpSpPr/>
          <p:nvPr/>
        </p:nvGrpSpPr>
        <p:grpSpPr>
          <a:xfrm>
            <a:off x="276087" y="1039223"/>
            <a:ext cx="2964308" cy="2073600"/>
            <a:chOff x="472682" y="489617"/>
            <a:chExt cx="2964308" cy="2073600"/>
          </a:xfrm>
        </p:grpSpPr>
        <p:pic>
          <p:nvPicPr>
            <p:cNvPr id="90" name="Image 89">
              <a:extLst>
                <a:ext uri="{FF2B5EF4-FFF2-40B4-BE49-F238E27FC236}">
                  <a16:creationId xmlns:a16="http://schemas.microsoft.com/office/drawing/2014/main" id="{35006371-1E0F-50DB-2922-DC0D2F80E725}"/>
                </a:ext>
              </a:extLst>
            </p:cNvPr>
            <p:cNvPicPr>
              <a:picLocks noChangeAspect="1"/>
            </p:cNvPicPr>
            <p:nvPr/>
          </p:nvPicPr>
          <p:blipFill rotWithShape="1">
            <a:blip r:embed="rId3"/>
            <a:srcRect l="16426" t="837" r="20193" b="458"/>
            <a:stretch/>
          </p:blipFill>
          <p:spPr>
            <a:xfrm>
              <a:off x="472682" y="489617"/>
              <a:ext cx="2964308" cy="2073600"/>
            </a:xfrm>
            <a:prstGeom prst="rect">
              <a:avLst/>
            </a:prstGeom>
          </p:spPr>
        </p:pic>
        <p:sp>
          <p:nvSpPr>
            <p:cNvPr id="91" name="Forme libre : forme 90">
              <a:extLst>
                <a:ext uri="{FF2B5EF4-FFF2-40B4-BE49-F238E27FC236}">
                  <a16:creationId xmlns:a16="http://schemas.microsoft.com/office/drawing/2014/main" id="{DEA4C565-985C-4356-4992-2AB36139AAB4}"/>
                </a:ext>
              </a:extLst>
            </p:cNvPr>
            <p:cNvSpPr/>
            <p:nvPr/>
          </p:nvSpPr>
          <p:spPr>
            <a:xfrm>
              <a:off x="631041" y="1398183"/>
              <a:ext cx="442765" cy="396000"/>
            </a:xfrm>
            <a:custGeom>
              <a:avLst/>
              <a:gdLst>
                <a:gd name="connsiteX0" fmla="*/ 1731475 w 2695075"/>
                <a:gd name="connsiteY0" fmla="*/ 0 h 2149642"/>
                <a:gd name="connsiteX1" fmla="*/ 2363839 w 2695075"/>
                <a:gd name="connsiteY1" fmla="*/ 540790 h 2149642"/>
                <a:gd name="connsiteX2" fmla="*/ 2358058 w 2695075"/>
                <a:gd name="connsiteY2" fmla="*/ 606128 h 2149642"/>
                <a:gd name="connsiteX3" fmla="*/ 2416272 w 2695075"/>
                <a:gd name="connsiteY3" fmla="*/ 633149 h 2149642"/>
                <a:gd name="connsiteX4" fmla="*/ 2695075 w 2695075"/>
                <a:gd name="connsiteY4" fmla="*/ 1081581 h 2149642"/>
                <a:gd name="connsiteX5" fmla="*/ 2416272 w 2695075"/>
                <a:gd name="connsiteY5" fmla="*/ 1530013 h 2149642"/>
                <a:gd name="connsiteX6" fmla="*/ 2360354 w 2695075"/>
                <a:gd name="connsiteY6" fmla="*/ 1555968 h 2149642"/>
                <a:gd name="connsiteX7" fmla="*/ 2363837 w 2695075"/>
                <a:gd name="connsiteY7" fmla="*/ 1595332 h 2149642"/>
                <a:gd name="connsiteX8" fmla="*/ 1731473 w 2695075"/>
                <a:gd name="connsiteY8" fmla="*/ 2136122 h 2149642"/>
                <a:gd name="connsiteX9" fmla="*/ 1377912 w 2695075"/>
                <a:gd name="connsiteY9" fmla="*/ 2043764 h 2149642"/>
                <a:gd name="connsiteX10" fmla="*/ 1372175 w 2695075"/>
                <a:gd name="connsiteY10" fmla="*/ 2039716 h 2149642"/>
                <a:gd name="connsiteX11" fmla="*/ 1347277 w 2695075"/>
                <a:gd name="connsiteY11" fmla="*/ 2057284 h 2149642"/>
                <a:gd name="connsiteX12" fmla="*/ 993716 w 2695075"/>
                <a:gd name="connsiteY12" fmla="*/ 2149642 h 2149642"/>
                <a:gd name="connsiteX13" fmla="*/ 361352 w 2695075"/>
                <a:gd name="connsiteY13" fmla="*/ 1608852 h 2149642"/>
                <a:gd name="connsiteX14" fmla="*/ 364370 w 2695075"/>
                <a:gd name="connsiteY14" fmla="*/ 1583251 h 2149642"/>
                <a:gd name="connsiteX15" fmla="*/ 278803 w 2695075"/>
                <a:gd name="connsiteY15" fmla="*/ 1543533 h 2149642"/>
                <a:gd name="connsiteX16" fmla="*/ 0 w 2695075"/>
                <a:gd name="connsiteY16" fmla="*/ 1095101 h 2149642"/>
                <a:gd name="connsiteX17" fmla="*/ 278803 w 2695075"/>
                <a:gd name="connsiteY17" fmla="*/ 646669 h 2149642"/>
                <a:gd name="connsiteX18" fmla="*/ 367390 w 2695075"/>
                <a:gd name="connsiteY18" fmla="*/ 605549 h 2149642"/>
                <a:gd name="connsiteX19" fmla="*/ 361350 w 2695075"/>
                <a:gd name="connsiteY19" fmla="*/ 554311 h 2149642"/>
                <a:gd name="connsiteX20" fmla="*/ 993714 w 2695075"/>
                <a:gd name="connsiteY20" fmla="*/ 13521 h 2149642"/>
                <a:gd name="connsiteX21" fmla="*/ 1347275 w 2695075"/>
                <a:gd name="connsiteY21" fmla="*/ 105879 h 2149642"/>
                <a:gd name="connsiteX22" fmla="*/ 1353013 w 2695075"/>
                <a:gd name="connsiteY22" fmla="*/ 109928 h 2149642"/>
                <a:gd name="connsiteX23" fmla="*/ 1377914 w 2695075"/>
                <a:gd name="connsiteY23" fmla="*/ 92358 h 2149642"/>
                <a:gd name="connsiteX24" fmla="*/ 1731475 w 2695075"/>
                <a:gd name="connsiteY24" fmla="*/ 0 h 214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695075" h="2149642">
                  <a:moveTo>
                    <a:pt x="1731475" y="0"/>
                  </a:moveTo>
                  <a:cubicBezTo>
                    <a:pt x="2080720" y="0"/>
                    <a:pt x="2363839" y="242120"/>
                    <a:pt x="2363839" y="540790"/>
                  </a:cubicBezTo>
                  <a:lnTo>
                    <a:pt x="2358058" y="606128"/>
                  </a:lnTo>
                  <a:lnTo>
                    <a:pt x="2416272" y="633149"/>
                  </a:lnTo>
                  <a:cubicBezTo>
                    <a:pt x="2584482" y="730333"/>
                    <a:pt x="2695075" y="894912"/>
                    <a:pt x="2695075" y="1081581"/>
                  </a:cubicBezTo>
                  <a:cubicBezTo>
                    <a:pt x="2695075" y="1268250"/>
                    <a:pt x="2584482" y="1432829"/>
                    <a:pt x="2416272" y="1530013"/>
                  </a:cubicBezTo>
                  <a:lnTo>
                    <a:pt x="2360354" y="1555968"/>
                  </a:lnTo>
                  <a:lnTo>
                    <a:pt x="2363837" y="1595332"/>
                  </a:lnTo>
                  <a:cubicBezTo>
                    <a:pt x="2363837" y="1894002"/>
                    <a:pt x="2080718" y="2136122"/>
                    <a:pt x="1731473" y="2136122"/>
                  </a:cubicBezTo>
                  <a:cubicBezTo>
                    <a:pt x="1600506" y="2136122"/>
                    <a:pt x="1478838" y="2102074"/>
                    <a:pt x="1377912" y="2043764"/>
                  </a:cubicBezTo>
                  <a:lnTo>
                    <a:pt x="1372175" y="2039716"/>
                  </a:lnTo>
                  <a:lnTo>
                    <a:pt x="1347277" y="2057284"/>
                  </a:lnTo>
                  <a:cubicBezTo>
                    <a:pt x="1246351" y="2115594"/>
                    <a:pt x="1124683" y="2149642"/>
                    <a:pt x="993716" y="2149642"/>
                  </a:cubicBezTo>
                  <a:cubicBezTo>
                    <a:pt x="644471" y="2149642"/>
                    <a:pt x="361352" y="1907522"/>
                    <a:pt x="361352" y="1608852"/>
                  </a:cubicBezTo>
                  <a:lnTo>
                    <a:pt x="364370" y="1583251"/>
                  </a:lnTo>
                  <a:lnTo>
                    <a:pt x="278803" y="1543533"/>
                  </a:lnTo>
                  <a:cubicBezTo>
                    <a:pt x="110593" y="1446349"/>
                    <a:pt x="0" y="1281770"/>
                    <a:pt x="0" y="1095101"/>
                  </a:cubicBezTo>
                  <a:cubicBezTo>
                    <a:pt x="0" y="908432"/>
                    <a:pt x="110593" y="743853"/>
                    <a:pt x="278803" y="646669"/>
                  </a:cubicBezTo>
                  <a:lnTo>
                    <a:pt x="367390" y="605549"/>
                  </a:lnTo>
                  <a:lnTo>
                    <a:pt x="361350" y="554311"/>
                  </a:lnTo>
                  <a:cubicBezTo>
                    <a:pt x="361350" y="255641"/>
                    <a:pt x="644469" y="13521"/>
                    <a:pt x="993714" y="13521"/>
                  </a:cubicBezTo>
                  <a:cubicBezTo>
                    <a:pt x="1124681" y="13521"/>
                    <a:pt x="1246349" y="47569"/>
                    <a:pt x="1347275" y="105879"/>
                  </a:cubicBezTo>
                  <a:lnTo>
                    <a:pt x="1353013" y="109928"/>
                  </a:lnTo>
                  <a:lnTo>
                    <a:pt x="1377914" y="92358"/>
                  </a:lnTo>
                  <a:cubicBezTo>
                    <a:pt x="1478840" y="34048"/>
                    <a:pt x="1600508" y="0"/>
                    <a:pt x="1731475" y="0"/>
                  </a:cubicBezTo>
                  <a:close/>
                </a:path>
              </a:pathLst>
            </a:cu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92" name="Ellipse 91">
              <a:extLst>
                <a:ext uri="{FF2B5EF4-FFF2-40B4-BE49-F238E27FC236}">
                  <a16:creationId xmlns:a16="http://schemas.microsoft.com/office/drawing/2014/main" id="{CAD02A6D-D8C9-0E02-D566-5F5DF1F7D79F}"/>
                </a:ext>
              </a:extLst>
            </p:cNvPr>
            <p:cNvSpPr/>
            <p:nvPr/>
          </p:nvSpPr>
          <p:spPr>
            <a:xfrm>
              <a:off x="748373" y="1497350"/>
              <a:ext cx="207778" cy="189073"/>
            </a:xfrm>
            <a:prstGeom prst="ellipse">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93" name="Flèche : droite 92">
            <a:extLst>
              <a:ext uri="{FF2B5EF4-FFF2-40B4-BE49-F238E27FC236}">
                <a16:creationId xmlns:a16="http://schemas.microsoft.com/office/drawing/2014/main" id="{DC3E5217-D3A4-FBB1-5AA3-586FE2B3C9B1}"/>
              </a:ext>
            </a:extLst>
          </p:cNvPr>
          <p:cNvSpPr/>
          <p:nvPr/>
        </p:nvSpPr>
        <p:spPr>
          <a:xfrm>
            <a:off x="3692880" y="1507158"/>
            <a:ext cx="1427518" cy="96396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latin typeface="Georgia" panose="02040502050405020303" pitchFamily="18" charset="0"/>
              </a:rPr>
              <a:t>FFT</a:t>
            </a:r>
            <a:endParaRPr lang="en-US" dirty="0">
              <a:latin typeface="Georgia" panose="02040502050405020303" pitchFamily="18" charset="0"/>
            </a:endParaRPr>
          </a:p>
        </p:txBody>
      </p:sp>
      <p:grpSp>
        <p:nvGrpSpPr>
          <p:cNvPr id="6" name="Groupe 5">
            <a:extLst>
              <a:ext uri="{FF2B5EF4-FFF2-40B4-BE49-F238E27FC236}">
                <a16:creationId xmlns:a16="http://schemas.microsoft.com/office/drawing/2014/main" id="{3549A943-2E00-8739-4B8C-8EA1A6322A7B}"/>
              </a:ext>
            </a:extLst>
          </p:cNvPr>
          <p:cNvGrpSpPr/>
          <p:nvPr/>
        </p:nvGrpSpPr>
        <p:grpSpPr>
          <a:xfrm>
            <a:off x="5835992" y="1007879"/>
            <a:ext cx="2313158" cy="2159137"/>
            <a:chOff x="1056265" y="2660393"/>
            <a:chExt cx="2121241" cy="1963194"/>
          </a:xfrm>
        </p:grpSpPr>
        <p:grpSp>
          <p:nvGrpSpPr>
            <p:cNvPr id="7" name="Groupe 6">
              <a:extLst>
                <a:ext uri="{FF2B5EF4-FFF2-40B4-BE49-F238E27FC236}">
                  <a16:creationId xmlns:a16="http://schemas.microsoft.com/office/drawing/2014/main" id="{59C04AC8-6A14-B4BB-3D7B-FE8861A723EF}"/>
                </a:ext>
              </a:extLst>
            </p:cNvPr>
            <p:cNvGrpSpPr/>
            <p:nvPr/>
          </p:nvGrpSpPr>
          <p:grpSpPr>
            <a:xfrm>
              <a:off x="1056265" y="2660393"/>
              <a:ext cx="1982984" cy="1963194"/>
              <a:chOff x="678237" y="2862273"/>
              <a:chExt cx="1982984" cy="1963194"/>
            </a:xfrm>
          </p:grpSpPr>
          <p:pic>
            <p:nvPicPr>
              <p:cNvPr id="12" name="Image 11">
                <a:extLst>
                  <a:ext uri="{FF2B5EF4-FFF2-40B4-BE49-F238E27FC236}">
                    <a16:creationId xmlns:a16="http://schemas.microsoft.com/office/drawing/2014/main" id="{99A5590A-B704-6D12-5F46-1CC610934247}"/>
                  </a:ext>
                </a:extLst>
              </p:cNvPr>
              <p:cNvPicPr>
                <a:picLocks noChangeAspect="1"/>
              </p:cNvPicPr>
              <p:nvPr/>
            </p:nvPicPr>
            <p:blipFill rotWithShape="1">
              <a:blip r:embed="rId4"/>
              <a:srcRect l="26860" t="1483" r="29884" b="1483"/>
              <a:stretch/>
            </p:blipFill>
            <p:spPr>
              <a:xfrm rot="5400000">
                <a:off x="688132" y="2852378"/>
                <a:ext cx="1963194" cy="1982984"/>
              </a:xfrm>
              <a:prstGeom prst="rect">
                <a:avLst/>
              </a:prstGeom>
            </p:spPr>
          </p:pic>
          <p:sp>
            <p:nvSpPr>
              <p:cNvPr id="14" name="Ellipse 13">
                <a:extLst>
                  <a:ext uri="{FF2B5EF4-FFF2-40B4-BE49-F238E27FC236}">
                    <a16:creationId xmlns:a16="http://schemas.microsoft.com/office/drawing/2014/main" id="{B5321C7E-C8F5-88FF-9701-83CB52AB78B6}"/>
                  </a:ext>
                </a:extLst>
              </p:cNvPr>
              <p:cNvSpPr/>
              <p:nvPr/>
            </p:nvSpPr>
            <p:spPr>
              <a:xfrm>
                <a:off x="1419128" y="3803973"/>
                <a:ext cx="144379" cy="154005"/>
              </a:xfrm>
              <a:prstGeom prst="ellipse">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BAAE8568-278D-8019-EE81-EE2359639FA8}"/>
                  </a:ext>
                </a:extLst>
              </p:cNvPr>
              <p:cNvSpPr/>
              <p:nvPr/>
            </p:nvSpPr>
            <p:spPr>
              <a:xfrm>
                <a:off x="1558946" y="3967359"/>
                <a:ext cx="144379" cy="154005"/>
              </a:xfrm>
              <a:prstGeom prst="ellipse">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a:extLst>
                  <a:ext uri="{FF2B5EF4-FFF2-40B4-BE49-F238E27FC236}">
                    <a16:creationId xmlns:a16="http://schemas.microsoft.com/office/drawing/2014/main" id="{50EAAAFD-69F8-78CF-EB2D-8A707B0CE973}"/>
                  </a:ext>
                </a:extLst>
              </p:cNvPr>
              <p:cNvSpPr/>
              <p:nvPr/>
            </p:nvSpPr>
            <p:spPr>
              <a:xfrm>
                <a:off x="1756080" y="3921220"/>
                <a:ext cx="144379" cy="154005"/>
              </a:xfrm>
              <a:prstGeom prst="ellipse">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75238CD7-66C7-ACB6-92B0-1E2046A6BDD6}"/>
                  </a:ext>
                </a:extLst>
              </p:cNvPr>
              <p:cNvSpPr/>
              <p:nvPr/>
            </p:nvSpPr>
            <p:spPr>
              <a:xfrm>
                <a:off x="2130185" y="4122289"/>
                <a:ext cx="144379" cy="154005"/>
              </a:xfrm>
              <a:prstGeom prst="ellipse">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a:extLst>
                  <a:ext uri="{FF2B5EF4-FFF2-40B4-BE49-F238E27FC236}">
                    <a16:creationId xmlns:a16="http://schemas.microsoft.com/office/drawing/2014/main" id="{69FB8B22-D14C-91B8-C013-28D58B47F80A}"/>
                  </a:ext>
                </a:extLst>
              </p:cNvPr>
              <p:cNvSpPr/>
              <p:nvPr/>
            </p:nvSpPr>
            <p:spPr>
              <a:xfrm>
                <a:off x="1065915" y="4037461"/>
                <a:ext cx="144379" cy="154005"/>
              </a:xfrm>
              <a:prstGeom prst="ellipse">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a:extLst>
                  <a:ext uri="{FF2B5EF4-FFF2-40B4-BE49-F238E27FC236}">
                    <a16:creationId xmlns:a16="http://schemas.microsoft.com/office/drawing/2014/main" id="{E13BC28D-3CAC-476A-1249-D0CFE89A2EA1}"/>
                  </a:ext>
                </a:extLst>
              </p:cNvPr>
              <p:cNvSpPr/>
              <p:nvPr/>
            </p:nvSpPr>
            <p:spPr>
              <a:xfrm>
                <a:off x="1285962" y="4282068"/>
                <a:ext cx="144379" cy="148024"/>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a:extLst>
                  <a:ext uri="{FF2B5EF4-FFF2-40B4-BE49-F238E27FC236}">
                    <a16:creationId xmlns:a16="http://schemas.microsoft.com/office/drawing/2014/main" id="{23D8CC9B-A7B1-A9AA-18D5-6C622E08F2FD}"/>
                  </a:ext>
                </a:extLst>
              </p:cNvPr>
              <p:cNvSpPr/>
              <p:nvPr/>
            </p:nvSpPr>
            <p:spPr>
              <a:xfrm>
                <a:off x="1558937" y="4395196"/>
                <a:ext cx="144379" cy="154005"/>
              </a:xfrm>
              <a:prstGeom prst="ellipse">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llipse 20">
                <a:extLst>
                  <a:ext uri="{FF2B5EF4-FFF2-40B4-BE49-F238E27FC236}">
                    <a16:creationId xmlns:a16="http://schemas.microsoft.com/office/drawing/2014/main" id="{59772FF5-BAF7-7A9E-32E3-D56C5260773B}"/>
                  </a:ext>
                </a:extLst>
              </p:cNvPr>
              <p:cNvSpPr/>
              <p:nvPr/>
            </p:nvSpPr>
            <p:spPr>
              <a:xfrm>
                <a:off x="1882781" y="4325819"/>
                <a:ext cx="144379" cy="154005"/>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llipse 21">
                <a:extLst>
                  <a:ext uri="{FF2B5EF4-FFF2-40B4-BE49-F238E27FC236}">
                    <a16:creationId xmlns:a16="http://schemas.microsoft.com/office/drawing/2014/main" id="{D07E5378-3500-9715-A93C-13A48929DD8F}"/>
                  </a:ext>
                </a:extLst>
              </p:cNvPr>
              <p:cNvSpPr/>
              <p:nvPr/>
            </p:nvSpPr>
            <p:spPr>
              <a:xfrm>
                <a:off x="1015848" y="3726539"/>
                <a:ext cx="144379" cy="154005"/>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llipse 22">
                <a:extLst>
                  <a:ext uri="{FF2B5EF4-FFF2-40B4-BE49-F238E27FC236}">
                    <a16:creationId xmlns:a16="http://schemas.microsoft.com/office/drawing/2014/main" id="{12246C33-CF24-9462-AC98-E9A4A1E245EC}"/>
                  </a:ext>
                </a:extLst>
              </p:cNvPr>
              <p:cNvSpPr/>
              <p:nvPr/>
            </p:nvSpPr>
            <p:spPr>
              <a:xfrm>
                <a:off x="1114243" y="3397622"/>
                <a:ext cx="144379" cy="154005"/>
              </a:xfrm>
              <a:prstGeom prst="ellipse">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Ellipse 23">
                <a:extLst>
                  <a:ext uri="{FF2B5EF4-FFF2-40B4-BE49-F238E27FC236}">
                    <a16:creationId xmlns:a16="http://schemas.microsoft.com/office/drawing/2014/main" id="{2D2F7E63-EC5E-048C-2B0A-8272E1194250}"/>
                  </a:ext>
                </a:extLst>
              </p:cNvPr>
              <p:cNvSpPr/>
              <p:nvPr/>
            </p:nvSpPr>
            <p:spPr>
              <a:xfrm>
                <a:off x="1368068" y="3208776"/>
                <a:ext cx="144379" cy="154005"/>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llipse 24">
                <a:extLst>
                  <a:ext uri="{FF2B5EF4-FFF2-40B4-BE49-F238E27FC236}">
                    <a16:creationId xmlns:a16="http://schemas.microsoft.com/office/drawing/2014/main" id="{229137FE-D9E3-EF21-F520-F11759598C92}"/>
                  </a:ext>
                </a:extLst>
              </p:cNvPr>
              <p:cNvSpPr/>
              <p:nvPr/>
            </p:nvSpPr>
            <p:spPr>
              <a:xfrm>
                <a:off x="1681622" y="3149258"/>
                <a:ext cx="144379" cy="154005"/>
              </a:xfrm>
              <a:prstGeom prst="ellipse">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Ellipse 25">
                <a:extLst>
                  <a:ext uri="{FF2B5EF4-FFF2-40B4-BE49-F238E27FC236}">
                    <a16:creationId xmlns:a16="http://schemas.microsoft.com/office/drawing/2014/main" id="{60729E8A-E7CA-6558-A493-534BC37594A6}"/>
                  </a:ext>
                </a:extLst>
              </p:cNvPr>
              <p:cNvSpPr/>
              <p:nvPr/>
            </p:nvSpPr>
            <p:spPr>
              <a:xfrm>
                <a:off x="1974514" y="3254728"/>
                <a:ext cx="144379" cy="154005"/>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Ellipse 26">
                <a:extLst>
                  <a:ext uri="{FF2B5EF4-FFF2-40B4-BE49-F238E27FC236}">
                    <a16:creationId xmlns:a16="http://schemas.microsoft.com/office/drawing/2014/main" id="{77C17AB4-41E3-47D7-969F-0F112E6C8F14}"/>
                  </a:ext>
                </a:extLst>
              </p:cNvPr>
              <p:cNvSpPr/>
              <p:nvPr/>
            </p:nvSpPr>
            <p:spPr>
              <a:xfrm>
                <a:off x="2186523" y="3508230"/>
                <a:ext cx="144379" cy="154005"/>
              </a:xfrm>
              <a:prstGeom prst="ellipse">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Ellipse 27">
                <a:extLst>
                  <a:ext uri="{FF2B5EF4-FFF2-40B4-BE49-F238E27FC236}">
                    <a16:creationId xmlns:a16="http://schemas.microsoft.com/office/drawing/2014/main" id="{A7D2D74C-1621-EFC1-4EC8-8FBCBE3DAF90}"/>
                  </a:ext>
                </a:extLst>
              </p:cNvPr>
              <p:cNvSpPr/>
              <p:nvPr/>
            </p:nvSpPr>
            <p:spPr>
              <a:xfrm>
                <a:off x="2236728" y="3816545"/>
                <a:ext cx="144379" cy="154005"/>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Ellipse 28">
                <a:extLst>
                  <a:ext uri="{FF2B5EF4-FFF2-40B4-BE49-F238E27FC236}">
                    <a16:creationId xmlns:a16="http://schemas.microsoft.com/office/drawing/2014/main" id="{E282675A-8CED-7D58-4EDA-DC14DC420CC2}"/>
                  </a:ext>
                </a:extLst>
              </p:cNvPr>
              <p:cNvSpPr/>
              <p:nvPr/>
            </p:nvSpPr>
            <p:spPr>
              <a:xfrm>
                <a:off x="1696227" y="3554412"/>
                <a:ext cx="144379" cy="154005"/>
              </a:xfrm>
              <a:prstGeom prst="ellipse">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Ellipse 29">
                <a:extLst>
                  <a:ext uri="{FF2B5EF4-FFF2-40B4-BE49-F238E27FC236}">
                    <a16:creationId xmlns:a16="http://schemas.microsoft.com/office/drawing/2014/main" id="{C389B7BC-1704-65E6-3CBA-C0AD3C7471E4}"/>
                  </a:ext>
                </a:extLst>
              </p:cNvPr>
              <p:cNvSpPr/>
              <p:nvPr/>
            </p:nvSpPr>
            <p:spPr>
              <a:xfrm>
                <a:off x="1485240" y="3593938"/>
                <a:ext cx="144379" cy="154005"/>
              </a:xfrm>
              <a:prstGeom prst="ellipse">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Ellipse 30">
                <a:extLst>
                  <a:ext uri="{FF2B5EF4-FFF2-40B4-BE49-F238E27FC236}">
                    <a16:creationId xmlns:a16="http://schemas.microsoft.com/office/drawing/2014/main" id="{3F94FD10-F2E3-C0DA-7EA3-58682372533B}"/>
                  </a:ext>
                </a:extLst>
              </p:cNvPr>
              <p:cNvSpPr/>
              <p:nvPr/>
            </p:nvSpPr>
            <p:spPr>
              <a:xfrm>
                <a:off x="1827887" y="3727928"/>
                <a:ext cx="144379" cy="154005"/>
              </a:xfrm>
              <a:prstGeom prst="ellipse">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0" name="ZoneTexte 9">
              <a:extLst>
                <a:ext uri="{FF2B5EF4-FFF2-40B4-BE49-F238E27FC236}">
                  <a16:creationId xmlns:a16="http://schemas.microsoft.com/office/drawing/2014/main" id="{3E241E02-6C16-9D76-BF98-17123F15F9A3}"/>
                </a:ext>
              </a:extLst>
            </p:cNvPr>
            <p:cNvSpPr txBox="1"/>
            <p:nvPr/>
          </p:nvSpPr>
          <p:spPr>
            <a:xfrm>
              <a:off x="2091862" y="4210815"/>
              <a:ext cx="1085644" cy="400110"/>
            </a:xfrm>
            <a:prstGeom prst="rect">
              <a:avLst/>
            </a:prstGeom>
            <a:noFill/>
            <a:ln>
              <a:noFill/>
            </a:ln>
          </p:spPr>
          <p:txBody>
            <a:bodyPr wrap="square" rtlCol="0">
              <a:spAutoFit/>
            </a:bodyPr>
            <a:lstStyle/>
            <a:p>
              <a:pPr algn="ctr"/>
              <a:r>
                <a:rPr lang="fr-FR" sz="2000" b="1" dirty="0">
                  <a:solidFill>
                    <a:schemeClr val="bg1"/>
                  </a:solidFill>
                  <a:cs typeface="Arial" panose="020B0604020202020204" pitchFamily="34" charset="0"/>
                </a:rPr>
                <a:t>1 nm</a:t>
              </a:r>
              <a:r>
                <a:rPr lang="fr-FR" sz="2000" b="1" baseline="30000" dirty="0">
                  <a:solidFill>
                    <a:schemeClr val="bg1"/>
                  </a:solidFill>
                  <a:cs typeface="Arial" panose="020B0604020202020204" pitchFamily="34" charset="0"/>
                </a:rPr>
                <a:t>-1</a:t>
              </a:r>
            </a:p>
          </p:txBody>
        </p:sp>
        <p:cxnSp>
          <p:nvCxnSpPr>
            <p:cNvPr id="11" name="Connecteur droit 10">
              <a:extLst>
                <a:ext uri="{FF2B5EF4-FFF2-40B4-BE49-F238E27FC236}">
                  <a16:creationId xmlns:a16="http://schemas.microsoft.com/office/drawing/2014/main" id="{6494A013-0727-BE32-27D5-8F97B3B5528E}"/>
                </a:ext>
              </a:extLst>
            </p:cNvPr>
            <p:cNvCxnSpPr>
              <a:cxnSpLocks/>
            </p:cNvCxnSpPr>
            <p:nvPr/>
          </p:nvCxnSpPr>
          <p:spPr>
            <a:xfrm flipH="1">
              <a:off x="2276791" y="4556447"/>
              <a:ext cx="702796" cy="0"/>
            </a:xfrm>
            <a:prstGeom prst="line">
              <a:avLst/>
            </a:prstGeom>
            <a:ln w="25400">
              <a:solidFill>
                <a:schemeClr val="bg1"/>
              </a:solidFill>
            </a:ln>
          </p:spPr>
          <p:style>
            <a:lnRef idx="3">
              <a:schemeClr val="accent4"/>
            </a:lnRef>
            <a:fillRef idx="0">
              <a:schemeClr val="accent4"/>
            </a:fillRef>
            <a:effectRef idx="2">
              <a:schemeClr val="accent4"/>
            </a:effectRef>
            <a:fontRef idx="minor">
              <a:schemeClr val="tx1"/>
            </a:fontRef>
          </p:style>
        </p:cxnSp>
      </p:grpSp>
      <p:sp>
        <p:nvSpPr>
          <p:cNvPr id="38" name="Flèche : bas 37">
            <a:extLst>
              <a:ext uri="{FF2B5EF4-FFF2-40B4-BE49-F238E27FC236}">
                <a16:creationId xmlns:a16="http://schemas.microsoft.com/office/drawing/2014/main" id="{5C99628F-421D-A40D-AD1F-70F30168A756}"/>
              </a:ext>
            </a:extLst>
          </p:cNvPr>
          <p:cNvSpPr/>
          <p:nvPr/>
        </p:nvSpPr>
        <p:spPr>
          <a:xfrm rot="3680051">
            <a:off x="4323745" y="2576120"/>
            <a:ext cx="1169823" cy="1453678"/>
          </a:xfrm>
          <a:prstGeom prst="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fr-FR" dirty="0">
                <a:latin typeface="Georgia" panose="02040502050405020303" pitchFamily="18" charset="0"/>
              </a:rPr>
              <a:t>Inverse FFT</a:t>
            </a:r>
            <a:endParaRPr lang="en-US" dirty="0">
              <a:solidFill>
                <a:schemeClr val="tx1"/>
              </a:solidFill>
              <a:latin typeface="Georgia" panose="02040502050405020303" pitchFamily="18" charset="0"/>
            </a:endParaRPr>
          </a:p>
        </p:txBody>
      </p:sp>
      <mc:AlternateContent xmlns:mc="http://schemas.openxmlformats.org/markup-compatibility/2006" xmlns:a14="http://schemas.microsoft.com/office/drawing/2010/main">
        <mc:Choice Requires="a14">
          <p:sp>
            <p:nvSpPr>
              <p:cNvPr id="40" name="ZoneTexte 39">
                <a:extLst>
                  <a:ext uri="{FF2B5EF4-FFF2-40B4-BE49-F238E27FC236}">
                    <a16:creationId xmlns:a16="http://schemas.microsoft.com/office/drawing/2014/main" id="{86E498F3-98DE-B16F-8B6D-3639F436CED8}"/>
                  </a:ext>
                </a:extLst>
              </p:cNvPr>
              <p:cNvSpPr txBox="1"/>
              <p:nvPr/>
            </p:nvSpPr>
            <p:spPr>
              <a:xfrm>
                <a:off x="6332077" y="5931839"/>
                <a:ext cx="1666308" cy="38311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13.2</m:t>
                      </m:r>
                      <m:r>
                        <a:rPr lang="fr-FR" b="0" i="1" smtClean="0">
                          <a:latin typeface="Cambria Math" panose="02040503050406030204" pitchFamily="18" charset="0"/>
                          <a:ea typeface="Cambria Math" panose="02040503050406030204" pitchFamily="18" charset="0"/>
                        </a:rPr>
                        <m:t>±0.4</m:t>
                      </m:r>
                      <m:r>
                        <a:rPr lang="fr-FR" b="0" i="1" smtClean="0">
                          <a:latin typeface="Cambria Math" panose="02040503050406030204" pitchFamily="18" charset="0"/>
                        </a:rPr>
                        <m:t>  </m:t>
                      </m:r>
                      <m:r>
                        <a:rPr lang="fr-FR" b="0" i="1" smtClean="0">
                          <a:latin typeface="Cambria Math" panose="02040503050406030204" pitchFamily="18" charset="0"/>
                          <a:ea typeface="Cambria Math" panose="02040503050406030204" pitchFamily="18" charset="0"/>
                        </a:rPr>
                        <m:t>Å</m:t>
                      </m:r>
                    </m:oMath>
                  </m:oMathPara>
                </a14:m>
                <a:endParaRPr lang="en-US" dirty="0">
                  <a:latin typeface="Georgia" panose="02040502050405020303" pitchFamily="18" charset="0"/>
                </a:endParaRPr>
              </a:p>
            </p:txBody>
          </p:sp>
        </mc:Choice>
        <mc:Fallback xmlns="">
          <p:sp>
            <p:nvSpPr>
              <p:cNvPr id="40" name="ZoneTexte 39">
                <a:extLst>
                  <a:ext uri="{FF2B5EF4-FFF2-40B4-BE49-F238E27FC236}">
                    <a16:creationId xmlns:a16="http://schemas.microsoft.com/office/drawing/2014/main" id="{86E498F3-98DE-B16F-8B6D-3639F436CED8}"/>
                  </a:ext>
                </a:extLst>
              </p:cNvPr>
              <p:cNvSpPr txBox="1">
                <a:spLocks noRot="1" noChangeAspect="1" noMove="1" noResize="1" noEditPoints="1" noAdjustHandles="1" noChangeArrowheads="1" noChangeShapeType="1" noTextEdit="1"/>
              </p:cNvSpPr>
              <p:nvPr/>
            </p:nvSpPr>
            <p:spPr>
              <a:xfrm>
                <a:off x="6332077" y="5931839"/>
                <a:ext cx="1666308" cy="383118"/>
              </a:xfrm>
              <a:prstGeom prst="rect">
                <a:avLst/>
              </a:prstGeom>
              <a:blipFill>
                <a:blip r:embed="rId5"/>
                <a:stretch>
                  <a:fillRect b="-1587"/>
                </a:stretch>
              </a:blipFill>
            </p:spPr>
            <p:txBody>
              <a:bodyPr/>
              <a:lstStyle/>
              <a:p>
                <a:r>
                  <a:rPr lang="en-US">
                    <a:noFill/>
                  </a:rPr>
                  <a:t> </a:t>
                </a:r>
              </a:p>
            </p:txBody>
          </p:sp>
        </mc:Fallback>
      </mc:AlternateContent>
      <p:pic>
        <p:nvPicPr>
          <p:cNvPr id="42" name="Image 41">
            <a:extLst>
              <a:ext uri="{FF2B5EF4-FFF2-40B4-BE49-F238E27FC236}">
                <a16:creationId xmlns:a16="http://schemas.microsoft.com/office/drawing/2014/main" id="{7537EDC5-5240-1135-5C90-A02987DFE9AC}"/>
              </a:ext>
            </a:extLst>
          </p:cNvPr>
          <p:cNvPicPr>
            <a:picLocks noChangeAspect="1"/>
          </p:cNvPicPr>
          <p:nvPr/>
        </p:nvPicPr>
        <p:blipFill rotWithShape="1">
          <a:blip r:embed="rId6"/>
          <a:srcRect l="16699" r="20208"/>
          <a:stretch/>
        </p:blipFill>
        <p:spPr>
          <a:xfrm>
            <a:off x="5703063" y="3624466"/>
            <a:ext cx="2938549" cy="2092060"/>
          </a:xfrm>
          <a:prstGeom prst="rect">
            <a:avLst/>
          </a:prstGeom>
        </p:spPr>
      </p:pic>
      <p:cxnSp>
        <p:nvCxnSpPr>
          <p:cNvPr id="43" name="Connecteur droit avec flèche 42">
            <a:extLst>
              <a:ext uri="{FF2B5EF4-FFF2-40B4-BE49-F238E27FC236}">
                <a16:creationId xmlns:a16="http://schemas.microsoft.com/office/drawing/2014/main" id="{F3565507-9008-D6A1-9AFD-CD0EEBE3C091}"/>
              </a:ext>
            </a:extLst>
          </p:cNvPr>
          <p:cNvCxnSpPr>
            <a:cxnSpLocks/>
          </p:cNvCxnSpPr>
          <p:nvPr/>
        </p:nvCxnSpPr>
        <p:spPr>
          <a:xfrm flipV="1">
            <a:off x="4497839" y="4581803"/>
            <a:ext cx="63138" cy="678585"/>
          </a:xfrm>
          <a:prstGeom prst="straightConnector1">
            <a:avLst/>
          </a:prstGeom>
          <a:ln w="381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4" name="Connecteur droit avec flèche 43">
            <a:extLst>
              <a:ext uri="{FF2B5EF4-FFF2-40B4-BE49-F238E27FC236}">
                <a16:creationId xmlns:a16="http://schemas.microsoft.com/office/drawing/2014/main" id="{4323FF46-BC13-5898-E30F-F4BC180FFCD7}"/>
              </a:ext>
            </a:extLst>
          </p:cNvPr>
          <p:cNvCxnSpPr>
            <a:cxnSpLocks/>
          </p:cNvCxnSpPr>
          <p:nvPr/>
        </p:nvCxnSpPr>
        <p:spPr>
          <a:xfrm flipV="1">
            <a:off x="4481339" y="4657639"/>
            <a:ext cx="394888" cy="59291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5" name="Losange 44">
            <a:extLst>
              <a:ext uri="{FF2B5EF4-FFF2-40B4-BE49-F238E27FC236}">
                <a16:creationId xmlns:a16="http://schemas.microsoft.com/office/drawing/2014/main" id="{7685201D-C9D6-129B-5D73-4DD7AF9FE139}"/>
              </a:ext>
            </a:extLst>
          </p:cNvPr>
          <p:cNvSpPr/>
          <p:nvPr/>
        </p:nvSpPr>
        <p:spPr>
          <a:xfrm rot="3678766">
            <a:off x="7453590" y="5049232"/>
            <a:ext cx="160251" cy="257708"/>
          </a:xfrm>
          <a:prstGeom prst="diamond">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Losange 45">
            <a:extLst>
              <a:ext uri="{FF2B5EF4-FFF2-40B4-BE49-F238E27FC236}">
                <a16:creationId xmlns:a16="http://schemas.microsoft.com/office/drawing/2014/main" id="{CB8FFD6D-E767-32D0-2FC8-858BAFA7C7EB}"/>
              </a:ext>
            </a:extLst>
          </p:cNvPr>
          <p:cNvSpPr/>
          <p:nvPr/>
        </p:nvSpPr>
        <p:spPr>
          <a:xfrm rot="20087794">
            <a:off x="5919973" y="5058715"/>
            <a:ext cx="160251" cy="257708"/>
          </a:xfrm>
          <a:prstGeom prst="diamond">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8" name="Image 47">
            <a:extLst>
              <a:ext uri="{FF2B5EF4-FFF2-40B4-BE49-F238E27FC236}">
                <a16:creationId xmlns:a16="http://schemas.microsoft.com/office/drawing/2014/main" id="{54CD27FB-70DC-8D23-6F09-1521E791EC33}"/>
              </a:ext>
            </a:extLst>
          </p:cNvPr>
          <p:cNvPicPr>
            <a:picLocks noChangeAspect="1"/>
          </p:cNvPicPr>
          <p:nvPr/>
        </p:nvPicPr>
        <p:blipFill rotWithShape="1">
          <a:blip r:embed="rId7"/>
          <a:srcRect l="16265" r="19913"/>
          <a:stretch/>
        </p:blipFill>
        <p:spPr>
          <a:xfrm>
            <a:off x="551778" y="3625081"/>
            <a:ext cx="2979639" cy="2097129"/>
          </a:xfrm>
          <a:prstGeom prst="rect">
            <a:avLst/>
          </a:prstGeom>
        </p:spPr>
      </p:pic>
      <p:cxnSp>
        <p:nvCxnSpPr>
          <p:cNvPr id="49" name="Connecteur droit avec flèche 48">
            <a:extLst>
              <a:ext uri="{FF2B5EF4-FFF2-40B4-BE49-F238E27FC236}">
                <a16:creationId xmlns:a16="http://schemas.microsoft.com/office/drawing/2014/main" id="{9AD6F2F7-0D64-36B6-DCAF-FB3826E36C2E}"/>
              </a:ext>
            </a:extLst>
          </p:cNvPr>
          <p:cNvCxnSpPr>
            <a:cxnSpLocks/>
          </p:cNvCxnSpPr>
          <p:nvPr/>
        </p:nvCxnSpPr>
        <p:spPr>
          <a:xfrm flipV="1">
            <a:off x="4502256" y="3977511"/>
            <a:ext cx="390471" cy="1261528"/>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50" name="Losange 49">
            <a:extLst>
              <a:ext uri="{FF2B5EF4-FFF2-40B4-BE49-F238E27FC236}">
                <a16:creationId xmlns:a16="http://schemas.microsoft.com/office/drawing/2014/main" id="{CAD2F65A-60BB-3B67-55C3-50919211AF1A}"/>
              </a:ext>
            </a:extLst>
          </p:cNvPr>
          <p:cNvSpPr/>
          <p:nvPr/>
        </p:nvSpPr>
        <p:spPr>
          <a:xfrm rot="21157292">
            <a:off x="1850062" y="4065472"/>
            <a:ext cx="527747" cy="825152"/>
          </a:xfrm>
          <a:prstGeom prst="diamond">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mc:AlternateContent xmlns:mc="http://schemas.openxmlformats.org/markup-compatibility/2006" xmlns:a14="http://schemas.microsoft.com/office/drawing/2010/main">
        <mc:Choice Requires="a14">
          <p:sp>
            <p:nvSpPr>
              <p:cNvPr id="51" name="ZoneTexte 50">
                <a:extLst>
                  <a:ext uri="{FF2B5EF4-FFF2-40B4-BE49-F238E27FC236}">
                    <a16:creationId xmlns:a16="http://schemas.microsoft.com/office/drawing/2014/main" id="{23FD219D-D14F-E421-EB10-E2CE400D113B}"/>
                  </a:ext>
                </a:extLst>
              </p:cNvPr>
              <p:cNvSpPr txBox="1"/>
              <p:nvPr/>
            </p:nvSpPr>
            <p:spPr>
              <a:xfrm>
                <a:off x="1221870" y="5818777"/>
                <a:ext cx="1531947" cy="38311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38.6  </m:t>
                      </m:r>
                      <m:r>
                        <a:rPr lang="fr-FR" b="0" i="1" smtClean="0">
                          <a:latin typeface="Cambria Math" panose="02040503050406030204" pitchFamily="18" charset="0"/>
                          <a:ea typeface="Cambria Math" panose="02040503050406030204" pitchFamily="18" charset="0"/>
                        </a:rPr>
                        <m:t>Å</m:t>
                      </m:r>
                    </m:oMath>
                  </m:oMathPara>
                </a14:m>
                <a:endParaRPr lang="en-US" dirty="0">
                  <a:latin typeface="Georgia" panose="02040502050405020303" pitchFamily="18" charset="0"/>
                </a:endParaRPr>
              </a:p>
            </p:txBody>
          </p:sp>
        </mc:Choice>
        <mc:Fallback xmlns="">
          <p:sp>
            <p:nvSpPr>
              <p:cNvPr id="51" name="ZoneTexte 50">
                <a:extLst>
                  <a:ext uri="{FF2B5EF4-FFF2-40B4-BE49-F238E27FC236}">
                    <a16:creationId xmlns:a16="http://schemas.microsoft.com/office/drawing/2014/main" id="{23FD219D-D14F-E421-EB10-E2CE400D113B}"/>
                  </a:ext>
                </a:extLst>
              </p:cNvPr>
              <p:cNvSpPr txBox="1">
                <a:spLocks noRot="1" noChangeAspect="1" noMove="1" noResize="1" noEditPoints="1" noAdjustHandles="1" noChangeArrowheads="1" noChangeShapeType="1" noTextEdit="1"/>
              </p:cNvSpPr>
              <p:nvPr/>
            </p:nvSpPr>
            <p:spPr>
              <a:xfrm>
                <a:off x="1221870" y="5818777"/>
                <a:ext cx="1531947" cy="383118"/>
              </a:xfrm>
              <a:prstGeom prst="rect">
                <a:avLst/>
              </a:prstGeom>
              <a:blipFill>
                <a:blip r:embed="rId8"/>
                <a:stretch>
                  <a:fillRect b="-3226"/>
                </a:stretch>
              </a:blipFill>
            </p:spPr>
            <p:txBody>
              <a:bodyPr/>
              <a:lstStyle/>
              <a:p>
                <a:r>
                  <a:rPr lang="en-US">
                    <a:noFill/>
                  </a:rPr>
                  <a:t> </a:t>
                </a:r>
              </a:p>
            </p:txBody>
          </p:sp>
        </mc:Fallback>
      </mc:AlternateContent>
      <p:sp>
        <p:nvSpPr>
          <p:cNvPr id="53" name="Flèche : droite 52">
            <a:extLst>
              <a:ext uri="{FF2B5EF4-FFF2-40B4-BE49-F238E27FC236}">
                <a16:creationId xmlns:a16="http://schemas.microsoft.com/office/drawing/2014/main" id="{16477502-51C7-A789-D3CD-5E024C880D42}"/>
              </a:ext>
            </a:extLst>
          </p:cNvPr>
          <p:cNvSpPr/>
          <p:nvPr/>
        </p:nvSpPr>
        <p:spPr>
          <a:xfrm rot="2123223">
            <a:off x="4818365" y="4401763"/>
            <a:ext cx="250474" cy="196857"/>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4" name="Flèche : droite 53">
            <a:extLst>
              <a:ext uri="{FF2B5EF4-FFF2-40B4-BE49-F238E27FC236}">
                <a16:creationId xmlns:a16="http://schemas.microsoft.com/office/drawing/2014/main" id="{078D065A-AB9D-4A42-6B0A-84F334CB925C}"/>
              </a:ext>
            </a:extLst>
          </p:cNvPr>
          <p:cNvSpPr/>
          <p:nvPr/>
        </p:nvSpPr>
        <p:spPr>
          <a:xfrm rot="10187261">
            <a:off x="4390651" y="4317911"/>
            <a:ext cx="271186" cy="197147"/>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5" name="Rectangle 54">
            <a:extLst>
              <a:ext uri="{FF2B5EF4-FFF2-40B4-BE49-F238E27FC236}">
                <a16:creationId xmlns:a16="http://schemas.microsoft.com/office/drawing/2014/main" id="{B382B70B-63BE-2D16-D424-921A7CFD9B73}"/>
              </a:ext>
            </a:extLst>
          </p:cNvPr>
          <p:cNvSpPr/>
          <p:nvPr/>
        </p:nvSpPr>
        <p:spPr>
          <a:xfrm>
            <a:off x="3593302" y="3921306"/>
            <a:ext cx="801619" cy="334828"/>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tx1"/>
                </a:solidFill>
              </a:rPr>
              <a:t>-13.9°</a:t>
            </a:r>
            <a:endParaRPr lang="en-US" sz="1600" dirty="0">
              <a:solidFill>
                <a:schemeClr val="tx1"/>
              </a:solidFill>
            </a:endParaRPr>
          </a:p>
        </p:txBody>
      </p:sp>
      <p:sp>
        <p:nvSpPr>
          <p:cNvPr id="56" name="Rectangle 55">
            <a:extLst>
              <a:ext uri="{FF2B5EF4-FFF2-40B4-BE49-F238E27FC236}">
                <a16:creationId xmlns:a16="http://schemas.microsoft.com/office/drawing/2014/main" id="{455EE67C-85F7-1369-A11A-988044A4475A}"/>
              </a:ext>
            </a:extLst>
          </p:cNvPr>
          <p:cNvSpPr/>
          <p:nvPr/>
        </p:nvSpPr>
        <p:spPr>
          <a:xfrm>
            <a:off x="4784501" y="4920643"/>
            <a:ext cx="801619" cy="334828"/>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tx1"/>
                </a:solidFill>
              </a:rPr>
              <a:t>+13.9°</a:t>
            </a:r>
            <a:endParaRPr lang="en-US" sz="1600" dirty="0">
              <a:solidFill>
                <a:schemeClr val="tx1"/>
              </a:solidFill>
            </a:endParaRPr>
          </a:p>
        </p:txBody>
      </p:sp>
      <p:sp>
        <p:nvSpPr>
          <p:cNvPr id="9" name="Espace réservé du numéro de diapositive 8">
            <a:extLst>
              <a:ext uri="{FF2B5EF4-FFF2-40B4-BE49-F238E27FC236}">
                <a16:creationId xmlns:a16="http://schemas.microsoft.com/office/drawing/2014/main" id="{BD6F763F-7754-2E35-AB83-5C1FB4854A52}"/>
              </a:ext>
            </a:extLst>
          </p:cNvPr>
          <p:cNvSpPr>
            <a:spLocks noGrp="1"/>
          </p:cNvSpPr>
          <p:nvPr>
            <p:ph type="sldNum" sz="quarter" idx="12"/>
          </p:nvPr>
        </p:nvSpPr>
        <p:spPr/>
        <p:txBody>
          <a:bodyPr/>
          <a:lstStyle/>
          <a:p>
            <a:fld id="{805F62EE-C454-B145-957E-D2FDC4A58ED4}" type="slidenum">
              <a:rPr lang="fr-FR" smtClean="0"/>
              <a:t>18</a:t>
            </a:fld>
            <a:endParaRPr lang="fr-FR"/>
          </a:p>
        </p:txBody>
      </p:sp>
    </p:spTree>
    <p:extLst>
      <p:ext uri="{BB962C8B-B14F-4D97-AF65-F5344CB8AC3E}">
        <p14:creationId xmlns:p14="http://schemas.microsoft.com/office/powerpoint/2010/main" val="18135441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45157D-E6E3-E6B4-5462-9F5AFA377BB3}"/>
              </a:ext>
            </a:extLst>
          </p:cNvPr>
          <p:cNvSpPr>
            <a:spLocks noGrp="1"/>
          </p:cNvSpPr>
          <p:nvPr>
            <p:ph type="title"/>
          </p:nvPr>
        </p:nvSpPr>
        <p:spPr>
          <a:xfrm>
            <a:off x="1278041" y="-10728"/>
            <a:ext cx="6636537" cy="833010"/>
          </a:xfrm>
        </p:spPr>
        <p:txBody>
          <a:bodyPr/>
          <a:lstStyle/>
          <a:p>
            <a:r>
              <a:rPr lang="fr-FR" dirty="0"/>
              <a:t>Flower-</a:t>
            </a:r>
            <a:r>
              <a:rPr lang="fr-FR" dirty="0" err="1"/>
              <a:t>shaped</a:t>
            </a:r>
            <a:r>
              <a:rPr lang="fr-FR" dirty="0"/>
              <a:t> pattern: FFT</a:t>
            </a:r>
            <a:endParaRPr lang="en-US" dirty="0"/>
          </a:p>
        </p:txBody>
      </p:sp>
      <p:sp>
        <p:nvSpPr>
          <p:cNvPr id="3" name="Espace réservé de la date 2">
            <a:extLst>
              <a:ext uri="{FF2B5EF4-FFF2-40B4-BE49-F238E27FC236}">
                <a16:creationId xmlns:a16="http://schemas.microsoft.com/office/drawing/2014/main" id="{B38F5FBA-39D9-19EA-15CD-1C08F43BEC4F}"/>
              </a:ext>
            </a:extLst>
          </p:cNvPr>
          <p:cNvSpPr>
            <a:spLocks noGrp="1"/>
          </p:cNvSpPr>
          <p:nvPr>
            <p:ph type="dt" sz="half" idx="10"/>
          </p:nvPr>
        </p:nvSpPr>
        <p:spPr/>
        <p:txBody>
          <a:bodyPr/>
          <a:lstStyle/>
          <a:p>
            <a:r>
              <a:rPr lang="en-US"/>
              <a:t>5-6 December 2023</a:t>
            </a:r>
            <a:endParaRPr lang="fr-FR"/>
          </a:p>
        </p:txBody>
      </p:sp>
      <p:sp>
        <p:nvSpPr>
          <p:cNvPr id="4" name="Espace réservé du pied de page 3">
            <a:extLst>
              <a:ext uri="{FF2B5EF4-FFF2-40B4-BE49-F238E27FC236}">
                <a16:creationId xmlns:a16="http://schemas.microsoft.com/office/drawing/2014/main" id="{E462176B-C0F8-44F3-561E-ADC9B49DAAB0}"/>
              </a:ext>
            </a:extLst>
          </p:cNvPr>
          <p:cNvSpPr>
            <a:spLocks noGrp="1"/>
          </p:cNvSpPr>
          <p:nvPr>
            <p:ph type="ftr" sz="quarter" idx="11"/>
          </p:nvPr>
        </p:nvSpPr>
        <p:spPr/>
        <p:txBody>
          <a:bodyPr/>
          <a:lstStyle/>
          <a:p>
            <a:r>
              <a:rPr lang="fr-FR"/>
              <a:t>GDR MEETICC</a:t>
            </a:r>
          </a:p>
        </p:txBody>
      </p:sp>
      <p:grpSp>
        <p:nvGrpSpPr>
          <p:cNvPr id="8" name="Groupe 7">
            <a:extLst>
              <a:ext uri="{FF2B5EF4-FFF2-40B4-BE49-F238E27FC236}">
                <a16:creationId xmlns:a16="http://schemas.microsoft.com/office/drawing/2014/main" id="{7E6EE12A-AAE1-B2C8-4EF7-2C9B37211933}"/>
              </a:ext>
            </a:extLst>
          </p:cNvPr>
          <p:cNvGrpSpPr/>
          <p:nvPr/>
        </p:nvGrpSpPr>
        <p:grpSpPr>
          <a:xfrm>
            <a:off x="276087" y="1039223"/>
            <a:ext cx="2964308" cy="2073600"/>
            <a:chOff x="472682" y="489617"/>
            <a:chExt cx="2964308" cy="2073600"/>
          </a:xfrm>
        </p:grpSpPr>
        <p:pic>
          <p:nvPicPr>
            <p:cNvPr id="90" name="Image 89">
              <a:extLst>
                <a:ext uri="{FF2B5EF4-FFF2-40B4-BE49-F238E27FC236}">
                  <a16:creationId xmlns:a16="http://schemas.microsoft.com/office/drawing/2014/main" id="{35006371-1E0F-50DB-2922-DC0D2F80E725}"/>
                </a:ext>
              </a:extLst>
            </p:cNvPr>
            <p:cNvPicPr>
              <a:picLocks noChangeAspect="1"/>
            </p:cNvPicPr>
            <p:nvPr/>
          </p:nvPicPr>
          <p:blipFill rotWithShape="1">
            <a:blip r:embed="rId3"/>
            <a:srcRect l="16426" t="837" r="20193" b="458"/>
            <a:stretch/>
          </p:blipFill>
          <p:spPr>
            <a:xfrm>
              <a:off x="472682" y="489617"/>
              <a:ext cx="2964308" cy="2073600"/>
            </a:xfrm>
            <a:prstGeom prst="rect">
              <a:avLst/>
            </a:prstGeom>
          </p:spPr>
        </p:pic>
        <p:sp>
          <p:nvSpPr>
            <p:cNvPr id="91" name="Forme libre : forme 90">
              <a:extLst>
                <a:ext uri="{FF2B5EF4-FFF2-40B4-BE49-F238E27FC236}">
                  <a16:creationId xmlns:a16="http://schemas.microsoft.com/office/drawing/2014/main" id="{DEA4C565-985C-4356-4992-2AB36139AAB4}"/>
                </a:ext>
              </a:extLst>
            </p:cNvPr>
            <p:cNvSpPr/>
            <p:nvPr/>
          </p:nvSpPr>
          <p:spPr>
            <a:xfrm>
              <a:off x="631041" y="1398183"/>
              <a:ext cx="442765" cy="396000"/>
            </a:xfrm>
            <a:custGeom>
              <a:avLst/>
              <a:gdLst>
                <a:gd name="connsiteX0" fmla="*/ 1731475 w 2695075"/>
                <a:gd name="connsiteY0" fmla="*/ 0 h 2149642"/>
                <a:gd name="connsiteX1" fmla="*/ 2363839 w 2695075"/>
                <a:gd name="connsiteY1" fmla="*/ 540790 h 2149642"/>
                <a:gd name="connsiteX2" fmla="*/ 2358058 w 2695075"/>
                <a:gd name="connsiteY2" fmla="*/ 606128 h 2149642"/>
                <a:gd name="connsiteX3" fmla="*/ 2416272 w 2695075"/>
                <a:gd name="connsiteY3" fmla="*/ 633149 h 2149642"/>
                <a:gd name="connsiteX4" fmla="*/ 2695075 w 2695075"/>
                <a:gd name="connsiteY4" fmla="*/ 1081581 h 2149642"/>
                <a:gd name="connsiteX5" fmla="*/ 2416272 w 2695075"/>
                <a:gd name="connsiteY5" fmla="*/ 1530013 h 2149642"/>
                <a:gd name="connsiteX6" fmla="*/ 2360354 w 2695075"/>
                <a:gd name="connsiteY6" fmla="*/ 1555968 h 2149642"/>
                <a:gd name="connsiteX7" fmla="*/ 2363837 w 2695075"/>
                <a:gd name="connsiteY7" fmla="*/ 1595332 h 2149642"/>
                <a:gd name="connsiteX8" fmla="*/ 1731473 w 2695075"/>
                <a:gd name="connsiteY8" fmla="*/ 2136122 h 2149642"/>
                <a:gd name="connsiteX9" fmla="*/ 1377912 w 2695075"/>
                <a:gd name="connsiteY9" fmla="*/ 2043764 h 2149642"/>
                <a:gd name="connsiteX10" fmla="*/ 1372175 w 2695075"/>
                <a:gd name="connsiteY10" fmla="*/ 2039716 h 2149642"/>
                <a:gd name="connsiteX11" fmla="*/ 1347277 w 2695075"/>
                <a:gd name="connsiteY11" fmla="*/ 2057284 h 2149642"/>
                <a:gd name="connsiteX12" fmla="*/ 993716 w 2695075"/>
                <a:gd name="connsiteY12" fmla="*/ 2149642 h 2149642"/>
                <a:gd name="connsiteX13" fmla="*/ 361352 w 2695075"/>
                <a:gd name="connsiteY13" fmla="*/ 1608852 h 2149642"/>
                <a:gd name="connsiteX14" fmla="*/ 364370 w 2695075"/>
                <a:gd name="connsiteY14" fmla="*/ 1583251 h 2149642"/>
                <a:gd name="connsiteX15" fmla="*/ 278803 w 2695075"/>
                <a:gd name="connsiteY15" fmla="*/ 1543533 h 2149642"/>
                <a:gd name="connsiteX16" fmla="*/ 0 w 2695075"/>
                <a:gd name="connsiteY16" fmla="*/ 1095101 h 2149642"/>
                <a:gd name="connsiteX17" fmla="*/ 278803 w 2695075"/>
                <a:gd name="connsiteY17" fmla="*/ 646669 h 2149642"/>
                <a:gd name="connsiteX18" fmla="*/ 367390 w 2695075"/>
                <a:gd name="connsiteY18" fmla="*/ 605549 h 2149642"/>
                <a:gd name="connsiteX19" fmla="*/ 361350 w 2695075"/>
                <a:gd name="connsiteY19" fmla="*/ 554311 h 2149642"/>
                <a:gd name="connsiteX20" fmla="*/ 993714 w 2695075"/>
                <a:gd name="connsiteY20" fmla="*/ 13521 h 2149642"/>
                <a:gd name="connsiteX21" fmla="*/ 1347275 w 2695075"/>
                <a:gd name="connsiteY21" fmla="*/ 105879 h 2149642"/>
                <a:gd name="connsiteX22" fmla="*/ 1353013 w 2695075"/>
                <a:gd name="connsiteY22" fmla="*/ 109928 h 2149642"/>
                <a:gd name="connsiteX23" fmla="*/ 1377914 w 2695075"/>
                <a:gd name="connsiteY23" fmla="*/ 92358 h 2149642"/>
                <a:gd name="connsiteX24" fmla="*/ 1731475 w 2695075"/>
                <a:gd name="connsiteY24" fmla="*/ 0 h 214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695075" h="2149642">
                  <a:moveTo>
                    <a:pt x="1731475" y="0"/>
                  </a:moveTo>
                  <a:cubicBezTo>
                    <a:pt x="2080720" y="0"/>
                    <a:pt x="2363839" y="242120"/>
                    <a:pt x="2363839" y="540790"/>
                  </a:cubicBezTo>
                  <a:lnTo>
                    <a:pt x="2358058" y="606128"/>
                  </a:lnTo>
                  <a:lnTo>
                    <a:pt x="2416272" y="633149"/>
                  </a:lnTo>
                  <a:cubicBezTo>
                    <a:pt x="2584482" y="730333"/>
                    <a:pt x="2695075" y="894912"/>
                    <a:pt x="2695075" y="1081581"/>
                  </a:cubicBezTo>
                  <a:cubicBezTo>
                    <a:pt x="2695075" y="1268250"/>
                    <a:pt x="2584482" y="1432829"/>
                    <a:pt x="2416272" y="1530013"/>
                  </a:cubicBezTo>
                  <a:lnTo>
                    <a:pt x="2360354" y="1555968"/>
                  </a:lnTo>
                  <a:lnTo>
                    <a:pt x="2363837" y="1595332"/>
                  </a:lnTo>
                  <a:cubicBezTo>
                    <a:pt x="2363837" y="1894002"/>
                    <a:pt x="2080718" y="2136122"/>
                    <a:pt x="1731473" y="2136122"/>
                  </a:cubicBezTo>
                  <a:cubicBezTo>
                    <a:pt x="1600506" y="2136122"/>
                    <a:pt x="1478838" y="2102074"/>
                    <a:pt x="1377912" y="2043764"/>
                  </a:cubicBezTo>
                  <a:lnTo>
                    <a:pt x="1372175" y="2039716"/>
                  </a:lnTo>
                  <a:lnTo>
                    <a:pt x="1347277" y="2057284"/>
                  </a:lnTo>
                  <a:cubicBezTo>
                    <a:pt x="1246351" y="2115594"/>
                    <a:pt x="1124683" y="2149642"/>
                    <a:pt x="993716" y="2149642"/>
                  </a:cubicBezTo>
                  <a:cubicBezTo>
                    <a:pt x="644471" y="2149642"/>
                    <a:pt x="361352" y="1907522"/>
                    <a:pt x="361352" y="1608852"/>
                  </a:cubicBezTo>
                  <a:lnTo>
                    <a:pt x="364370" y="1583251"/>
                  </a:lnTo>
                  <a:lnTo>
                    <a:pt x="278803" y="1543533"/>
                  </a:lnTo>
                  <a:cubicBezTo>
                    <a:pt x="110593" y="1446349"/>
                    <a:pt x="0" y="1281770"/>
                    <a:pt x="0" y="1095101"/>
                  </a:cubicBezTo>
                  <a:cubicBezTo>
                    <a:pt x="0" y="908432"/>
                    <a:pt x="110593" y="743853"/>
                    <a:pt x="278803" y="646669"/>
                  </a:cubicBezTo>
                  <a:lnTo>
                    <a:pt x="367390" y="605549"/>
                  </a:lnTo>
                  <a:lnTo>
                    <a:pt x="361350" y="554311"/>
                  </a:lnTo>
                  <a:cubicBezTo>
                    <a:pt x="361350" y="255641"/>
                    <a:pt x="644469" y="13521"/>
                    <a:pt x="993714" y="13521"/>
                  </a:cubicBezTo>
                  <a:cubicBezTo>
                    <a:pt x="1124681" y="13521"/>
                    <a:pt x="1246349" y="47569"/>
                    <a:pt x="1347275" y="105879"/>
                  </a:cubicBezTo>
                  <a:lnTo>
                    <a:pt x="1353013" y="109928"/>
                  </a:lnTo>
                  <a:lnTo>
                    <a:pt x="1377914" y="92358"/>
                  </a:lnTo>
                  <a:cubicBezTo>
                    <a:pt x="1478840" y="34048"/>
                    <a:pt x="1600508" y="0"/>
                    <a:pt x="1731475" y="0"/>
                  </a:cubicBezTo>
                  <a:close/>
                </a:path>
              </a:pathLst>
            </a:cu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92" name="Ellipse 91">
              <a:extLst>
                <a:ext uri="{FF2B5EF4-FFF2-40B4-BE49-F238E27FC236}">
                  <a16:creationId xmlns:a16="http://schemas.microsoft.com/office/drawing/2014/main" id="{CAD02A6D-D8C9-0E02-D566-5F5DF1F7D79F}"/>
                </a:ext>
              </a:extLst>
            </p:cNvPr>
            <p:cNvSpPr/>
            <p:nvPr/>
          </p:nvSpPr>
          <p:spPr>
            <a:xfrm>
              <a:off x="748373" y="1497350"/>
              <a:ext cx="207778" cy="189073"/>
            </a:xfrm>
            <a:prstGeom prst="ellipse">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93" name="Flèche : droite 92">
            <a:extLst>
              <a:ext uri="{FF2B5EF4-FFF2-40B4-BE49-F238E27FC236}">
                <a16:creationId xmlns:a16="http://schemas.microsoft.com/office/drawing/2014/main" id="{DC3E5217-D3A4-FBB1-5AA3-586FE2B3C9B1}"/>
              </a:ext>
            </a:extLst>
          </p:cNvPr>
          <p:cNvSpPr/>
          <p:nvPr/>
        </p:nvSpPr>
        <p:spPr>
          <a:xfrm>
            <a:off x="3692880" y="1507158"/>
            <a:ext cx="1427518" cy="96396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latin typeface="Georgia" panose="02040502050405020303" pitchFamily="18" charset="0"/>
              </a:rPr>
              <a:t>FFT</a:t>
            </a:r>
            <a:endParaRPr lang="en-US" dirty="0">
              <a:latin typeface="Georgia" panose="02040502050405020303" pitchFamily="18" charset="0"/>
            </a:endParaRPr>
          </a:p>
        </p:txBody>
      </p:sp>
      <p:grpSp>
        <p:nvGrpSpPr>
          <p:cNvPr id="6" name="Groupe 5">
            <a:extLst>
              <a:ext uri="{FF2B5EF4-FFF2-40B4-BE49-F238E27FC236}">
                <a16:creationId xmlns:a16="http://schemas.microsoft.com/office/drawing/2014/main" id="{3549A943-2E00-8739-4B8C-8EA1A6322A7B}"/>
              </a:ext>
            </a:extLst>
          </p:cNvPr>
          <p:cNvGrpSpPr/>
          <p:nvPr/>
        </p:nvGrpSpPr>
        <p:grpSpPr>
          <a:xfrm>
            <a:off x="5835992" y="1007879"/>
            <a:ext cx="2313158" cy="2159137"/>
            <a:chOff x="1056265" y="2660393"/>
            <a:chExt cx="2121241" cy="1963194"/>
          </a:xfrm>
        </p:grpSpPr>
        <p:grpSp>
          <p:nvGrpSpPr>
            <p:cNvPr id="7" name="Groupe 6">
              <a:extLst>
                <a:ext uri="{FF2B5EF4-FFF2-40B4-BE49-F238E27FC236}">
                  <a16:creationId xmlns:a16="http://schemas.microsoft.com/office/drawing/2014/main" id="{59C04AC8-6A14-B4BB-3D7B-FE8861A723EF}"/>
                </a:ext>
              </a:extLst>
            </p:cNvPr>
            <p:cNvGrpSpPr/>
            <p:nvPr/>
          </p:nvGrpSpPr>
          <p:grpSpPr>
            <a:xfrm>
              <a:off x="1056265" y="2660393"/>
              <a:ext cx="1982984" cy="1963194"/>
              <a:chOff x="678237" y="2862273"/>
              <a:chExt cx="1982984" cy="1963194"/>
            </a:xfrm>
          </p:grpSpPr>
          <p:pic>
            <p:nvPicPr>
              <p:cNvPr id="12" name="Image 11">
                <a:extLst>
                  <a:ext uri="{FF2B5EF4-FFF2-40B4-BE49-F238E27FC236}">
                    <a16:creationId xmlns:a16="http://schemas.microsoft.com/office/drawing/2014/main" id="{99A5590A-B704-6D12-5F46-1CC610934247}"/>
                  </a:ext>
                </a:extLst>
              </p:cNvPr>
              <p:cNvPicPr>
                <a:picLocks noChangeAspect="1"/>
              </p:cNvPicPr>
              <p:nvPr/>
            </p:nvPicPr>
            <p:blipFill rotWithShape="1">
              <a:blip r:embed="rId4"/>
              <a:srcRect l="26860" t="1483" r="29884" b="1483"/>
              <a:stretch/>
            </p:blipFill>
            <p:spPr>
              <a:xfrm rot="5400000">
                <a:off x="688132" y="2852378"/>
                <a:ext cx="1963194" cy="1982984"/>
              </a:xfrm>
              <a:prstGeom prst="rect">
                <a:avLst/>
              </a:prstGeom>
            </p:spPr>
          </p:pic>
          <p:sp>
            <p:nvSpPr>
              <p:cNvPr id="14" name="Ellipse 13">
                <a:extLst>
                  <a:ext uri="{FF2B5EF4-FFF2-40B4-BE49-F238E27FC236}">
                    <a16:creationId xmlns:a16="http://schemas.microsoft.com/office/drawing/2014/main" id="{B5321C7E-C8F5-88FF-9701-83CB52AB78B6}"/>
                  </a:ext>
                </a:extLst>
              </p:cNvPr>
              <p:cNvSpPr/>
              <p:nvPr/>
            </p:nvSpPr>
            <p:spPr>
              <a:xfrm>
                <a:off x="1419128" y="3803973"/>
                <a:ext cx="144379" cy="154005"/>
              </a:xfrm>
              <a:prstGeom prst="ellipse">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BAAE8568-278D-8019-EE81-EE2359639FA8}"/>
                  </a:ext>
                </a:extLst>
              </p:cNvPr>
              <p:cNvSpPr/>
              <p:nvPr/>
            </p:nvSpPr>
            <p:spPr>
              <a:xfrm>
                <a:off x="1558946" y="3967359"/>
                <a:ext cx="144379" cy="154005"/>
              </a:xfrm>
              <a:prstGeom prst="ellipse">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a:extLst>
                  <a:ext uri="{FF2B5EF4-FFF2-40B4-BE49-F238E27FC236}">
                    <a16:creationId xmlns:a16="http://schemas.microsoft.com/office/drawing/2014/main" id="{50EAAAFD-69F8-78CF-EB2D-8A707B0CE973}"/>
                  </a:ext>
                </a:extLst>
              </p:cNvPr>
              <p:cNvSpPr/>
              <p:nvPr/>
            </p:nvSpPr>
            <p:spPr>
              <a:xfrm>
                <a:off x="1756080" y="3921220"/>
                <a:ext cx="144379" cy="154005"/>
              </a:xfrm>
              <a:prstGeom prst="ellipse">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75238CD7-66C7-ACB6-92B0-1E2046A6BDD6}"/>
                  </a:ext>
                </a:extLst>
              </p:cNvPr>
              <p:cNvSpPr/>
              <p:nvPr/>
            </p:nvSpPr>
            <p:spPr>
              <a:xfrm>
                <a:off x="2130185" y="4122289"/>
                <a:ext cx="144379" cy="154005"/>
              </a:xfrm>
              <a:prstGeom prst="ellipse">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a:extLst>
                  <a:ext uri="{FF2B5EF4-FFF2-40B4-BE49-F238E27FC236}">
                    <a16:creationId xmlns:a16="http://schemas.microsoft.com/office/drawing/2014/main" id="{69FB8B22-D14C-91B8-C013-28D58B47F80A}"/>
                  </a:ext>
                </a:extLst>
              </p:cNvPr>
              <p:cNvSpPr/>
              <p:nvPr/>
            </p:nvSpPr>
            <p:spPr>
              <a:xfrm>
                <a:off x="1065915" y="4037461"/>
                <a:ext cx="144379" cy="154005"/>
              </a:xfrm>
              <a:prstGeom prst="ellipse">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a:extLst>
                  <a:ext uri="{FF2B5EF4-FFF2-40B4-BE49-F238E27FC236}">
                    <a16:creationId xmlns:a16="http://schemas.microsoft.com/office/drawing/2014/main" id="{E13BC28D-3CAC-476A-1249-D0CFE89A2EA1}"/>
                  </a:ext>
                </a:extLst>
              </p:cNvPr>
              <p:cNvSpPr/>
              <p:nvPr/>
            </p:nvSpPr>
            <p:spPr>
              <a:xfrm>
                <a:off x="1285962" y="4282068"/>
                <a:ext cx="144379" cy="148024"/>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a:extLst>
                  <a:ext uri="{FF2B5EF4-FFF2-40B4-BE49-F238E27FC236}">
                    <a16:creationId xmlns:a16="http://schemas.microsoft.com/office/drawing/2014/main" id="{23D8CC9B-A7B1-A9AA-18D5-6C622E08F2FD}"/>
                  </a:ext>
                </a:extLst>
              </p:cNvPr>
              <p:cNvSpPr/>
              <p:nvPr/>
            </p:nvSpPr>
            <p:spPr>
              <a:xfrm>
                <a:off x="1558937" y="4395196"/>
                <a:ext cx="144379" cy="154005"/>
              </a:xfrm>
              <a:prstGeom prst="ellipse">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llipse 20">
                <a:extLst>
                  <a:ext uri="{FF2B5EF4-FFF2-40B4-BE49-F238E27FC236}">
                    <a16:creationId xmlns:a16="http://schemas.microsoft.com/office/drawing/2014/main" id="{59772FF5-BAF7-7A9E-32E3-D56C5260773B}"/>
                  </a:ext>
                </a:extLst>
              </p:cNvPr>
              <p:cNvSpPr/>
              <p:nvPr/>
            </p:nvSpPr>
            <p:spPr>
              <a:xfrm>
                <a:off x="1882781" y="4325819"/>
                <a:ext cx="144379" cy="154005"/>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llipse 21">
                <a:extLst>
                  <a:ext uri="{FF2B5EF4-FFF2-40B4-BE49-F238E27FC236}">
                    <a16:creationId xmlns:a16="http://schemas.microsoft.com/office/drawing/2014/main" id="{D07E5378-3500-9715-A93C-13A48929DD8F}"/>
                  </a:ext>
                </a:extLst>
              </p:cNvPr>
              <p:cNvSpPr/>
              <p:nvPr/>
            </p:nvSpPr>
            <p:spPr>
              <a:xfrm>
                <a:off x="1015848" y="3726539"/>
                <a:ext cx="144379" cy="154005"/>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llipse 22">
                <a:extLst>
                  <a:ext uri="{FF2B5EF4-FFF2-40B4-BE49-F238E27FC236}">
                    <a16:creationId xmlns:a16="http://schemas.microsoft.com/office/drawing/2014/main" id="{12246C33-CF24-9462-AC98-E9A4A1E245EC}"/>
                  </a:ext>
                </a:extLst>
              </p:cNvPr>
              <p:cNvSpPr/>
              <p:nvPr/>
            </p:nvSpPr>
            <p:spPr>
              <a:xfrm>
                <a:off x="1114243" y="3397622"/>
                <a:ext cx="144379" cy="154005"/>
              </a:xfrm>
              <a:prstGeom prst="ellipse">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Ellipse 23">
                <a:extLst>
                  <a:ext uri="{FF2B5EF4-FFF2-40B4-BE49-F238E27FC236}">
                    <a16:creationId xmlns:a16="http://schemas.microsoft.com/office/drawing/2014/main" id="{2D2F7E63-EC5E-048C-2B0A-8272E1194250}"/>
                  </a:ext>
                </a:extLst>
              </p:cNvPr>
              <p:cNvSpPr/>
              <p:nvPr/>
            </p:nvSpPr>
            <p:spPr>
              <a:xfrm>
                <a:off x="1368068" y="3208776"/>
                <a:ext cx="144379" cy="154005"/>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llipse 24">
                <a:extLst>
                  <a:ext uri="{FF2B5EF4-FFF2-40B4-BE49-F238E27FC236}">
                    <a16:creationId xmlns:a16="http://schemas.microsoft.com/office/drawing/2014/main" id="{229137FE-D9E3-EF21-F520-F11759598C92}"/>
                  </a:ext>
                </a:extLst>
              </p:cNvPr>
              <p:cNvSpPr/>
              <p:nvPr/>
            </p:nvSpPr>
            <p:spPr>
              <a:xfrm>
                <a:off x="1681622" y="3149258"/>
                <a:ext cx="144379" cy="154005"/>
              </a:xfrm>
              <a:prstGeom prst="ellipse">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Ellipse 25">
                <a:extLst>
                  <a:ext uri="{FF2B5EF4-FFF2-40B4-BE49-F238E27FC236}">
                    <a16:creationId xmlns:a16="http://schemas.microsoft.com/office/drawing/2014/main" id="{60729E8A-E7CA-6558-A493-534BC37594A6}"/>
                  </a:ext>
                </a:extLst>
              </p:cNvPr>
              <p:cNvSpPr/>
              <p:nvPr/>
            </p:nvSpPr>
            <p:spPr>
              <a:xfrm>
                <a:off x="1974514" y="3254728"/>
                <a:ext cx="144379" cy="154005"/>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Ellipse 26">
                <a:extLst>
                  <a:ext uri="{FF2B5EF4-FFF2-40B4-BE49-F238E27FC236}">
                    <a16:creationId xmlns:a16="http://schemas.microsoft.com/office/drawing/2014/main" id="{77C17AB4-41E3-47D7-969F-0F112E6C8F14}"/>
                  </a:ext>
                </a:extLst>
              </p:cNvPr>
              <p:cNvSpPr/>
              <p:nvPr/>
            </p:nvSpPr>
            <p:spPr>
              <a:xfrm>
                <a:off x="2186523" y="3508230"/>
                <a:ext cx="144379" cy="154005"/>
              </a:xfrm>
              <a:prstGeom prst="ellipse">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Ellipse 27">
                <a:extLst>
                  <a:ext uri="{FF2B5EF4-FFF2-40B4-BE49-F238E27FC236}">
                    <a16:creationId xmlns:a16="http://schemas.microsoft.com/office/drawing/2014/main" id="{A7D2D74C-1621-EFC1-4EC8-8FBCBE3DAF90}"/>
                  </a:ext>
                </a:extLst>
              </p:cNvPr>
              <p:cNvSpPr/>
              <p:nvPr/>
            </p:nvSpPr>
            <p:spPr>
              <a:xfrm>
                <a:off x="2236728" y="3816545"/>
                <a:ext cx="144379" cy="154005"/>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Ellipse 28">
                <a:extLst>
                  <a:ext uri="{FF2B5EF4-FFF2-40B4-BE49-F238E27FC236}">
                    <a16:creationId xmlns:a16="http://schemas.microsoft.com/office/drawing/2014/main" id="{E282675A-8CED-7D58-4EDA-DC14DC420CC2}"/>
                  </a:ext>
                </a:extLst>
              </p:cNvPr>
              <p:cNvSpPr/>
              <p:nvPr/>
            </p:nvSpPr>
            <p:spPr>
              <a:xfrm>
                <a:off x="1696227" y="3554412"/>
                <a:ext cx="144379" cy="154005"/>
              </a:xfrm>
              <a:prstGeom prst="ellipse">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Ellipse 29">
                <a:extLst>
                  <a:ext uri="{FF2B5EF4-FFF2-40B4-BE49-F238E27FC236}">
                    <a16:creationId xmlns:a16="http://schemas.microsoft.com/office/drawing/2014/main" id="{C389B7BC-1704-65E6-3CBA-C0AD3C7471E4}"/>
                  </a:ext>
                </a:extLst>
              </p:cNvPr>
              <p:cNvSpPr/>
              <p:nvPr/>
            </p:nvSpPr>
            <p:spPr>
              <a:xfrm>
                <a:off x="1485240" y="3593938"/>
                <a:ext cx="144379" cy="154005"/>
              </a:xfrm>
              <a:prstGeom prst="ellipse">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Ellipse 30">
                <a:extLst>
                  <a:ext uri="{FF2B5EF4-FFF2-40B4-BE49-F238E27FC236}">
                    <a16:creationId xmlns:a16="http://schemas.microsoft.com/office/drawing/2014/main" id="{3F94FD10-F2E3-C0DA-7EA3-58682372533B}"/>
                  </a:ext>
                </a:extLst>
              </p:cNvPr>
              <p:cNvSpPr/>
              <p:nvPr/>
            </p:nvSpPr>
            <p:spPr>
              <a:xfrm>
                <a:off x="1827887" y="3727928"/>
                <a:ext cx="144379" cy="154005"/>
              </a:xfrm>
              <a:prstGeom prst="ellipse">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0" name="ZoneTexte 9">
              <a:extLst>
                <a:ext uri="{FF2B5EF4-FFF2-40B4-BE49-F238E27FC236}">
                  <a16:creationId xmlns:a16="http://schemas.microsoft.com/office/drawing/2014/main" id="{3E241E02-6C16-9D76-BF98-17123F15F9A3}"/>
                </a:ext>
              </a:extLst>
            </p:cNvPr>
            <p:cNvSpPr txBox="1"/>
            <p:nvPr/>
          </p:nvSpPr>
          <p:spPr>
            <a:xfrm>
              <a:off x="2091862" y="4210815"/>
              <a:ext cx="1085644" cy="400110"/>
            </a:xfrm>
            <a:prstGeom prst="rect">
              <a:avLst/>
            </a:prstGeom>
            <a:noFill/>
            <a:ln>
              <a:noFill/>
            </a:ln>
          </p:spPr>
          <p:txBody>
            <a:bodyPr wrap="square" rtlCol="0">
              <a:spAutoFit/>
            </a:bodyPr>
            <a:lstStyle/>
            <a:p>
              <a:pPr algn="ctr"/>
              <a:r>
                <a:rPr lang="fr-FR" sz="2000" b="1" dirty="0">
                  <a:solidFill>
                    <a:schemeClr val="bg1"/>
                  </a:solidFill>
                  <a:cs typeface="Arial" panose="020B0604020202020204" pitchFamily="34" charset="0"/>
                </a:rPr>
                <a:t>1 nm</a:t>
              </a:r>
              <a:r>
                <a:rPr lang="fr-FR" sz="2000" b="1" baseline="30000" dirty="0">
                  <a:solidFill>
                    <a:schemeClr val="bg1"/>
                  </a:solidFill>
                  <a:cs typeface="Arial" panose="020B0604020202020204" pitchFamily="34" charset="0"/>
                </a:rPr>
                <a:t>-1</a:t>
              </a:r>
            </a:p>
          </p:txBody>
        </p:sp>
        <p:cxnSp>
          <p:nvCxnSpPr>
            <p:cNvPr id="11" name="Connecteur droit 10">
              <a:extLst>
                <a:ext uri="{FF2B5EF4-FFF2-40B4-BE49-F238E27FC236}">
                  <a16:creationId xmlns:a16="http://schemas.microsoft.com/office/drawing/2014/main" id="{6494A013-0727-BE32-27D5-8F97B3B5528E}"/>
                </a:ext>
              </a:extLst>
            </p:cNvPr>
            <p:cNvCxnSpPr>
              <a:cxnSpLocks/>
            </p:cNvCxnSpPr>
            <p:nvPr/>
          </p:nvCxnSpPr>
          <p:spPr>
            <a:xfrm flipH="1">
              <a:off x="2276791" y="4556447"/>
              <a:ext cx="702796" cy="0"/>
            </a:xfrm>
            <a:prstGeom prst="line">
              <a:avLst/>
            </a:prstGeom>
            <a:ln w="25400">
              <a:solidFill>
                <a:schemeClr val="bg1"/>
              </a:solidFill>
            </a:ln>
          </p:spPr>
          <p:style>
            <a:lnRef idx="3">
              <a:schemeClr val="accent4"/>
            </a:lnRef>
            <a:fillRef idx="0">
              <a:schemeClr val="accent4"/>
            </a:fillRef>
            <a:effectRef idx="2">
              <a:schemeClr val="accent4"/>
            </a:effectRef>
            <a:fontRef idx="minor">
              <a:schemeClr val="tx1"/>
            </a:fontRef>
          </p:style>
        </p:cxnSp>
      </p:grpSp>
      <p:sp>
        <p:nvSpPr>
          <p:cNvPr id="38" name="Flèche : bas 37">
            <a:extLst>
              <a:ext uri="{FF2B5EF4-FFF2-40B4-BE49-F238E27FC236}">
                <a16:creationId xmlns:a16="http://schemas.microsoft.com/office/drawing/2014/main" id="{5C99628F-421D-A40D-AD1F-70F30168A756}"/>
              </a:ext>
            </a:extLst>
          </p:cNvPr>
          <p:cNvSpPr/>
          <p:nvPr/>
        </p:nvSpPr>
        <p:spPr>
          <a:xfrm rot="3680051">
            <a:off x="4323745" y="2576120"/>
            <a:ext cx="1169823" cy="1453678"/>
          </a:xfrm>
          <a:prstGeom prst="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fr-FR" dirty="0">
                <a:latin typeface="Georgia" panose="02040502050405020303" pitchFamily="18" charset="0"/>
              </a:rPr>
              <a:t>Inverse FFT</a:t>
            </a:r>
            <a:endParaRPr lang="en-US" dirty="0">
              <a:solidFill>
                <a:schemeClr val="tx1"/>
              </a:solidFill>
              <a:latin typeface="Georgia" panose="02040502050405020303" pitchFamily="18" charset="0"/>
            </a:endParaRPr>
          </a:p>
        </p:txBody>
      </p:sp>
      <mc:AlternateContent xmlns:mc="http://schemas.openxmlformats.org/markup-compatibility/2006" xmlns:a14="http://schemas.microsoft.com/office/drawing/2010/main">
        <mc:Choice Requires="a14">
          <p:sp>
            <p:nvSpPr>
              <p:cNvPr id="40" name="ZoneTexte 39">
                <a:extLst>
                  <a:ext uri="{FF2B5EF4-FFF2-40B4-BE49-F238E27FC236}">
                    <a16:creationId xmlns:a16="http://schemas.microsoft.com/office/drawing/2014/main" id="{86E498F3-98DE-B16F-8B6D-3639F436CED8}"/>
                  </a:ext>
                </a:extLst>
              </p:cNvPr>
              <p:cNvSpPr txBox="1"/>
              <p:nvPr/>
            </p:nvSpPr>
            <p:spPr>
              <a:xfrm>
                <a:off x="6332077" y="5931839"/>
                <a:ext cx="1666308" cy="38311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13.2</m:t>
                      </m:r>
                      <m:r>
                        <a:rPr lang="fr-FR" b="0" i="1" smtClean="0">
                          <a:latin typeface="Cambria Math" panose="02040503050406030204" pitchFamily="18" charset="0"/>
                          <a:ea typeface="Cambria Math" panose="02040503050406030204" pitchFamily="18" charset="0"/>
                        </a:rPr>
                        <m:t>±0.4</m:t>
                      </m:r>
                      <m:r>
                        <a:rPr lang="fr-FR" b="0" i="1" smtClean="0">
                          <a:latin typeface="Cambria Math" panose="02040503050406030204" pitchFamily="18" charset="0"/>
                        </a:rPr>
                        <m:t>  </m:t>
                      </m:r>
                      <m:r>
                        <a:rPr lang="fr-FR" b="0" i="1" smtClean="0">
                          <a:latin typeface="Cambria Math" panose="02040503050406030204" pitchFamily="18" charset="0"/>
                          <a:ea typeface="Cambria Math" panose="02040503050406030204" pitchFamily="18" charset="0"/>
                        </a:rPr>
                        <m:t>Å</m:t>
                      </m:r>
                    </m:oMath>
                  </m:oMathPara>
                </a14:m>
                <a:endParaRPr lang="en-US" dirty="0">
                  <a:latin typeface="Georgia" panose="02040502050405020303" pitchFamily="18" charset="0"/>
                </a:endParaRPr>
              </a:p>
            </p:txBody>
          </p:sp>
        </mc:Choice>
        <mc:Fallback xmlns="">
          <p:sp>
            <p:nvSpPr>
              <p:cNvPr id="40" name="ZoneTexte 39">
                <a:extLst>
                  <a:ext uri="{FF2B5EF4-FFF2-40B4-BE49-F238E27FC236}">
                    <a16:creationId xmlns:a16="http://schemas.microsoft.com/office/drawing/2014/main" id="{86E498F3-98DE-B16F-8B6D-3639F436CED8}"/>
                  </a:ext>
                </a:extLst>
              </p:cNvPr>
              <p:cNvSpPr txBox="1">
                <a:spLocks noRot="1" noChangeAspect="1" noMove="1" noResize="1" noEditPoints="1" noAdjustHandles="1" noChangeArrowheads="1" noChangeShapeType="1" noTextEdit="1"/>
              </p:cNvSpPr>
              <p:nvPr/>
            </p:nvSpPr>
            <p:spPr>
              <a:xfrm>
                <a:off x="6332077" y="5931839"/>
                <a:ext cx="1666308" cy="383118"/>
              </a:xfrm>
              <a:prstGeom prst="rect">
                <a:avLst/>
              </a:prstGeom>
              <a:blipFill>
                <a:blip r:embed="rId5"/>
                <a:stretch>
                  <a:fillRect b="-1587"/>
                </a:stretch>
              </a:blipFill>
            </p:spPr>
            <p:txBody>
              <a:bodyPr/>
              <a:lstStyle/>
              <a:p>
                <a:r>
                  <a:rPr lang="en-US">
                    <a:noFill/>
                  </a:rPr>
                  <a:t> </a:t>
                </a:r>
              </a:p>
            </p:txBody>
          </p:sp>
        </mc:Fallback>
      </mc:AlternateContent>
      <p:pic>
        <p:nvPicPr>
          <p:cNvPr id="42" name="Image 41">
            <a:extLst>
              <a:ext uri="{FF2B5EF4-FFF2-40B4-BE49-F238E27FC236}">
                <a16:creationId xmlns:a16="http://schemas.microsoft.com/office/drawing/2014/main" id="{7537EDC5-5240-1135-5C90-A02987DFE9AC}"/>
              </a:ext>
            </a:extLst>
          </p:cNvPr>
          <p:cNvPicPr>
            <a:picLocks noChangeAspect="1"/>
          </p:cNvPicPr>
          <p:nvPr/>
        </p:nvPicPr>
        <p:blipFill rotWithShape="1">
          <a:blip r:embed="rId6"/>
          <a:srcRect l="16699" r="20208"/>
          <a:stretch/>
        </p:blipFill>
        <p:spPr>
          <a:xfrm>
            <a:off x="5703063" y="3624466"/>
            <a:ext cx="2938549" cy="2092060"/>
          </a:xfrm>
          <a:prstGeom prst="rect">
            <a:avLst/>
          </a:prstGeom>
        </p:spPr>
      </p:pic>
      <p:cxnSp>
        <p:nvCxnSpPr>
          <p:cNvPr id="43" name="Connecteur droit avec flèche 42">
            <a:extLst>
              <a:ext uri="{FF2B5EF4-FFF2-40B4-BE49-F238E27FC236}">
                <a16:creationId xmlns:a16="http://schemas.microsoft.com/office/drawing/2014/main" id="{F3565507-9008-D6A1-9AFD-CD0EEBE3C091}"/>
              </a:ext>
            </a:extLst>
          </p:cNvPr>
          <p:cNvCxnSpPr>
            <a:cxnSpLocks/>
          </p:cNvCxnSpPr>
          <p:nvPr/>
        </p:nvCxnSpPr>
        <p:spPr>
          <a:xfrm flipV="1">
            <a:off x="6948511" y="1408425"/>
            <a:ext cx="63138" cy="678585"/>
          </a:xfrm>
          <a:prstGeom prst="straightConnector1">
            <a:avLst/>
          </a:prstGeom>
          <a:ln w="381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4" name="Connecteur droit avec flèche 43">
            <a:extLst>
              <a:ext uri="{FF2B5EF4-FFF2-40B4-BE49-F238E27FC236}">
                <a16:creationId xmlns:a16="http://schemas.microsoft.com/office/drawing/2014/main" id="{4323FF46-BC13-5898-E30F-F4BC180FFCD7}"/>
              </a:ext>
            </a:extLst>
          </p:cNvPr>
          <p:cNvCxnSpPr>
            <a:cxnSpLocks/>
          </p:cNvCxnSpPr>
          <p:nvPr/>
        </p:nvCxnSpPr>
        <p:spPr>
          <a:xfrm flipV="1">
            <a:off x="6950487" y="1502832"/>
            <a:ext cx="394888" cy="59291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5" name="Losange 44">
            <a:extLst>
              <a:ext uri="{FF2B5EF4-FFF2-40B4-BE49-F238E27FC236}">
                <a16:creationId xmlns:a16="http://schemas.microsoft.com/office/drawing/2014/main" id="{7685201D-C9D6-129B-5D73-4DD7AF9FE139}"/>
              </a:ext>
            </a:extLst>
          </p:cNvPr>
          <p:cNvSpPr/>
          <p:nvPr/>
        </p:nvSpPr>
        <p:spPr>
          <a:xfrm rot="3678766">
            <a:off x="7453590" y="5049232"/>
            <a:ext cx="160251" cy="257708"/>
          </a:xfrm>
          <a:prstGeom prst="diamond">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Losange 45">
            <a:extLst>
              <a:ext uri="{FF2B5EF4-FFF2-40B4-BE49-F238E27FC236}">
                <a16:creationId xmlns:a16="http://schemas.microsoft.com/office/drawing/2014/main" id="{CB8FFD6D-E767-32D0-2FC8-858BAFA7C7EB}"/>
              </a:ext>
            </a:extLst>
          </p:cNvPr>
          <p:cNvSpPr/>
          <p:nvPr/>
        </p:nvSpPr>
        <p:spPr>
          <a:xfrm rot="20087794">
            <a:off x="5919973" y="5058715"/>
            <a:ext cx="160251" cy="257708"/>
          </a:xfrm>
          <a:prstGeom prst="diamond">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8" name="Image 47">
            <a:extLst>
              <a:ext uri="{FF2B5EF4-FFF2-40B4-BE49-F238E27FC236}">
                <a16:creationId xmlns:a16="http://schemas.microsoft.com/office/drawing/2014/main" id="{54CD27FB-70DC-8D23-6F09-1521E791EC33}"/>
              </a:ext>
            </a:extLst>
          </p:cNvPr>
          <p:cNvPicPr>
            <a:picLocks noChangeAspect="1"/>
          </p:cNvPicPr>
          <p:nvPr/>
        </p:nvPicPr>
        <p:blipFill rotWithShape="1">
          <a:blip r:embed="rId7"/>
          <a:srcRect l="16265" r="19913"/>
          <a:stretch/>
        </p:blipFill>
        <p:spPr>
          <a:xfrm>
            <a:off x="551778" y="3625081"/>
            <a:ext cx="2979639" cy="2097129"/>
          </a:xfrm>
          <a:prstGeom prst="rect">
            <a:avLst/>
          </a:prstGeom>
        </p:spPr>
      </p:pic>
      <p:cxnSp>
        <p:nvCxnSpPr>
          <p:cNvPr id="49" name="Connecteur droit avec flèche 48">
            <a:extLst>
              <a:ext uri="{FF2B5EF4-FFF2-40B4-BE49-F238E27FC236}">
                <a16:creationId xmlns:a16="http://schemas.microsoft.com/office/drawing/2014/main" id="{9AD6F2F7-0D64-36B6-DCAF-FB3826E36C2E}"/>
              </a:ext>
            </a:extLst>
          </p:cNvPr>
          <p:cNvCxnSpPr>
            <a:cxnSpLocks/>
          </p:cNvCxnSpPr>
          <p:nvPr/>
        </p:nvCxnSpPr>
        <p:spPr>
          <a:xfrm flipV="1">
            <a:off x="6933189" y="1846594"/>
            <a:ext cx="101539" cy="266010"/>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50" name="Losange 49">
            <a:extLst>
              <a:ext uri="{FF2B5EF4-FFF2-40B4-BE49-F238E27FC236}">
                <a16:creationId xmlns:a16="http://schemas.microsoft.com/office/drawing/2014/main" id="{CAD2F65A-60BB-3B67-55C3-50919211AF1A}"/>
              </a:ext>
            </a:extLst>
          </p:cNvPr>
          <p:cNvSpPr/>
          <p:nvPr/>
        </p:nvSpPr>
        <p:spPr>
          <a:xfrm rot="21157292">
            <a:off x="1850062" y="4065472"/>
            <a:ext cx="527747" cy="825152"/>
          </a:xfrm>
          <a:prstGeom prst="diamond">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mc:AlternateContent xmlns:mc="http://schemas.openxmlformats.org/markup-compatibility/2006" xmlns:a14="http://schemas.microsoft.com/office/drawing/2010/main">
        <mc:Choice Requires="a14">
          <p:sp>
            <p:nvSpPr>
              <p:cNvPr id="51" name="ZoneTexte 50">
                <a:extLst>
                  <a:ext uri="{FF2B5EF4-FFF2-40B4-BE49-F238E27FC236}">
                    <a16:creationId xmlns:a16="http://schemas.microsoft.com/office/drawing/2014/main" id="{23FD219D-D14F-E421-EB10-E2CE400D113B}"/>
                  </a:ext>
                </a:extLst>
              </p:cNvPr>
              <p:cNvSpPr txBox="1"/>
              <p:nvPr/>
            </p:nvSpPr>
            <p:spPr>
              <a:xfrm>
                <a:off x="1221870" y="5818777"/>
                <a:ext cx="1531947" cy="38311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38.6  </m:t>
                      </m:r>
                      <m:r>
                        <a:rPr lang="fr-FR" b="0" i="1" smtClean="0">
                          <a:latin typeface="Cambria Math" panose="02040503050406030204" pitchFamily="18" charset="0"/>
                          <a:ea typeface="Cambria Math" panose="02040503050406030204" pitchFamily="18" charset="0"/>
                        </a:rPr>
                        <m:t>Å</m:t>
                      </m:r>
                    </m:oMath>
                  </m:oMathPara>
                </a14:m>
                <a:endParaRPr lang="en-US" dirty="0">
                  <a:latin typeface="Georgia" panose="02040502050405020303" pitchFamily="18" charset="0"/>
                </a:endParaRPr>
              </a:p>
            </p:txBody>
          </p:sp>
        </mc:Choice>
        <mc:Fallback xmlns="">
          <p:sp>
            <p:nvSpPr>
              <p:cNvPr id="51" name="ZoneTexte 50">
                <a:extLst>
                  <a:ext uri="{FF2B5EF4-FFF2-40B4-BE49-F238E27FC236}">
                    <a16:creationId xmlns:a16="http://schemas.microsoft.com/office/drawing/2014/main" id="{23FD219D-D14F-E421-EB10-E2CE400D113B}"/>
                  </a:ext>
                </a:extLst>
              </p:cNvPr>
              <p:cNvSpPr txBox="1">
                <a:spLocks noRot="1" noChangeAspect="1" noMove="1" noResize="1" noEditPoints="1" noAdjustHandles="1" noChangeArrowheads="1" noChangeShapeType="1" noTextEdit="1"/>
              </p:cNvSpPr>
              <p:nvPr/>
            </p:nvSpPr>
            <p:spPr>
              <a:xfrm>
                <a:off x="1221870" y="5818777"/>
                <a:ext cx="1531947" cy="383118"/>
              </a:xfrm>
              <a:prstGeom prst="rect">
                <a:avLst/>
              </a:prstGeom>
              <a:blipFill>
                <a:blip r:embed="rId8"/>
                <a:stretch>
                  <a:fillRect b="-3226"/>
                </a:stretch>
              </a:blipFill>
            </p:spPr>
            <p:txBody>
              <a:bodyPr/>
              <a:lstStyle/>
              <a:p>
                <a:r>
                  <a:rPr lang="en-US">
                    <a:noFill/>
                  </a:rPr>
                  <a:t> </a:t>
                </a:r>
              </a:p>
            </p:txBody>
          </p:sp>
        </mc:Fallback>
      </mc:AlternateContent>
      <p:sp>
        <p:nvSpPr>
          <p:cNvPr id="9" name="Espace réservé du numéro de diapositive 8">
            <a:extLst>
              <a:ext uri="{FF2B5EF4-FFF2-40B4-BE49-F238E27FC236}">
                <a16:creationId xmlns:a16="http://schemas.microsoft.com/office/drawing/2014/main" id="{BC5EC452-FF07-DDC1-6994-CDC0A9486286}"/>
              </a:ext>
            </a:extLst>
          </p:cNvPr>
          <p:cNvSpPr>
            <a:spLocks noGrp="1"/>
          </p:cNvSpPr>
          <p:nvPr>
            <p:ph type="sldNum" sz="quarter" idx="12"/>
          </p:nvPr>
        </p:nvSpPr>
        <p:spPr/>
        <p:txBody>
          <a:bodyPr/>
          <a:lstStyle/>
          <a:p>
            <a:fld id="{805F62EE-C454-B145-957E-D2FDC4A58ED4}" type="slidenum">
              <a:rPr lang="fr-FR" smtClean="0"/>
              <a:t>19</a:t>
            </a:fld>
            <a:endParaRPr lang="fr-FR"/>
          </a:p>
        </p:txBody>
      </p:sp>
    </p:spTree>
    <p:extLst>
      <p:ext uri="{BB962C8B-B14F-4D97-AF65-F5344CB8AC3E}">
        <p14:creationId xmlns:p14="http://schemas.microsoft.com/office/powerpoint/2010/main" val="4804810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e 27">
            <a:extLst>
              <a:ext uri="{FF2B5EF4-FFF2-40B4-BE49-F238E27FC236}">
                <a16:creationId xmlns:a16="http://schemas.microsoft.com/office/drawing/2014/main" id="{F618A6FE-6880-51E8-6649-D284D59BAEC0}"/>
              </a:ext>
            </a:extLst>
          </p:cNvPr>
          <p:cNvGrpSpPr/>
          <p:nvPr/>
        </p:nvGrpSpPr>
        <p:grpSpPr>
          <a:xfrm>
            <a:off x="301798" y="3872198"/>
            <a:ext cx="1648255" cy="2029866"/>
            <a:chOff x="301798" y="3872198"/>
            <a:chExt cx="1648255" cy="2029866"/>
          </a:xfrm>
        </p:grpSpPr>
        <p:pic>
          <p:nvPicPr>
            <p:cNvPr id="3" name="Image 2">
              <a:extLst>
                <a:ext uri="{FF2B5EF4-FFF2-40B4-BE49-F238E27FC236}">
                  <a16:creationId xmlns:a16="http://schemas.microsoft.com/office/drawing/2014/main" id="{6106ABD2-36A4-25E7-FF05-D87AA5953766}"/>
                </a:ext>
              </a:extLst>
            </p:cNvPr>
            <p:cNvPicPr>
              <a:picLocks noChangeAspect="1"/>
            </p:cNvPicPr>
            <p:nvPr/>
          </p:nvPicPr>
          <p:blipFill rotWithShape="1">
            <a:blip r:embed="rId3"/>
            <a:srcRect l="50138" r="-13" b="11368"/>
            <a:stretch/>
          </p:blipFill>
          <p:spPr>
            <a:xfrm>
              <a:off x="301798" y="3872198"/>
              <a:ext cx="1572278" cy="2029866"/>
            </a:xfrm>
            <a:prstGeom prst="rect">
              <a:avLst/>
            </a:prstGeom>
          </p:spPr>
        </p:pic>
        <p:sp>
          <p:nvSpPr>
            <p:cNvPr id="27" name="ZoneTexte 26">
              <a:extLst>
                <a:ext uri="{FF2B5EF4-FFF2-40B4-BE49-F238E27FC236}">
                  <a16:creationId xmlns:a16="http://schemas.microsoft.com/office/drawing/2014/main" id="{87B6017C-C0D8-773B-E835-8353E83B1EA3}"/>
                </a:ext>
              </a:extLst>
            </p:cNvPr>
            <p:cNvSpPr txBox="1"/>
            <p:nvPr/>
          </p:nvSpPr>
          <p:spPr>
            <a:xfrm>
              <a:off x="1512612" y="4677005"/>
              <a:ext cx="437441" cy="246221"/>
            </a:xfrm>
            <a:prstGeom prst="rect">
              <a:avLst/>
            </a:prstGeom>
            <a:solidFill>
              <a:schemeClr val="bg1"/>
            </a:solidFill>
          </p:spPr>
          <p:txBody>
            <a:bodyPr wrap="square" rtlCol="0">
              <a:spAutoFit/>
            </a:bodyPr>
            <a:lstStyle/>
            <a:p>
              <a:r>
                <a:rPr lang="fr-FR" sz="1000" dirty="0"/>
                <a:t>U-W</a:t>
              </a:r>
              <a:endParaRPr lang="en-US" sz="1000" dirty="0"/>
            </a:p>
          </p:txBody>
        </p:sp>
      </p:grpSp>
      <p:sp>
        <p:nvSpPr>
          <p:cNvPr id="2" name="Titre 1">
            <a:extLst>
              <a:ext uri="{FF2B5EF4-FFF2-40B4-BE49-F238E27FC236}">
                <a16:creationId xmlns:a16="http://schemas.microsoft.com/office/drawing/2014/main" id="{D540BE90-A67B-18AB-1441-CB90645E272E}"/>
              </a:ext>
            </a:extLst>
          </p:cNvPr>
          <p:cNvSpPr>
            <a:spLocks noGrp="1"/>
          </p:cNvSpPr>
          <p:nvPr>
            <p:ph type="title"/>
          </p:nvPr>
        </p:nvSpPr>
        <p:spPr/>
        <p:txBody>
          <a:bodyPr/>
          <a:lstStyle/>
          <a:p>
            <a:r>
              <a:rPr lang="en-US" dirty="0"/>
              <a:t>Mott insulators</a:t>
            </a:r>
          </a:p>
        </p:txBody>
      </p:sp>
      <p:sp>
        <p:nvSpPr>
          <p:cNvPr id="4" name="Espace réservé de la date 3">
            <a:extLst>
              <a:ext uri="{FF2B5EF4-FFF2-40B4-BE49-F238E27FC236}">
                <a16:creationId xmlns:a16="http://schemas.microsoft.com/office/drawing/2014/main" id="{B3328888-79CB-B8A0-5732-33ABC47DCA82}"/>
              </a:ext>
            </a:extLst>
          </p:cNvPr>
          <p:cNvSpPr>
            <a:spLocks noGrp="1"/>
          </p:cNvSpPr>
          <p:nvPr>
            <p:ph type="dt" sz="half" idx="10"/>
          </p:nvPr>
        </p:nvSpPr>
        <p:spPr/>
        <p:txBody>
          <a:bodyPr/>
          <a:lstStyle/>
          <a:p>
            <a:r>
              <a:rPr lang="en-US"/>
              <a:t>5-6 December 2023</a:t>
            </a:r>
            <a:endParaRPr lang="fr-FR" dirty="0"/>
          </a:p>
        </p:txBody>
      </p:sp>
      <p:sp>
        <p:nvSpPr>
          <p:cNvPr id="5" name="Espace réservé du pied de page 4">
            <a:extLst>
              <a:ext uri="{FF2B5EF4-FFF2-40B4-BE49-F238E27FC236}">
                <a16:creationId xmlns:a16="http://schemas.microsoft.com/office/drawing/2014/main" id="{073DBAC1-99B2-EC34-9131-1324B5122C04}"/>
              </a:ext>
            </a:extLst>
          </p:cNvPr>
          <p:cNvSpPr>
            <a:spLocks noGrp="1"/>
          </p:cNvSpPr>
          <p:nvPr>
            <p:ph type="ftr" sz="quarter" idx="11"/>
          </p:nvPr>
        </p:nvSpPr>
        <p:spPr/>
        <p:txBody>
          <a:bodyPr/>
          <a:lstStyle/>
          <a:p>
            <a:r>
              <a:rPr lang="fr-FR"/>
              <a:t>GDR MEETICC</a:t>
            </a:r>
            <a:endParaRPr lang="fr-FR" dirty="0"/>
          </a:p>
        </p:txBody>
      </p:sp>
      <p:pic>
        <p:nvPicPr>
          <p:cNvPr id="8" name="Image 7">
            <a:extLst>
              <a:ext uri="{FF2B5EF4-FFF2-40B4-BE49-F238E27FC236}">
                <a16:creationId xmlns:a16="http://schemas.microsoft.com/office/drawing/2014/main" id="{3539BDF7-6F26-B6A1-5A17-E7B9DB983B8F}"/>
              </a:ext>
            </a:extLst>
          </p:cNvPr>
          <p:cNvPicPr>
            <a:picLocks noChangeAspect="1"/>
          </p:cNvPicPr>
          <p:nvPr/>
        </p:nvPicPr>
        <p:blipFill rotWithShape="1">
          <a:blip r:embed="rId3"/>
          <a:srcRect r="48011" b="11368"/>
          <a:stretch/>
        </p:blipFill>
        <p:spPr>
          <a:xfrm>
            <a:off x="1290980" y="1390274"/>
            <a:ext cx="1638925" cy="2029866"/>
          </a:xfrm>
          <a:prstGeom prst="rect">
            <a:avLst/>
          </a:prstGeom>
        </p:spPr>
      </p:pic>
      <p:sp>
        <p:nvSpPr>
          <p:cNvPr id="7" name="ZoneTexte 6">
            <a:extLst>
              <a:ext uri="{FF2B5EF4-FFF2-40B4-BE49-F238E27FC236}">
                <a16:creationId xmlns:a16="http://schemas.microsoft.com/office/drawing/2014/main" id="{0A541E8A-33B8-9688-1908-BF52AFB0FBE8}"/>
              </a:ext>
            </a:extLst>
          </p:cNvPr>
          <p:cNvSpPr txBox="1"/>
          <p:nvPr/>
        </p:nvSpPr>
        <p:spPr>
          <a:xfrm>
            <a:off x="513208" y="982689"/>
            <a:ext cx="2775926" cy="369332"/>
          </a:xfrm>
          <a:prstGeom prst="rect">
            <a:avLst/>
          </a:prstGeom>
          <a:noFill/>
        </p:spPr>
        <p:txBody>
          <a:bodyPr wrap="square" rtlCol="0">
            <a:spAutoFit/>
          </a:bodyPr>
          <a:lstStyle/>
          <a:p>
            <a:pPr algn="ctr"/>
            <a:r>
              <a:rPr lang="en-US" dirty="0"/>
              <a:t>Metal with half-filled band</a:t>
            </a:r>
          </a:p>
        </p:txBody>
      </p:sp>
      <p:sp>
        <p:nvSpPr>
          <p:cNvPr id="9" name="ZoneTexte 8">
            <a:extLst>
              <a:ext uri="{FF2B5EF4-FFF2-40B4-BE49-F238E27FC236}">
                <a16:creationId xmlns:a16="http://schemas.microsoft.com/office/drawing/2014/main" id="{E7815B44-2F70-2A82-F03F-2974C68B57A4}"/>
              </a:ext>
            </a:extLst>
          </p:cNvPr>
          <p:cNvSpPr txBox="1"/>
          <p:nvPr/>
        </p:nvSpPr>
        <p:spPr>
          <a:xfrm>
            <a:off x="178322" y="5926852"/>
            <a:ext cx="1695754" cy="369332"/>
          </a:xfrm>
          <a:prstGeom prst="rect">
            <a:avLst/>
          </a:prstGeom>
          <a:noFill/>
        </p:spPr>
        <p:txBody>
          <a:bodyPr wrap="square" rtlCol="0">
            <a:spAutoFit/>
          </a:bodyPr>
          <a:lstStyle/>
          <a:p>
            <a:pPr algn="ctr"/>
            <a:r>
              <a:rPr lang="en-US" dirty="0"/>
              <a:t>Mott insulator</a:t>
            </a:r>
          </a:p>
        </p:txBody>
      </p:sp>
      <p:sp>
        <p:nvSpPr>
          <p:cNvPr id="12" name="ZoneTexte 11">
            <a:extLst>
              <a:ext uri="{FF2B5EF4-FFF2-40B4-BE49-F238E27FC236}">
                <a16:creationId xmlns:a16="http://schemas.microsoft.com/office/drawing/2014/main" id="{9AFF9957-8093-C4B0-2BBD-0D47510F30A5}"/>
              </a:ext>
            </a:extLst>
          </p:cNvPr>
          <p:cNvSpPr txBox="1"/>
          <p:nvPr/>
        </p:nvSpPr>
        <p:spPr>
          <a:xfrm>
            <a:off x="3028950" y="5911072"/>
            <a:ext cx="1955938" cy="369332"/>
          </a:xfrm>
          <a:prstGeom prst="rect">
            <a:avLst/>
          </a:prstGeom>
          <a:noFill/>
        </p:spPr>
        <p:txBody>
          <a:bodyPr wrap="square" rtlCol="0">
            <a:spAutoFit/>
          </a:bodyPr>
          <a:lstStyle/>
          <a:p>
            <a:pPr algn="ctr"/>
            <a:r>
              <a:rPr lang="en-US" dirty="0"/>
              <a:t>correlated metal</a:t>
            </a:r>
          </a:p>
        </p:txBody>
      </p:sp>
      <p:sp>
        <p:nvSpPr>
          <p:cNvPr id="16" name="ZoneTexte 15">
            <a:extLst>
              <a:ext uri="{FF2B5EF4-FFF2-40B4-BE49-F238E27FC236}">
                <a16:creationId xmlns:a16="http://schemas.microsoft.com/office/drawing/2014/main" id="{D6EDCD7F-8669-05DB-56CB-69AC451DFF5C}"/>
              </a:ext>
            </a:extLst>
          </p:cNvPr>
          <p:cNvSpPr txBox="1"/>
          <p:nvPr/>
        </p:nvSpPr>
        <p:spPr>
          <a:xfrm>
            <a:off x="2006124" y="3480307"/>
            <a:ext cx="1890445" cy="830997"/>
          </a:xfrm>
          <a:prstGeom prst="rect">
            <a:avLst/>
          </a:prstGeom>
          <a:noFill/>
        </p:spPr>
        <p:txBody>
          <a:bodyPr wrap="square" rtlCol="0">
            <a:spAutoFit/>
          </a:bodyPr>
          <a:lstStyle/>
          <a:p>
            <a:pPr marL="285750" indent="-285750">
              <a:buFont typeface="Arial" panose="020B0604020202020204" pitchFamily="34" charset="0"/>
              <a:buChar char="•"/>
            </a:pPr>
            <a:r>
              <a:rPr lang="en-US" sz="1200" dirty="0"/>
              <a:t>Pressure</a:t>
            </a:r>
          </a:p>
          <a:p>
            <a:pPr marL="285750" indent="-285750">
              <a:buFont typeface="Arial" panose="020B0604020202020204" pitchFamily="34" charset="0"/>
              <a:buChar char="•"/>
            </a:pPr>
            <a:r>
              <a:rPr lang="en-US" sz="1200" dirty="0"/>
              <a:t>Doping</a:t>
            </a:r>
          </a:p>
          <a:p>
            <a:r>
              <a:rPr lang="en-US" sz="1200" dirty="0"/>
              <a:t>          …</a:t>
            </a:r>
          </a:p>
          <a:p>
            <a:pPr marL="285750" indent="-285750">
              <a:buFont typeface="Arial" panose="020B0604020202020204" pitchFamily="34" charset="0"/>
              <a:buChar char="•"/>
            </a:pPr>
            <a:r>
              <a:rPr lang="en-US" sz="1200" dirty="0"/>
              <a:t>Electrical field</a:t>
            </a:r>
          </a:p>
        </p:txBody>
      </p:sp>
      <p:pic>
        <p:nvPicPr>
          <p:cNvPr id="22" name="Image 21" descr="Une image contenant texte, capture d’écran, diagramme, graphisme&#10;&#10;Description générée automatiquement">
            <a:extLst>
              <a:ext uri="{FF2B5EF4-FFF2-40B4-BE49-F238E27FC236}">
                <a16:creationId xmlns:a16="http://schemas.microsoft.com/office/drawing/2014/main" id="{97C1CB12-987E-3165-04CB-ED7A5A743FBB}"/>
              </a:ext>
            </a:extLst>
          </p:cNvPr>
          <p:cNvPicPr>
            <a:picLocks noChangeAspect="1"/>
          </p:cNvPicPr>
          <p:nvPr/>
        </p:nvPicPr>
        <p:blipFill>
          <a:blip r:embed="rId4"/>
          <a:stretch>
            <a:fillRect/>
          </a:stretch>
        </p:blipFill>
        <p:spPr>
          <a:xfrm>
            <a:off x="5637385" y="1734381"/>
            <a:ext cx="3215343" cy="1427612"/>
          </a:xfrm>
          <a:prstGeom prst="rect">
            <a:avLst/>
          </a:prstGeom>
        </p:spPr>
      </p:pic>
      <p:sp>
        <p:nvSpPr>
          <p:cNvPr id="10" name="Flèche : double flèche horizontale 9">
            <a:extLst>
              <a:ext uri="{FF2B5EF4-FFF2-40B4-BE49-F238E27FC236}">
                <a16:creationId xmlns:a16="http://schemas.microsoft.com/office/drawing/2014/main" id="{16B1326F-46E6-9F96-894D-7C4E8D904A14}"/>
              </a:ext>
            </a:extLst>
          </p:cNvPr>
          <p:cNvSpPr/>
          <p:nvPr/>
        </p:nvSpPr>
        <p:spPr>
          <a:xfrm>
            <a:off x="1874076" y="4397420"/>
            <a:ext cx="1679182" cy="1147951"/>
          </a:xfrm>
          <a:prstGeom prst="leftRightArrow">
            <a:avLst>
              <a:gd name="adj1" fmla="val 55378"/>
              <a:gd name="adj2" fmla="val 3168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err="1"/>
              <a:t>Mott</a:t>
            </a:r>
            <a:r>
              <a:rPr lang="fr-FR" dirty="0"/>
              <a:t> transition</a:t>
            </a:r>
            <a:endParaRPr lang="en-US" dirty="0"/>
          </a:p>
        </p:txBody>
      </p:sp>
      <p:sp>
        <p:nvSpPr>
          <p:cNvPr id="24" name="ZoneTexte 23">
            <a:extLst>
              <a:ext uri="{FF2B5EF4-FFF2-40B4-BE49-F238E27FC236}">
                <a16:creationId xmlns:a16="http://schemas.microsoft.com/office/drawing/2014/main" id="{4EA3EE07-1FB0-05F4-EDC8-CF1A576095D7}"/>
              </a:ext>
            </a:extLst>
          </p:cNvPr>
          <p:cNvSpPr txBox="1"/>
          <p:nvPr/>
        </p:nvSpPr>
        <p:spPr>
          <a:xfrm>
            <a:off x="5740810" y="6028859"/>
            <a:ext cx="3215343" cy="261610"/>
          </a:xfrm>
          <a:prstGeom prst="rect">
            <a:avLst/>
          </a:prstGeom>
          <a:noFill/>
        </p:spPr>
        <p:txBody>
          <a:bodyPr wrap="square" rtlCol="0">
            <a:spAutoFit/>
          </a:bodyPr>
          <a:lstStyle/>
          <a:p>
            <a:pPr algn="ctr"/>
            <a:r>
              <a:rPr lang="it-IT" sz="1100" b="0" dirty="0">
                <a:solidFill>
                  <a:srgbClr val="000000"/>
                </a:solidFill>
                <a:effectLst/>
                <a:latin typeface="Roboto" panose="02000000000000000000" pitchFamily="2" charset="0"/>
              </a:rPr>
              <a:t>Dubost et al., </a:t>
            </a:r>
            <a:r>
              <a:rPr lang="it-IT" sz="1100" b="0" i="1" dirty="0">
                <a:solidFill>
                  <a:srgbClr val="000000"/>
                </a:solidFill>
                <a:effectLst/>
                <a:latin typeface="Roboto" panose="02000000000000000000" pitchFamily="2" charset="0"/>
              </a:rPr>
              <a:t>Nano Lett.</a:t>
            </a:r>
            <a:r>
              <a:rPr lang="it-IT" sz="1100" b="0" i="0" dirty="0">
                <a:solidFill>
                  <a:srgbClr val="000000"/>
                </a:solidFill>
                <a:effectLst/>
                <a:latin typeface="Roboto" panose="02000000000000000000" pitchFamily="2" charset="0"/>
              </a:rPr>
              <a:t> 2013, 13, 8, 3648–3653</a:t>
            </a:r>
            <a:endParaRPr lang="en-US" sz="1100" dirty="0"/>
          </a:p>
        </p:txBody>
      </p:sp>
      <p:grpSp>
        <p:nvGrpSpPr>
          <p:cNvPr id="14" name="Groupe 13">
            <a:extLst>
              <a:ext uri="{FF2B5EF4-FFF2-40B4-BE49-F238E27FC236}">
                <a16:creationId xmlns:a16="http://schemas.microsoft.com/office/drawing/2014/main" id="{F4C46D9F-6817-10C3-7FF6-621FFDFAA8C7}"/>
              </a:ext>
            </a:extLst>
          </p:cNvPr>
          <p:cNvGrpSpPr/>
          <p:nvPr/>
        </p:nvGrpSpPr>
        <p:grpSpPr>
          <a:xfrm>
            <a:off x="5919063" y="3350426"/>
            <a:ext cx="2578965" cy="2523832"/>
            <a:chOff x="5919063" y="2765039"/>
            <a:chExt cx="2578965" cy="2523832"/>
          </a:xfrm>
        </p:grpSpPr>
        <p:pic>
          <p:nvPicPr>
            <p:cNvPr id="23" name="Image 22">
              <a:extLst>
                <a:ext uri="{FF2B5EF4-FFF2-40B4-BE49-F238E27FC236}">
                  <a16:creationId xmlns:a16="http://schemas.microsoft.com/office/drawing/2014/main" id="{7ED788A4-566F-2F1C-C774-764C6CA897DD}"/>
                </a:ext>
              </a:extLst>
            </p:cNvPr>
            <p:cNvPicPr>
              <a:picLocks noChangeAspect="1"/>
            </p:cNvPicPr>
            <p:nvPr/>
          </p:nvPicPr>
          <p:blipFill>
            <a:blip r:embed="rId5"/>
            <a:stretch>
              <a:fillRect/>
            </a:stretch>
          </p:blipFill>
          <p:spPr>
            <a:xfrm>
              <a:off x="5919063" y="2765039"/>
              <a:ext cx="2578965" cy="2523832"/>
            </a:xfrm>
            <a:prstGeom prst="rect">
              <a:avLst/>
            </a:prstGeom>
          </p:spPr>
        </p:pic>
        <p:sp>
          <p:nvSpPr>
            <p:cNvPr id="25" name="ZoneTexte 24">
              <a:extLst>
                <a:ext uri="{FF2B5EF4-FFF2-40B4-BE49-F238E27FC236}">
                  <a16:creationId xmlns:a16="http://schemas.microsoft.com/office/drawing/2014/main" id="{E171BB95-16A0-D7E7-7F82-5F6DF6D6BE8F}"/>
                </a:ext>
              </a:extLst>
            </p:cNvPr>
            <p:cNvSpPr txBox="1"/>
            <p:nvPr/>
          </p:nvSpPr>
          <p:spPr>
            <a:xfrm>
              <a:off x="6582481" y="2887869"/>
              <a:ext cx="1619081" cy="369332"/>
            </a:xfrm>
            <a:prstGeom prst="rect">
              <a:avLst/>
            </a:prstGeom>
            <a:noFill/>
          </p:spPr>
          <p:txBody>
            <a:bodyPr wrap="square" rtlCol="0">
              <a:spAutoFit/>
            </a:bodyPr>
            <a:lstStyle/>
            <a:p>
              <a:pPr algn="ctr"/>
              <a:r>
                <a:rPr lang="en-US" dirty="0"/>
                <a:t>GaTa</a:t>
              </a:r>
              <a:r>
                <a:rPr lang="en-US" baseline="-25000" dirty="0"/>
                <a:t>4</a:t>
              </a:r>
              <a:r>
                <a:rPr lang="en-US" dirty="0"/>
                <a:t>Se</a:t>
              </a:r>
              <a:r>
                <a:rPr lang="en-US" baseline="-25000" dirty="0"/>
                <a:t>8</a:t>
              </a:r>
            </a:p>
          </p:txBody>
        </p:sp>
      </p:grpSp>
      <p:sp>
        <p:nvSpPr>
          <p:cNvPr id="13" name="ZoneTexte 12">
            <a:extLst>
              <a:ext uri="{FF2B5EF4-FFF2-40B4-BE49-F238E27FC236}">
                <a16:creationId xmlns:a16="http://schemas.microsoft.com/office/drawing/2014/main" id="{6E9BEF9E-4B05-BA94-C539-8477CB710658}"/>
              </a:ext>
            </a:extLst>
          </p:cNvPr>
          <p:cNvSpPr txBox="1"/>
          <p:nvPr/>
        </p:nvSpPr>
        <p:spPr>
          <a:xfrm>
            <a:off x="5443362" y="982689"/>
            <a:ext cx="3409366" cy="369332"/>
          </a:xfrm>
          <a:prstGeom prst="rect">
            <a:avLst/>
          </a:prstGeom>
          <a:solidFill>
            <a:schemeClr val="accent6"/>
          </a:solidFill>
        </p:spPr>
        <p:txBody>
          <a:bodyPr wrap="square" rtlCol="0">
            <a:spAutoFit/>
          </a:bodyPr>
          <a:lstStyle/>
          <a:p>
            <a:pPr algn="ctr"/>
            <a:r>
              <a:rPr lang="en-US" dirty="0">
                <a:solidFill>
                  <a:schemeClr val="bg1"/>
                </a:solidFill>
              </a:rPr>
              <a:t>resistive switching</a:t>
            </a:r>
          </a:p>
        </p:txBody>
      </p:sp>
      <p:grpSp>
        <p:nvGrpSpPr>
          <p:cNvPr id="26" name="Groupe 25">
            <a:extLst>
              <a:ext uri="{FF2B5EF4-FFF2-40B4-BE49-F238E27FC236}">
                <a16:creationId xmlns:a16="http://schemas.microsoft.com/office/drawing/2014/main" id="{731B84A0-D992-F1BC-D146-D1EE250EB5A9}"/>
              </a:ext>
            </a:extLst>
          </p:cNvPr>
          <p:cNvGrpSpPr/>
          <p:nvPr/>
        </p:nvGrpSpPr>
        <p:grpSpPr>
          <a:xfrm>
            <a:off x="3672499" y="4212220"/>
            <a:ext cx="1514439" cy="1588704"/>
            <a:chOff x="3672499" y="4212220"/>
            <a:chExt cx="1514439" cy="1588704"/>
          </a:xfrm>
        </p:grpSpPr>
        <p:pic>
          <p:nvPicPr>
            <p:cNvPr id="21" name="Image 20">
              <a:extLst>
                <a:ext uri="{FF2B5EF4-FFF2-40B4-BE49-F238E27FC236}">
                  <a16:creationId xmlns:a16="http://schemas.microsoft.com/office/drawing/2014/main" id="{5BD37108-2B56-A163-798C-33B9C731F370}"/>
                </a:ext>
              </a:extLst>
            </p:cNvPr>
            <p:cNvPicPr>
              <a:picLocks noChangeAspect="1"/>
            </p:cNvPicPr>
            <p:nvPr/>
          </p:nvPicPr>
          <p:blipFill rotWithShape="1">
            <a:blip r:embed="rId3"/>
            <a:srcRect l="48426" t="58922" r="1699" b="16663"/>
            <a:stretch/>
          </p:blipFill>
          <p:spPr>
            <a:xfrm>
              <a:off x="3672499" y="5241800"/>
              <a:ext cx="655080" cy="559124"/>
            </a:xfrm>
            <a:prstGeom prst="rect">
              <a:avLst/>
            </a:prstGeom>
          </p:spPr>
        </p:pic>
        <p:grpSp>
          <p:nvGrpSpPr>
            <p:cNvPr id="20" name="Groupe 19">
              <a:extLst>
                <a:ext uri="{FF2B5EF4-FFF2-40B4-BE49-F238E27FC236}">
                  <a16:creationId xmlns:a16="http://schemas.microsoft.com/office/drawing/2014/main" id="{1C3EFB38-7273-5BB2-0D28-C34E111456CF}"/>
                </a:ext>
              </a:extLst>
            </p:cNvPr>
            <p:cNvGrpSpPr/>
            <p:nvPr/>
          </p:nvGrpSpPr>
          <p:grpSpPr>
            <a:xfrm>
              <a:off x="3696880" y="4212220"/>
              <a:ext cx="1490058" cy="1331730"/>
              <a:chOff x="7039768" y="1810015"/>
              <a:chExt cx="1490058" cy="1331730"/>
            </a:xfrm>
          </p:grpSpPr>
          <p:grpSp>
            <p:nvGrpSpPr>
              <p:cNvPr id="17" name="Groupe 16">
                <a:extLst>
                  <a:ext uri="{FF2B5EF4-FFF2-40B4-BE49-F238E27FC236}">
                    <a16:creationId xmlns:a16="http://schemas.microsoft.com/office/drawing/2014/main" id="{8B2ED15D-1F7D-F9E2-572F-B342276EE3CA}"/>
                  </a:ext>
                </a:extLst>
              </p:cNvPr>
              <p:cNvGrpSpPr/>
              <p:nvPr/>
            </p:nvGrpSpPr>
            <p:grpSpPr>
              <a:xfrm>
                <a:off x="7039768" y="1810015"/>
                <a:ext cx="1490058" cy="824008"/>
                <a:chOff x="7039768" y="1810015"/>
                <a:chExt cx="1490058" cy="824008"/>
              </a:xfrm>
            </p:grpSpPr>
            <p:pic>
              <p:nvPicPr>
                <p:cNvPr id="11" name="Image 10">
                  <a:extLst>
                    <a:ext uri="{FF2B5EF4-FFF2-40B4-BE49-F238E27FC236}">
                      <a16:creationId xmlns:a16="http://schemas.microsoft.com/office/drawing/2014/main" id="{21027447-F4EB-F46E-D40B-DB5E41120863}"/>
                    </a:ext>
                  </a:extLst>
                </p:cNvPr>
                <p:cNvPicPr>
                  <a:picLocks noChangeAspect="1"/>
                </p:cNvPicPr>
                <p:nvPr/>
              </p:nvPicPr>
              <p:blipFill rotWithShape="1">
                <a:blip r:embed="rId3"/>
                <a:srcRect l="50138" t="13782" r="-13" b="65923"/>
                <a:stretch/>
              </p:blipFill>
              <p:spPr>
                <a:xfrm>
                  <a:off x="7039768" y="1810015"/>
                  <a:ext cx="699089" cy="464785"/>
                </a:xfrm>
                <a:prstGeom prst="rect">
                  <a:avLst/>
                </a:prstGeom>
              </p:spPr>
            </p:pic>
            <p:pic>
              <p:nvPicPr>
                <p:cNvPr id="15" name="Image 14" descr="Une image contenant miroir de voiture&#10;&#10;Description générée automatiquement">
                  <a:extLst>
                    <a:ext uri="{FF2B5EF4-FFF2-40B4-BE49-F238E27FC236}">
                      <a16:creationId xmlns:a16="http://schemas.microsoft.com/office/drawing/2014/main" id="{CC382E74-7791-924F-2E9E-9ADCAC36C6CF}"/>
                    </a:ext>
                  </a:extLst>
                </p:cNvPr>
                <p:cNvPicPr>
                  <a:picLocks noChangeAspect="1"/>
                </p:cNvPicPr>
                <p:nvPr/>
              </p:nvPicPr>
              <p:blipFill rotWithShape="1">
                <a:blip r:embed="rId6"/>
                <a:srcRect r="28607"/>
                <a:stretch/>
              </p:blipFill>
              <p:spPr>
                <a:xfrm>
                  <a:off x="7118081" y="2478052"/>
                  <a:ext cx="1411745" cy="155971"/>
                </a:xfrm>
                <a:prstGeom prst="rect">
                  <a:avLst/>
                </a:prstGeom>
              </p:spPr>
            </p:pic>
          </p:grpSp>
          <p:sp>
            <p:nvSpPr>
              <p:cNvPr id="18" name="Rectangle 17">
                <a:extLst>
                  <a:ext uri="{FF2B5EF4-FFF2-40B4-BE49-F238E27FC236}">
                    <a16:creationId xmlns:a16="http://schemas.microsoft.com/office/drawing/2014/main" id="{9F171B50-0D25-0E3A-DB58-C2EE973EA3A3}"/>
                  </a:ext>
                </a:extLst>
              </p:cNvPr>
              <p:cNvSpPr/>
              <p:nvPr/>
            </p:nvSpPr>
            <p:spPr>
              <a:xfrm>
                <a:off x="7552491" y="2052187"/>
                <a:ext cx="390643" cy="36947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51E7820-84FB-48A9-C81E-B65BC0F85BC9}"/>
                  </a:ext>
                </a:extLst>
              </p:cNvPr>
              <p:cNvSpPr/>
              <p:nvPr/>
            </p:nvSpPr>
            <p:spPr>
              <a:xfrm>
                <a:off x="7514855" y="2670090"/>
                <a:ext cx="390643" cy="47165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9" name="Espace réservé du numéro de diapositive 28">
            <a:extLst>
              <a:ext uri="{FF2B5EF4-FFF2-40B4-BE49-F238E27FC236}">
                <a16:creationId xmlns:a16="http://schemas.microsoft.com/office/drawing/2014/main" id="{EDC9AB83-D913-E768-324A-900F48B0F1F1}"/>
              </a:ext>
            </a:extLst>
          </p:cNvPr>
          <p:cNvSpPr>
            <a:spLocks noGrp="1"/>
          </p:cNvSpPr>
          <p:nvPr>
            <p:ph type="sldNum" sz="quarter" idx="12"/>
          </p:nvPr>
        </p:nvSpPr>
        <p:spPr/>
        <p:txBody>
          <a:bodyPr/>
          <a:lstStyle/>
          <a:p>
            <a:fld id="{805F62EE-C454-B145-957E-D2FDC4A58ED4}" type="slidenum">
              <a:rPr lang="fr-FR" smtClean="0"/>
              <a:t>2</a:t>
            </a:fld>
            <a:endParaRPr lang="fr-FR"/>
          </a:p>
        </p:txBody>
      </p:sp>
    </p:spTree>
    <p:extLst>
      <p:ext uri="{BB962C8B-B14F-4D97-AF65-F5344CB8AC3E}">
        <p14:creationId xmlns:p14="http://schemas.microsoft.com/office/powerpoint/2010/main" val="28999256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93F0B8-765E-2D3D-F34B-D9F191EFD94D}"/>
              </a:ext>
            </a:extLst>
          </p:cNvPr>
          <p:cNvSpPr>
            <a:spLocks noGrp="1"/>
          </p:cNvSpPr>
          <p:nvPr>
            <p:ph type="title"/>
          </p:nvPr>
        </p:nvSpPr>
        <p:spPr/>
        <p:txBody>
          <a:bodyPr/>
          <a:lstStyle/>
          <a:p>
            <a:r>
              <a:rPr lang="en-US"/>
              <a:t>Superlattice</a:t>
            </a:r>
          </a:p>
        </p:txBody>
      </p:sp>
      <p:sp>
        <p:nvSpPr>
          <p:cNvPr id="3" name="Espace réservé de la date 2">
            <a:extLst>
              <a:ext uri="{FF2B5EF4-FFF2-40B4-BE49-F238E27FC236}">
                <a16:creationId xmlns:a16="http://schemas.microsoft.com/office/drawing/2014/main" id="{621D7FBA-BC91-1881-CCCA-7C3F69CE6DBC}"/>
              </a:ext>
            </a:extLst>
          </p:cNvPr>
          <p:cNvSpPr>
            <a:spLocks noGrp="1"/>
          </p:cNvSpPr>
          <p:nvPr>
            <p:ph type="dt" sz="half" idx="10"/>
          </p:nvPr>
        </p:nvSpPr>
        <p:spPr/>
        <p:txBody>
          <a:bodyPr/>
          <a:lstStyle/>
          <a:p>
            <a:r>
              <a:rPr lang="en-US"/>
              <a:t>5-6 December 2023</a:t>
            </a:r>
            <a:endParaRPr lang="fr-FR"/>
          </a:p>
        </p:txBody>
      </p:sp>
      <p:sp>
        <p:nvSpPr>
          <p:cNvPr id="4" name="Espace réservé du pied de page 3">
            <a:extLst>
              <a:ext uri="{FF2B5EF4-FFF2-40B4-BE49-F238E27FC236}">
                <a16:creationId xmlns:a16="http://schemas.microsoft.com/office/drawing/2014/main" id="{49C74F6B-2BDF-8659-8A44-EFC9E6DFB93D}"/>
              </a:ext>
            </a:extLst>
          </p:cNvPr>
          <p:cNvSpPr>
            <a:spLocks noGrp="1"/>
          </p:cNvSpPr>
          <p:nvPr>
            <p:ph type="ftr" sz="quarter" idx="11"/>
          </p:nvPr>
        </p:nvSpPr>
        <p:spPr/>
        <p:txBody>
          <a:bodyPr/>
          <a:lstStyle/>
          <a:p>
            <a:r>
              <a:rPr lang="fr-FR"/>
              <a:t>GDR MEETICC</a:t>
            </a:r>
            <a:endParaRPr lang="fr-FR" dirty="0"/>
          </a:p>
        </p:txBody>
      </p:sp>
      <p:grpSp>
        <p:nvGrpSpPr>
          <p:cNvPr id="7" name="Groupe 6">
            <a:extLst>
              <a:ext uri="{FF2B5EF4-FFF2-40B4-BE49-F238E27FC236}">
                <a16:creationId xmlns:a16="http://schemas.microsoft.com/office/drawing/2014/main" id="{EFF31CD2-FC78-07EA-8C90-4C3045FC0651}"/>
              </a:ext>
            </a:extLst>
          </p:cNvPr>
          <p:cNvGrpSpPr/>
          <p:nvPr/>
        </p:nvGrpSpPr>
        <p:grpSpPr>
          <a:xfrm>
            <a:off x="2945359" y="829247"/>
            <a:ext cx="3277918" cy="1404002"/>
            <a:chOff x="672334" y="940670"/>
            <a:chExt cx="3277918" cy="1404002"/>
          </a:xfrm>
        </p:grpSpPr>
        <p:grpSp>
          <p:nvGrpSpPr>
            <p:cNvPr id="11" name="Groupe 10">
              <a:extLst>
                <a:ext uri="{FF2B5EF4-FFF2-40B4-BE49-F238E27FC236}">
                  <a16:creationId xmlns:a16="http://schemas.microsoft.com/office/drawing/2014/main" id="{EA038C11-7A70-97FC-01C0-6396AF4B8EB1}"/>
                </a:ext>
              </a:extLst>
            </p:cNvPr>
            <p:cNvGrpSpPr/>
            <p:nvPr/>
          </p:nvGrpSpPr>
          <p:grpSpPr>
            <a:xfrm>
              <a:off x="688890" y="940670"/>
              <a:ext cx="3261362" cy="1404002"/>
              <a:chOff x="-152945" y="934786"/>
              <a:chExt cx="3261362" cy="1404002"/>
            </a:xfrm>
          </p:grpSpPr>
          <p:pic>
            <p:nvPicPr>
              <p:cNvPr id="14" name="Image 13">
                <a:extLst>
                  <a:ext uri="{FF2B5EF4-FFF2-40B4-BE49-F238E27FC236}">
                    <a16:creationId xmlns:a16="http://schemas.microsoft.com/office/drawing/2014/main" id="{DBBFE322-AE48-E8EE-DD9E-C0EF6AF7A751}"/>
                  </a:ext>
                </a:extLst>
              </p:cNvPr>
              <p:cNvPicPr>
                <a:picLocks noChangeAspect="1"/>
              </p:cNvPicPr>
              <p:nvPr/>
            </p:nvPicPr>
            <p:blipFill rotWithShape="1">
              <a:blip r:embed="rId2"/>
              <a:srcRect l="28749" t="4424" r="22647" b="48995"/>
              <a:stretch/>
            </p:blipFill>
            <p:spPr>
              <a:xfrm>
                <a:off x="-152945" y="934786"/>
                <a:ext cx="3261362" cy="1404002"/>
              </a:xfrm>
              <a:prstGeom prst="rect">
                <a:avLst/>
              </a:prstGeom>
            </p:spPr>
          </p:pic>
          <p:grpSp>
            <p:nvGrpSpPr>
              <p:cNvPr id="15" name="Groupe 14">
                <a:extLst>
                  <a:ext uri="{FF2B5EF4-FFF2-40B4-BE49-F238E27FC236}">
                    <a16:creationId xmlns:a16="http://schemas.microsoft.com/office/drawing/2014/main" id="{5C162182-52F5-E50B-294F-97881A7AF9CC}"/>
                  </a:ext>
                </a:extLst>
              </p:cNvPr>
              <p:cNvGrpSpPr>
                <a:grpSpLocks noChangeAspect="1"/>
              </p:cNvGrpSpPr>
              <p:nvPr/>
            </p:nvGrpSpPr>
            <p:grpSpPr>
              <a:xfrm>
                <a:off x="1859012" y="1461899"/>
                <a:ext cx="656208" cy="586900"/>
                <a:chOff x="716875" y="1297457"/>
                <a:chExt cx="442765" cy="396000"/>
              </a:xfrm>
            </p:grpSpPr>
            <p:sp>
              <p:nvSpPr>
                <p:cNvPr id="16" name="Forme libre : forme 15">
                  <a:extLst>
                    <a:ext uri="{FF2B5EF4-FFF2-40B4-BE49-F238E27FC236}">
                      <a16:creationId xmlns:a16="http://schemas.microsoft.com/office/drawing/2014/main" id="{5B6A3866-B739-8D0D-1F36-9C58D0346599}"/>
                    </a:ext>
                  </a:extLst>
                </p:cNvPr>
                <p:cNvSpPr/>
                <p:nvPr/>
              </p:nvSpPr>
              <p:spPr>
                <a:xfrm>
                  <a:off x="716875" y="1297457"/>
                  <a:ext cx="442765" cy="396000"/>
                </a:xfrm>
                <a:custGeom>
                  <a:avLst/>
                  <a:gdLst>
                    <a:gd name="connsiteX0" fmla="*/ 1731475 w 2695075"/>
                    <a:gd name="connsiteY0" fmla="*/ 0 h 2149642"/>
                    <a:gd name="connsiteX1" fmla="*/ 2363839 w 2695075"/>
                    <a:gd name="connsiteY1" fmla="*/ 540790 h 2149642"/>
                    <a:gd name="connsiteX2" fmla="*/ 2358058 w 2695075"/>
                    <a:gd name="connsiteY2" fmla="*/ 606128 h 2149642"/>
                    <a:gd name="connsiteX3" fmla="*/ 2416272 w 2695075"/>
                    <a:gd name="connsiteY3" fmla="*/ 633149 h 2149642"/>
                    <a:gd name="connsiteX4" fmla="*/ 2695075 w 2695075"/>
                    <a:gd name="connsiteY4" fmla="*/ 1081581 h 2149642"/>
                    <a:gd name="connsiteX5" fmla="*/ 2416272 w 2695075"/>
                    <a:gd name="connsiteY5" fmla="*/ 1530013 h 2149642"/>
                    <a:gd name="connsiteX6" fmla="*/ 2360354 w 2695075"/>
                    <a:gd name="connsiteY6" fmla="*/ 1555968 h 2149642"/>
                    <a:gd name="connsiteX7" fmla="*/ 2363837 w 2695075"/>
                    <a:gd name="connsiteY7" fmla="*/ 1595332 h 2149642"/>
                    <a:gd name="connsiteX8" fmla="*/ 1731473 w 2695075"/>
                    <a:gd name="connsiteY8" fmla="*/ 2136122 h 2149642"/>
                    <a:gd name="connsiteX9" fmla="*/ 1377912 w 2695075"/>
                    <a:gd name="connsiteY9" fmla="*/ 2043764 h 2149642"/>
                    <a:gd name="connsiteX10" fmla="*/ 1372175 w 2695075"/>
                    <a:gd name="connsiteY10" fmla="*/ 2039716 h 2149642"/>
                    <a:gd name="connsiteX11" fmla="*/ 1347277 w 2695075"/>
                    <a:gd name="connsiteY11" fmla="*/ 2057284 h 2149642"/>
                    <a:gd name="connsiteX12" fmla="*/ 993716 w 2695075"/>
                    <a:gd name="connsiteY12" fmla="*/ 2149642 h 2149642"/>
                    <a:gd name="connsiteX13" fmla="*/ 361352 w 2695075"/>
                    <a:gd name="connsiteY13" fmla="*/ 1608852 h 2149642"/>
                    <a:gd name="connsiteX14" fmla="*/ 364370 w 2695075"/>
                    <a:gd name="connsiteY14" fmla="*/ 1583251 h 2149642"/>
                    <a:gd name="connsiteX15" fmla="*/ 278803 w 2695075"/>
                    <a:gd name="connsiteY15" fmla="*/ 1543533 h 2149642"/>
                    <a:gd name="connsiteX16" fmla="*/ 0 w 2695075"/>
                    <a:gd name="connsiteY16" fmla="*/ 1095101 h 2149642"/>
                    <a:gd name="connsiteX17" fmla="*/ 278803 w 2695075"/>
                    <a:gd name="connsiteY17" fmla="*/ 646669 h 2149642"/>
                    <a:gd name="connsiteX18" fmla="*/ 367390 w 2695075"/>
                    <a:gd name="connsiteY18" fmla="*/ 605549 h 2149642"/>
                    <a:gd name="connsiteX19" fmla="*/ 361350 w 2695075"/>
                    <a:gd name="connsiteY19" fmla="*/ 554311 h 2149642"/>
                    <a:gd name="connsiteX20" fmla="*/ 993714 w 2695075"/>
                    <a:gd name="connsiteY20" fmla="*/ 13521 h 2149642"/>
                    <a:gd name="connsiteX21" fmla="*/ 1347275 w 2695075"/>
                    <a:gd name="connsiteY21" fmla="*/ 105879 h 2149642"/>
                    <a:gd name="connsiteX22" fmla="*/ 1353013 w 2695075"/>
                    <a:gd name="connsiteY22" fmla="*/ 109928 h 2149642"/>
                    <a:gd name="connsiteX23" fmla="*/ 1377914 w 2695075"/>
                    <a:gd name="connsiteY23" fmla="*/ 92358 h 2149642"/>
                    <a:gd name="connsiteX24" fmla="*/ 1731475 w 2695075"/>
                    <a:gd name="connsiteY24" fmla="*/ 0 h 214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695075" h="2149642">
                      <a:moveTo>
                        <a:pt x="1731475" y="0"/>
                      </a:moveTo>
                      <a:cubicBezTo>
                        <a:pt x="2080720" y="0"/>
                        <a:pt x="2363839" y="242120"/>
                        <a:pt x="2363839" y="540790"/>
                      </a:cubicBezTo>
                      <a:lnTo>
                        <a:pt x="2358058" y="606128"/>
                      </a:lnTo>
                      <a:lnTo>
                        <a:pt x="2416272" y="633149"/>
                      </a:lnTo>
                      <a:cubicBezTo>
                        <a:pt x="2584482" y="730333"/>
                        <a:pt x="2695075" y="894912"/>
                        <a:pt x="2695075" y="1081581"/>
                      </a:cubicBezTo>
                      <a:cubicBezTo>
                        <a:pt x="2695075" y="1268250"/>
                        <a:pt x="2584482" y="1432829"/>
                        <a:pt x="2416272" y="1530013"/>
                      </a:cubicBezTo>
                      <a:lnTo>
                        <a:pt x="2360354" y="1555968"/>
                      </a:lnTo>
                      <a:lnTo>
                        <a:pt x="2363837" y="1595332"/>
                      </a:lnTo>
                      <a:cubicBezTo>
                        <a:pt x="2363837" y="1894002"/>
                        <a:pt x="2080718" y="2136122"/>
                        <a:pt x="1731473" y="2136122"/>
                      </a:cubicBezTo>
                      <a:cubicBezTo>
                        <a:pt x="1600506" y="2136122"/>
                        <a:pt x="1478838" y="2102074"/>
                        <a:pt x="1377912" y="2043764"/>
                      </a:cubicBezTo>
                      <a:lnTo>
                        <a:pt x="1372175" y="2039716"/>
                      </a:lnTo>
                      <a:lnTo>
                        <a:pt x="1347277" y="2057284"/>
                      </a:lnTo>
                      <a:cubicBezTo>
                        <a:pt x="1246351" y="2115594"/>
                        <a:pt x="1124683" y="2149642"/>
                        <a:pt x="993716" y="2149642"/>
                      </a:cubicBezTo>
                      <a:cubicBezTo>
                        <a:pt x="644471" y="2149642"/>
                        <a:pt x="361352" y="1907522"/>
                        <a:pt x="361352" y="1608852"/>
                      </a:cubicBezTo>
                      <a:lnTo>
                        <a:pt x="364370" y="1583251"/>
                      </a:lnTo>
                      <a:lnTo>
                        <a:pt x="278803" y="1543533"/>
                      </a:lnTo>
                      <a:cubicBezTo>
                        <a:pt x="110593" y="1446349"/>
                        <a:pt x="0" y="1281770"/>
                        <a:pt x="0" y="1095101"/>
                      </a:cubicBezTo>
                      <a:cubicBezTo>
                        <a:pt x="0" y="908432"/>
                        <a:pt x="110593" y="743853"/>
                        <a:pt x="278803" y="646669"/>
                      </a:cubicBezTo>
                      <a:lnTo>
                        <a:pt x="367390" y="605549"/>
                      </a:lnTo>
                      <a:lnTo>
                        <a:pt x="361350" y="554311"/>
                      </a:lnTo>
                      <a:cubicBezTo>
                        <a:pt x="361350" y="255641"/>
                        <a:pt x="644469" y="13521"/>
                        <a:pt x="993714" y="13521"/>
                      </a:cubicBezTo>
                      <a:cubicBezTo>
                        <a:pt x="1124681" y="13521"/>
                        <a:pt x="1246349" y="47569"/>
                        <a:pt x="1347275" y="105879"/>
                      </a:cubicBezTo>
                      <a:lnTo>
                        <a:pt x="1353013" y="109928"/>
                      </a:lnTo>
                      <a:lnTo>
                        <a:pt x="1377914" y="92358"/>
                      </a:lnTo>
                      <a:cubicBezTo>
                        <a:pt x="1478840" y="34048"/>
                        <a:pt x="1600508" y="0"/>
                        <a:pt x="1731475" y="0"/>
                      </a:cubicBezTo>
                      <a:close/>
                    </a:path>
                  </a:pathLst>
                </a:cu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17" name="Ellipse 16">
                  <a:extLst>
                    <a:ext uri="{FF2B5EF4-FFF2-40B4-BE49-F238E27FC236}">
                      <a16:creationId xmlns:a16="http://schemas.microsoft.com/office/drawing/2014/main" id="{F181DBBE-01F6-875A-1E44-CB2332A89F0E}"/>
                    </a:ext>
                  </a:extLst>
                </p:cNvPr>
                <p:cNvSpPr/>
                <p:nvPr/>
              </p:nvSpPr>
              <p:spPr>
                <a:xfrm>
                  <a:off x="834368" y="1399170"/>
                  <a:ext cx="207778" cy="189073"/>
                </a:xfrm>
                <a:prstGeom prst="ellipse">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cxnSp>
          <p:nvCxnSpPr>
            <p:cNvPr id="12" name="Connecteur droit 11">
              <a:extLst>
                <a:ext uri="{FF2B5EF4-FFF2-40B4-BE49-F238E27FC236}">
                  <a16:creationId xmlns:a16="http://schemas.microsoft.com/office/drawing/2014/main" id="{F38F5521-C266-7E4A-9DE7-8349A19EEF49}"/>
                </a:ext>
              </a:extLst>
            </p:cNvPr>
            <p:cNvCxnSpPr/>
            <p:nvPr/>
          </p:nvCxnSpPr>
          <p:spPr>
            <a:xfrm>
              <a:off x="884888" y="2262355"/>
              <a:ext cx="52073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ZoneTexte 12">
              <a:extLst>
                <a:ext uri="{FF2B5EF4-FFF2-40B4-BE49-F238E27FC236}">
                  <a16:creationId xmlns:a16="http://schemas.microsoft.com/office/drawing/2014/main" id="{D379A79B-4A11-EE0E-91D8-C70FDC95DCAF}"/>
                </a:ext>
              </a:extLst>
            </p:cNvPr>
            <p:cNvSpPr txBox="1"/>
            <p:nvPr/>
          </p:nvSpPr>
          <p:spPr>
            <a:xfrm>
              <a:off x="672334" y="1761233"/>
              <a:ext cx="1029463" cy="461665"/>
            </a:xfrm>
            <a:prstGeom prst="rect">
              <a:avLst/>
            </a:prstGeom>
            <a:noFill/>
          </p:spPr>
          <p:txBody>
            <a:bodyPr wrap="square" rtlCol="0">
              <a:spAutoFit/>
            </a:bodyPr>
            <a:lstStyle/>
            <a:p>
              <a:r>
                <a:rPr lang="fr-FR" sz="2400" dirty="0">
                  <a:solidFill>
                    <a:schemeClr val="bg1"/>
                  </a:solidFill>
                  <a:latin typeface="Georgia" panose="02040502050405020303" pitchFamily="18" charset="0"/>
                  <a:cs typeface="Arial" panose="020B0604020202020204" pitchFamily="34" charset="0"/>
                </a:rPr>
                <a:t>3 nm</a:t>
              </a:r>
            </a:p>
          </p:txBody>
        </p:sp>
      </p:grpSp>
      <p:sp>
        <p:nvSpPr>
          <p:cNvPr id="6" name="Espace réservé du numéro de diapositive 5">
            <a:extLst>
              <a:ext uri="{FF2B5EF4-FFF2-40B4-BE49-F238E27FC236}">
                <a16:creationId xmlns:a16="http://schemas.microsoft.com/office/drawing/2014/main" id="{115D6CBF-50FE-AE24-D714-784EBD03B127}"/>
              </a:ext>
            </a:extLst>
          </p:cNvPr>
          <p:cNvSpPr>
            <a:spLocks noGrp="1"/>
          </p:cNvSpPr>
          <p:nvPr>
            <p:ph type="sldNum" sz="quarter" idx="12"/>
          </p:nvPr>
        </p:nvSpPr>
        <p:spPr/>
        <p:txBody>
          <a:bodyPr/>
          <a:lstStyle/>
          <a:p>
            <a:fld id="{805F62EE-C454-B145-957E-D2FDC4A58ED4}" type="slidenum">
              <a:rPr lang="fr-FR" smtClean="0"/>
              <a:t>20</a:t>
            </a:fld>
            <a:endParaRPr lang="fr-FR"/>
          </a:p>
        </p:txBody>
      </p:sp>
    </p:spTree>
    <p:extLst>
      <p:ext uri="{BB962C8B-B14F-4D97-AF65-F5344CB8AC3E}">
        <p14:creationId xmlns:p14="http://schemas.microsoft.com/office/powerpoint/2010/main" val="41271989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93F0B8-765E-2D3D-F34B-D9F191EFD94D}"/>
              </a:ext>
            </a:extLst>
          </p:cNvPr>
          <p:cNvSpPr>
            <a:spLocks noGrp="1"/>
          </p:cNvSpPr>
          <p:nvPr>
            <p:ph type="title"/>
          </p:nvPr>
        </p:nvSpPr>
        <p:spPr/>
        <p:txBody>
          <a:bodyPr/>
          <a:lstStyle/>
          <a:p>
            <a:r>
              <a:rPr lang="en-US"/>
              <a:t>Superlattice</a:t>
            </a:r>
          </a:p>
        </p:txBody>
      </p:sp>
      <p:sp>
        <p:nvSpPr>
          <p:cNvPr id="3" name="Espace réservé de la date 2">
            <a:extLst>
              <a:ext uri="{FF2B5EF4-FFF2-40B4-BE49-F238E27FC236}">
                <a16:creationId xmlns:a16="http://schemas.microsoft.com/office/drawing/2014/main" id="{621D7FBA-BC91-1881-CCCA-7C3F69CE6DBC}"/>
              </a:ext>
            </a:extLst>
          </p:cNvPr>
          <p:cNvSpPr>
            <a:spLocks noGrp="1"/>
          </p:cNvSpPr>
          <p:nvPr>
            <p:ph type="dt" sz="half" idx="10"/>
          </p:nvPr>
        </p:nvSpPr>
        <p:spPr/>
        <p:txBody>
          <a:bodyPr/>
          <a:lstStyle/>
          <a:p>
            <a:r>
              <a:rPr lang="en-US"/>
              <a:t>5-6 December 2023</a:t>
            </a:r>
            <a:endParaRPr lang="fr-FR"/>
          </a:p>
        </p:txBody>
      </p:sp>
      <p:sp>
        <p:nvSpPr>
          <p:cNvPr id="4" name="Espace réservé du pied de page 3">
            <a:extLst>
              <a:ext uri="{FF2B5EF4-FFF2-40B4-BE49-F238E27FC236}">
                <a16:creationId xmlns:a16="http://schemas.microsoft.com/office/drawing/2014/main" id="{49C74F6B-2BDF-8659-8A44-EFC9E6DFB93D}"/>
              </a:ext>
            </a:extLst>
          </p:cNvPr>
          <p:cNvSpPr>
            <a:spLocks noGrp="1"/>
          </p:cNvSpPr>
          <p:nvPr>
            <p:ph type="ftr" sz="quarter" idx="11"/>
          </p:nvPr>
        </p:nvSpPr>
        <p:spPr/>
        <p:txBody>
          <a:bodyPr/>
          <a:lstStyle/>
          <a:p>
            <a:r>
              <a:rPr lang="fr-FR"/>
              <a:t>GDR MEETICC</a:t>
            </a:r>
            <a:endParaRPr lang="fr-FR" dirty="0"/>
          </a:p>
        </p:txBody>
      </p:sp>
      <p:grpSp>
        <p:nvGrpSpPr>
          <p:cNvPr id="6" name="Groupe 5">
            <a:extLst>
              <a:ext uri="{FF2B5EF4-FFF2-40B4-BE49-F238E27FC236}">
                <a16:creationId xmlns:a16="http://schemas.microsoft.com/office/drawing/2014/main" id="{D01E923D-5797-4DDC-DB8A-C3FF13A8A0F1}"/>
              </a:ext>
            </a:extLst>
          </p:cNvPr>
          <p:cNvGrpSpPr/>
          <p:nvPr/>
        </p:nvGrpSpPr>
        <p:grpSpPr>
          <a:xfrm>
            <a:off x="2945359" y="829247"/>
            <a:ext cx="3277918" cy="1404002"/>
            <a:chOff x="672334" y="940670"/>
            <a:chExt cx="3277918" cy="1404002"/>
          </a:xfrm>
        </p:grpSpPr>
        <p:grpSp>
          <p:nvGrpSpPr>
            <p:cNvPr id="7" name="Groupe 6">
              <a:extLst>
                <a:ext uri="{FF2B5EF4-FFF2-40B4-BE49-F238E27FC236}">
                  <a16:creationId xmlns:a16="http://schemas.microsoft.com/office/drawing/2014/main" id="{EFF31CD2-FC78-07EA-8C90-4C3045FC0651}"/>
                </a:ext>
              </a:extLst>
            </p:cNvPr>
            <p:cNvGrpSpPr/>
            <p:nvPr/>
          </p:nvGrpSpPr>
          <p:grpSpPr>
            <a:xfrm>
              <a:off x="672334" y="940670"/>
              <a:ext cx="3277918" cy="1404002"/>
              <a:chOff x="672334" y="940670"/>
              <a:chExt cx="3277918" cy="1404002"/>
            </a:xfrm>
          </p:grpSpPr>
          <p:grpSp>
            <p:nvGrpSpPr>
              <p:cNvPr id="11" name="Groupe 10">
                <a:extLst>
                  <a:ext uri="{FF2B5EF4-FFF2-40B4-BE49-F238E27FC236}">
                    <a16:creationId xmlns:a16="http://schemas.microsoft.com/office/drawing/2014/main" id="{EA038C11-7A70-97FC-01C0-6396AF4B8EB1}"/>
                  </a:ext>
                </a:extLst>
              </p:cNvPr>
              <p:cNvGrpSpPr/>
              <p:nvPr/>
            </p:nvGrpSpPr>
            <p:grpSpPr>
              <a:xfrm>
                <a:off x="688890" y="940670"/>
                <a:ext cx="3261362" cy="1404002"/>
                <a:chOff x="-152945" y="934786"/>
                <a:chExt cx="3261362" cy="1404002"/>
              </a:xfrm>
            </p:grpSpPr>
            <p:pic>
              <p:nvPicPr>
                <p:cNvPr id="14" name="Image 13">
                  <a:extLst>
                    <a:ext uri="{FF2B5EF4-FFF2-40B4-BE49-F238E27FC236}">
                      <a16:creationId xmlns:a16="http://schemas.microsoft.com/office/drawing/2014/main" id="{DBBFE322-AE48-E8EE-DD9E-C0EF6AF7A751}"/>
                    </a:ext>
                  </a:extLst>
                </p:cNvPr>
                <p:cNvPicPr>
                  <a:picLocks noChangeAspect="1"/>
                </p:cNvPicPr>
                <p:nvPr/>
              </p:nvPicPr>
              <p:blipFill rotWithShape="1">
                <a:blip r:embed="rId2"/>
                <a:srcRect l="28749" t="4424" r="22647" b="48995"/>
                <a:stretch/>
              </p:blipFill>
              <p:spPr>
                <a:xfrm>
                  <a:off x="-152945" y="934786"/>
                  <a:ext cx="3261362" cy="1404002"/>
                </a:xfrm>
                <a:prstGeom prst="rect">
                  <a:avLst/>
                </a:prstGeom>
              </p:spPr>
            </p:pic>
            <p:grpSp>
              <p:nvGrpSpPr>
                <p:cNvPr id="15" name="Groupe 14">
                  <a:extLst>
                    <a:ext uri="{FF2B5EF4-FFF2-40B4-BE49-F238E27FC236}">
                      <a16:creationId xmlns:a16="http://schemas.microsoft.com/office/drawing/2014/main" id="{5C162182-52F5-E50B-294F-97881A7AF9CC}"/>
                    </a:ext>
                  </a:extLst>
                </p:cNvPr>
                <p:cNvGrpSpPr>
                  <a:grpSpLocks noChangeAspect="1"/>
                </p:cNvGrpSpPr>
                <p:nvPr/>
              </p:nvGrpSpPr>
              <p:grpSpPr>
                <a:xfrm>
                  <a:off x="1859012" y="1461899"/>
                  <a:ext cx="656208" cy="586900"/>
                  <a:chOff x="716875" y="1297457"/>
                  <a:chExt cx="442765" cy="396000"/>
                </a:xfrm>
              </p:grpSpPr>
              <p:sp>
                <p:nvSpPr>
                  <p:cNvPr id="16" name="Forme libre : forme 15">
                    <a:extLst>
                      <a:ext uri="{FF2B5EF4-FFF2-40B4-BE49-F238E27FC236}">
                        <a16:creationId xmlns:a16="http://schemas.microsoft.com/office/drawing/2014/main" id="{5B6A3866-B739-8D0D-1F36-9C58D0346599}"/>
                      </a:ext>
                    </a:extLst>
                  </p:cNvPr>
                  <p:cNvSpPr/>
                  <p:nvPr/>
                </p:nvSpPr>
                <p:spPr>
                  <a:xfrm>
                    <a:off x="716875" y="1297457"/>
                    <a:ext cx="442765" cy="396000"/>
                  </a:xfrm>
                  <a:custGeom>
                    <a:avLst/>
                    <a:gdLst>
                      <a:gd name="connsiteX0" fmla="*/ 1731475 w 2695075"/>
                      <a:gd name="connsiteY0" fmla="*/ 0 h 2149642"/>
                      <a:gd name="connsiteX1" fmla="*/ 2363839 w 2695075"/>
                      <a:gd name="connsiteY1" fmla="*/ 540790 h 2149642"/>
                      <a:gd name="connsiteX2" fmla="*/ 2358058 w 2695075"/>
                      <a:gd name="connsiteY2" fmla="*/ 606128 h 2149642"/>
                      <a:gd name="connsiteX3" fmla="*/ 2416272 w 2695075"/>
                      <a:gd name="connsiteY3" fmla="*/ 633149 h 2149642"/>
                      <a:gd name="connsiteX4" fmla="*/ 2695075 w 2695075"/>
                      <a:gd name="connsiteY4" fmla="*/ 1081581 h 2149642"/>
                      <a:gd name="connsiteX5" fmla="*/ 2416272 w 2695075"/>
                      <a:gd name="connsiteY5" fmla="*/ 1530013 h 2149642"/>
                      <a:gd name="connsiteX6" fmla="*/ 2360354 w 2695075"/>
                      <a:gd name="connsiteY6" fmla="*/ 1555968 h 2149642"/>
                      <a:gd name="connsiteX7" fmla="*/ 2363837 w 2695075"/>
                      <a:gd name="connsiteY7" fmla="*/ 1595332 h 2149642"/>
                      <a:gd name="connsiteX8" fmla="*/ 1731473 w 2695075"/>
                      <a:gd name="connsiteY8" fmla="*/ 2136122 h 2149642"/>
                      <a:gd name="connsiteX9" fmla="*/ 1377912 w 2695075"/>
                      <a:gd name="connsiteY9" fmla="*/ 2043764 h 2149642"/>
                      <a:gd name="connsiteX10" fmla="*/ 1372175 w 2695075"/>
                      <a:gd name="connsiteY10" fmla="*/ 2039716 h 2149642"/>
                      <a:gd name="connsiteX11" fmla="*/ 1347277 w 2695075"/>
                      <a:gd name="connsiteY11" fmla="*/ 2057284 h 2149642"/>
                      <a:gd name="connsiteX12" fmla="*/ 993716 w 2695075"/>
                      <a:gd name="connsiteY12" fmla="*/ 2149642 h 2149642"/>
                      <a:gd name="connsiteX13" fmla="*/ 361352 w 2695075"/>
                      <a:gd name="connsiteY13" fmla="*/ 1608852 h 2149642"/>
                      <a:gd name="connsiteX14" fmla="*/ 364370 w 2695075"/>
                      <a:gd name="connsiteY14" fmla="*/ 1583251 h 2149642"/>
                      <a:gd name="connsiteX15" fmla="*/ 278803 w 2695075"/>
                      <a:gd name="connsiteY15" fmla="*/ 1543533 h 2149642"/>
                      <a:gd name="connsiteX16" fmla="*/ 0 w 2695075"/>
                      <a:gd name="connsiteY16" fmla="*/ 1095101 h 2149642"/>
                      <a:gd name="connsiteX17" fmla="*/ 278803 w 2695075"/>
                      <a:gd name="connsiteY17" fmla="*/ 646669 h 2149642"/>
                      <a:gd name="connsiteX18" fmla="*/ 367390 w 2695075"/>
                      <a:gd name="connsiteY18" fmla="*/ 605549 h 2149642"/>
                      <a:gd name="connsiteX19" fmla="*/ 361350 w 2695075"/>
                      <a:gd name="connsiteY19" fmla="*/ 554311 h 2149642"/>
                      <a:gd name="connsiteX20" fmla="*/ 993714 w 2695075"/>
                      <a:gd name="connsiteY20" fmla="*/ 13521 h 2149642"/>
                      <a:gd name="connsiteX21" fmla="*/ 1347275 w 2695075"/>
                      <a:gd name="connsiteY21" fmla="*/ 105879 h 2149642"/>
                      <a:gd name="connsiteX22" fmla="*/ 1353013 w 2695075"/>
                      <a:gd name="connsiteY22" fmla="*/ 109928 h 2149642"/>
                      <a:gd name="connsiteX23" fmla="*/ 1377914 w 2695075"/>
                      <a:gd name="connsiteY23" fmla="*/ 92358 h 2149642"/>
                      <a:gd name="connsiteX24" fmla="*/ 1731475 w 2695075"/>
                      <a:gd name="connsiteY24" fmla="*/ 0 h 214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695075" h="2149642">
                        <a:moveTo>
                          <a:pt x="1731475" y="0"/>
                        </a:moveTo>
                        <a:cubicBezTo>
                          <a:pt x="2080720" y="0"/>
                          <a:pt x="2363839" y="242120"/>
                          <a:pt x="2363839" y="540790"/>
                        </a:cubicBezTo>
                        <a:lnTo>
                          <a:pt x="2358058" y="606128"/>
                        </a:lnTo>
                        <a:lnTo>
                          <a:pt x="2416272" y="633149"/>
                        </a:lnTo>
                        <a:cubicBezTo>
                          <a:pt x="2584482" y="730333"/>
                          <a:pt x="2695075" y="894912"/>
                          <a:pt x="2695075" y="1081581"/>
                        </a:cubicBezTo>
                        <a:cubicBezTo>
                          <a:pt x="2695075" y="1268250"/>
                          <a:pt x="2584482" y="1432829"/>
                          <a:pt x="2416272" y="1530013"/>
                        </a:cubicBezTo>
                        <a:lnTo>
                          <a:pt x="2360354" y="1555968"/>
                        </a:lnTo>
                        <a:lnTo>
                          <a:pt x="2363837" y="1595332"/>
                        </a:lnTo>
                        <a:cubicBezTo>
                          <a:pt x="2363837" y="1894002"/>
                          <a:pt x="2080718" y="2136122"/>
                          <a:pt x="1731473" y="2136122"/>
                        </a:cubicBezTo>
                        <a:cubicBezTo>
                          <a:pt x="1600506" y="2136122"/>
                          <a:pt x="1478838" y="2102074"/>
                          <a:pt x="1377912" y="2043764"/>
                        </a:cubicBezTo>
                        <a:lnTo>
                          <a:pt x="1372175" y="2039716"/>
                        </a:lnTo>
                        <a:lnTo>
                          <a:pt x="1347277" y="2057284"/>
                        </a:lnTo>
                        <a:cubicBezTo>
                          <a:pt x="1246351" y="2115594"/>
                          <a:pt x="1124683" y="2149642"/>
                          <a:pt x="993716" y="2149642"/>
                        </a:cubicBezTo>
                        <a:cubicBezTo>
                          <a:pt x="644471" y="2149642"/>
                          <a:pt x="361352" y="1907522"/>
                          <a:pt x="361352" y="1608852"/>
                        </a:cubicBezTo>
                        <a:lnTo>
                          <a:pt x="364370" y="1583251"/>
                        </a:lnTo>
                        <a:lnTo>
                          <a:pt x="278803" y="1543533"/>
                        </a:lnTo>
                        <a:cubicBezTo>
                          <a:pt x="110593" y="1446349"/>
                          <a:pt x="0" y="1281770"/>
                          <a:pt x="0" y="1095101"/>
                        </a:cubicBezTo>
                        <a:cubicBezTo>
                          <a:pt x="0" y="908432"/>
                          <a:pt x="110593" y="743853"/>
                          <a:pt x="278803" y="646669"/>
                        </a:cubicBezTo>
                        <a:lnTo>
                          <a:pt x="367390" y="605549"/>
                        </a:lnTo>
                        <a:lnTo>
                          <a:pt x="361350" y="554311"/>
                        </a:lnTo>
                        <a:cubicBezTo>
                          <a:pt x="361350" y="255641"/>
                          <a:pt x="644469" y="13521"/>
                          <a:pt x="993714" y="13521"/>
                        </a:cubicBezTo>
                        <a:cubicBezTo>
                          <a:pt x="1124681" y="13521"/>
                          <a:pt x="1246349" y="47569"/>
                          <a:pt x="1347275" y="105879"/>
                        </a:cubicBezTo>
                        <a:lnTo>
                          <a:pt x="1353013" y="109928"/>
                        </a:lnTo>
                        <a:lnTo>
                          <a:pt x="1377914" y="92358"/>
                        </a:lnTo>
                        <a:cubicBezTo>
                          <a:pt x="1478840" y="34048"/>
                          <a:pt x="1600508" y="0"/>
                          <a:pt x="1731475" y="0"/>
                        </a:cubicBezTo>
                        <a:close/>
                      </a:path>
                    </a:pathLst>
                  </a:cu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17" name="Ellipse 16">
                    <a:extLst>
                      <a:ext uri="{FF2B5EF4-FFF2-40B4-BE49-F238E27FC236}">
                        <a16:creationId xmlns:a16="http://schemas.microsoft.com/office/drawing/2014/main" id="{F181DBBE-01F6-875A-1E44-CB2332A89F0E}"/>
                      </a:ext>
                    </a:extLst>
                  </p:cNvPr>
                  <p:cNvSpPr/>
                  <p:nvPr/>
                </p:nvSpPr>
                <p:spPr>
                  <a:xfrm>
                    <a:off x="834368" y="1392743"/>
                    <a:ext cx="207778" cy="189073"/>
                  </a:xfrm>
                  <a:prstGeom prst="ellipse">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cxnSp>
            <p:nvCxnSpPr>
              <p:cNvPr id="12" name="Connecteur droit 11">
                <a:extLst>
                  <a:ext uri="{FF2B5EF4-FFF2-40B4-BE49-F238E27FC236}">
                    <a16:creationId xmlns:a16="http://schemas.microsoft.com/office/drawing/2014/main" id="{F38F5521-C266-7E4A-9DE7-8349A19EEF49}"/>
                  </a:ext>
                </a:extLst>
              </p:cNvPr>
              <p:cNvCxnSpPr/>
              <p:nvPr/>
            </p:nvCxnSpPr>
            <p:spPr>
              <a:xfrm>
                <a:off x="884888" y="2262355"/>
                <a:ext cx="52073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ZoneTexte 12">
                <a:extLst>
                  <a:ext uri="{FF2B5EF4-FFF2-40B4-BE49-F238E27FC236}">
                    <a16:creationId xmlns:a16="http://schemas.microsoft.com/office/drawing/2014/main" id="{D379A79B-4A11-EE0E-91D8-C70FDC95DCAF}"/>
                  </a:ext>
                </a:extLst>
              </p:cNvPr>
              <p:cNvSpPr txBox="1"/>
              <p:nvPr/>
            </p:nvSpPr>
            <p:spPr>
              <a:xfrm>
                <a:off x="672334" y="1761233"/>
                <a:ext cx="1029463" cy="461665"/>
              </a:xfrm>
              <a:prstGeom prst="rect">
                <a:avLst/>
              </a:prstGeom>
              <a:noFill/>
            </p:spPr>
            <p:txBody>
              <a:bodyPr wrap="square" rtlCol="0">
                <a:spAutoFit/>
              </a:bodyPr>
              <a:lstStyle/>
              <a:p>
                <a:r>
                  <a:rPr lang="fr-FR" sz="2400" dirty="0">
                    <a:solidFill>
                      <a:schemeClr val="bg1"/>
                    </a:solidFill>
                    <a:latin typeface="Georgia" panose="02040502050405020303" pitchFamily="18" charset="0"/>
                    <a:cs typeface="Arial" panose="020B0604020202020204" pitchFamily="34" charset="0"/>
                  </a:rPr>
                  <a:t>3 nm</a:t>
                </a:r>
              </a:p>
            </p:txBody>
          </p:sp>
        </p:grpSp>
        <p:sp>
          <p:nvSpPr>
            <p:cNvPr id="8" name="Triangle isocèle 7">
              <a:extLst>
                <a:ext uri="{FF2B5EF4-FFF2-40B4-BE49-F238E27FC236}">
                  <a16:creationId xmlns:a16="http://schemas.microsoft.com/office/drawing/2014/main" id="{0704A236-6CDC-CEF5-2755-4D963493BB30}"/>
                </a:ext>
              </a:extLst>
            </p:cNvPr>
            <p:cNvSpPr>
              <a:spLocks noChangeAspect="1"/>
            </p:cNvSpPr>
            <p:nvPr/>
          </p:nvSpPr>
          <p:spPr>
            <a:xfrm rot="9087687">
              <a:off x="2029036" y="1244932"/>
              <a:ext cx="142767" cy="1079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Triangle isocèle 8">
              <a:extLst>
                <a:ext uri="{FF2B5EF4-FFF2-40B4-BE49-F238E27FC236}">
                  <a16:creationId xmlns:a16="http://schemas.microsoft.com/office/drawing/2014/main" id="{BF0C445A-148A-A9B9-2D52-61EBF8156A05}"/>
                </a:ext>
              </a:extLst>
            </p:cNvPr>
            <p:cNvSpPr>
              <a:spLocks noChangeAspect="1"/>
            </p:cNvSpPr>
            <p:nvPr/>
          </p:nvSpPr>
          <p:spPr>
            <a:xfrm rot="9087687">
              <a:off x="1906057" y="1417657"/>
              <a:ext cx="142767" cy="1079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Triangle isocèle 9">
              <a:extLst>
                <a:ext uri="{FF2B5EF4-FFF2-40B4-BE49-F238E27FC236}">
                  <a16:creationId xmlns:a16="http://schemas.microsoft.com/office/drawing/2014/main" id="{9035CCEC-BCAB-0843-5920-FE2288DCBE4F}"/>
                </a:ext>
              </a:extLst>
            </p:cNvPr>
            <p:cNvSpPr>
              <a:spLocks noChangeAspect="1"/>
            </p:cNvSpPr>
            <p:nvPr/>
          </p:nvSpPr>
          <p:spPr>
            <a:xfrm rot="9087687">
              <a:off x="2159691" y="1062095"/>
              <a:ext cx="142767" cy="1079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43" name="ZoneTexte 42">
            <a:extLst>
              <a:ext uri="{FF2B5EF4-FFF2-40B4-BE49-F238E27FC236}">
                <a16:creationId xmlns:a16="http://schemas.microsoft.com/office/drawing/2014/main" id="{F3D93DA0-E403-6563-60D7-6F5AE81694C7}"/>
              </a:ext>
            </a:extLst>
          </p:cNvPr>
          <p:cNvSpPr txBox="1"/>
          <p:nvPr/>
        </p:nvSpPr>
        <p:spPr>
          <a:xfrm>
            <a:off x="453763" y="2874376"/>
            <a:ext cx="3266539" cy="461665"/>
          </a:xfrm>
          <a:prstGeom prst="rect">
            <a:avLst/>
          </a:prstGeom>
          <a:noFill/>
        </p:spPr>
        <p:txBody>
          <a:bodyPr wrap="square" rtlCol="0">
            <a:spAutoFit/>
          </a:bodyPr>
          <a:lstStyle/>
          <a:p>
            <a:pPr algn="ctr"/>
            <a:r>
              <a:rPr lang="en-US" sz="2400" dirty="0"/>
              <a:t>Charge Density Wave</a:t>
            </a:r>
          </a:p>
        </p:txBody>
      </p:sp>
      <p:grpSp>
        <p:nvGrpSpPr>
          <p:cNvPr id="56" name="Groupe 55">
            <a:extLst>
              <a:ext uri="{FF2B5EF4-FFF2-40B4-BE49-F238E27FC236}">
                <a16:creationId xmlns:a16="http://schemas.microsoft.com/office/drawing/2014/main" id="{BF400BC0-2BC0-E37A-B30C-ADBC6EE1D4E1}"/>
              </a:ext>
            </a:extLst>
          </p:cNvPr>
          <p:cNvGrpSpPr/>
          <p:nvPr/>
        </p:nvGrpSpPr>
        <p:grpSpPr>
          <a:xfrm>
            <a:off x="4143517" y="4124322"/>
            <a:ext cx="563308" cy="473686"/>
            <a:chOff x="4166870" y="3782635"/>
            <a:chExt cx="563308" cy="473686"/>
          </a:xfrm>
        </p:grpSpPr>
        <p:sp>
          <p:nvSpPr>
            <p:cNvPr id="52" name="Ellipse 51">
              <a:extLst>
                <a:ext uri="{FF2B5EF4-FFF2-40B4-BE49-F238E27FC236}">
                  <a16:creationId xmlns:a16="http://schemas.microsoft.com/office/drawing/2014/main" id="{A12CF2BF-36CA-1F3F-382C-7ABD78226FD8}"/>
                </a:ext>
              </a:extLst>
            </p:cNvPr>
            <p:cNvSpPr/>
            <p:nvPr/>
          </p:nvSpPr>
          <p:spPr>
            <a:xfrm>
              <a:off x="4183425" y="3881115"/>
              <a:ext cx="56551" cy="64533"/>
            </a:xfrm>
            <a:prstGeom prst="ellipse">
              <a:avLst/>
            </a:prstGeom>
            <a:solidFill>
              <a:srgbClr val="1FE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ZoneTexte 52">
              <a:extLst>
                <a:ext uri="{FF2B5EF4-FFF2-40B4-BE49-F238E27FC236}">
                  <a16:creationId xmlns:a16="http://schemas.microsoft.com/office/drawing/2014/main" id="{054207D3-3BB8-45C5-0365-4EAF39F4DB89}"/>
                </a:ext>
              </a:extLst>
            </p:cNvPr>
            <p:cNvSpPr txBox="1"/>
            <p:nvPr/>
          </p:nvSpPr>
          <p:spPr>
            <a:xfrm>
              <a:off x="4274690" y="3782635"/>
              <a:ext cx="455488" cy="306952"/>
            </a:xfrm>
            <a:prstGeom prst="rect">
              <a:avLst/>
            </a:prstGeom>
            <a:noFill/>
          </p:spPr>
          <p:txBody>
            <a:bodyPr wrap="square">
              <a:spAutoFit/>
            </a:bodyPr>
            <a:lstStyle/>
            <a:p>
              <a:r>
                <a:rPr lang="en-US" sz="1600" b="1" dirty="0"/>
                <a:t>Se</a:t>
              </a:r>
            </a:p>
          </p:txBody>
        </p:sp>
        <p:sp>
          <p:nvSpPr>
            <p:cNvPr id="54" name="Ellipse 53">
              <a:extLst>
                <a:ext uri="{FF2B5EF4-FFF2-40B4-BE49-F238E27FC236}">
                  <a16:creationId xmlns:a16="http://schemas.microsoft.com/office/drawing/2014/main" id="{D1F31FC8-8BFE-1CEF-7E1C-E03BF1F7DC76}"/>
                </a:ext>
              </a:extLst>
            </p:cNvPr>
            <p:cNvSpPr/>
            <p:nvPr/>
          </p:nvSpPr>
          <p:spPr>
            <a:xfrm>
              <a:off x="4166870" y="3999843"/>
              <a:ext cx="84827" cy="979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ZoneTexte 54">
              <a:extLst>
                <a:ext uri="{FF2B5EF4-FFF2-40B4-BE49-F238E27FC236}">
                  <a16:creationId xmlns:a16="http://schemas.microsoft.com/office/drawing/2014/main" id="{53364A5A-F74A-3595-14E6-94806953D90F}"/>
                </a:ext>
              </a:extLst>
            </p:cNvPr>
            <p:cNvSpPr txBox="1"/>
            <p:nvPr/>
          </p:nvSpPr>
          <p:spPr>
            <a:xfrm>
              <a:off x="4276664" y="3951520"/>
              <a:ext cx="381242" cy="304801"/>
            </a:xfrm>
            <a:prstGeom prst="rect">
              <a:avLst/>
            </a:prstGeom>
            <a:noFill/>
          </p:spPr>
          <p:txBody>
            <a:bodyPr wrap="square">
              <a:spAutoFit/>
            </a:bodyPr>
            <a:lstStyle/>
            <a:p>
              <a:r>
                <a:rPr lang="en-US" sz="1600" b="1" dirty="0"/>
                <a:t>Ta</a:t>
              </a:r>
            </a:p>
          </p:txBody>
        </p:sp>
      </p:grpSp>
      <p:sp>
        <p:nvSpPr>
          <p:cNvPr id="60" name="Flèche : bas 59">
            <a:extLst>
              <a:ext uri="{FF2B5EF4-FFF2-40B4-BE49-F238E27FC236}">
                <a16:creationId xmlns:a16="http://schemas.microsoft.com/office/drawing/2014/main" id="{C9223934-A53A-4FBA-6448-2F1CEDBA3D06}"/>
              </a:ext>
            </a:extLst>
          </p:cNvPr>
          <p:cNvSpPr/>
          <p:nvPr/>
        </p:nvSpPr>
        <p:spPr>
          <a:xfrm>
            <a:off x="4122520" y="2307968"/>
            <a:ext cx="775775" cy="60890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ZoneTexte 61">
            <a:extLst>
              <a:ext uri="{FF2B5EF4-FFF2-40B4-BE49-F238E27FC236}">
                <a16:creationId xmlns:a16="http://schemas.microsoft.com/office/drawing/2014/main" id="{777B0089-9743-36B8-5E74-955CB0BFDF08}"/>
              </a:ext>
            </a:extLst>
          </p:cNvPr>
          <p:cNvSpPr txBox="1"/>
          <p:nvPr/>
        </p:nvSpPr>
        <p:spPr>
          <a:xfrm>
            <a:off x="411189" y="5650877"/>
            <a:ext cx="3266539" cy="830997"/>
          </a:xfrm>
          <a:prstGeom prst="rect">
            <a:avLst/>
          </a:prstGeom>
          <a:noFill/>
        </p:spPr>
        <p:txBody>
          <a:bodyPr wrap="square" rtlCol="0">
            <a:spAutoFit/>
          </a:bodyPr>
          <a:lstStyle/>
          <a:p>
            <a:pPr algn="ctr"/>
            <a:r>
              <a:rPr lang="en-US" sz="2400" dirty="0"/>
              <a:t>Periodicity 1.32 nm</a:t>
            </a:r>
          </a:p>
          <a:p>
            <a:pPr algn="ctr"/>
            <a:r>
              <a:rPr lang="en-US" sz="2400" dirty="0"/>
              <a:t>2 </a:t>
            </a:r>
            <a:r>
              <a:rPr lang="en-US" sz="2400" dirty="0" err="1"/>
              <a:t>chiralities</a:t>
            </a:r>
            <a:endParaRPr lang="en-US" sz="2400" dirty="0"/>
          </a:p>
        </p:txBody>
      </p:sp>
      <p:grpSp>
        <p:nvGrpSpPr>
          <p:cNvPr id="63" name="Groupe 62">
            <a:extLst>
              <a:ext uri="{FF2B5EF4-FFF2-40B4-BE49-F238E27FC236}">
                <a16:creationId xmlns:a16="http://schemas.microsoft.com/office/drawing/2014/main" id="{6D0974E0-E6D3-E019-5E0A-7D3AC9B7BA2E}"/>
              </a:ext>
            </a:extLst>
          </p:cNvPr>
          <p:cNvGrpSpPr/>
          <p:nvPr/>
        </p:nvGrpSpPr>
        <p:grpSpPr>
          <a:xfrm>
            <a:off x="722911" y="3509664"/>
            <a:ext cx="2713266" cy="2108680"/>
            <a:chOff x="6968119" y="440615"/>
            <a:chExt cx="2713266" cy="2108680"/>
          </a:xfrm>
        </p:grpSpPr>
        <p:pic>
          <p:nvPicPr>
            <p:cNvPr id="64" name="Image 63">
              <a:extLst>
                <a:ext uri="{FF2B5EF4-FFF2-40B4-BE49-F238E27FC236}">
                  <a16:creationId xmlns:a16="http://schemas.microsoft.com/office/drawing/2014/main" id="{1693D9FB-6B9B-E630-3D64-28A95F5B1B62}"/>
                </a:ext>
              </a:extLst>
            </p:cNvPr>
            <p:cNvPicPr>
              <a:picLocks noChangeAspect="1"/>
            </p:cNvPicPr>
            <p:nvPr/>
          </p:nvPicPr>
          <p:blipFill rotWithShape="1">
            <a:blip r:embed="rId3"/>
            <a:srcRect l="32792" t="26653" r="28893" b="32051"/>
            <a:stretch/>
          </p:blipFill>
          <p:spPr>
            <a:xfrm>
              <a:off x="6968119" y="517925"/>
              <a:ext cx="2713266" cy="2031370"/>
            </a:xfrm>
            <a:prstGeom prst="rect">
              <a:avLst/>
            </a:prstGeom>
          </p:spPr>
        </p:pic>
        <p:cxnSp>
          <p:nvCxnSpPr>
            <p:cNvPr id="65" name="Connecteur droit 64">
              <a:extLst>
                <a:ext uri="{FF2B5EF4-FFF2-40B4-BE49-F238E27FC236}">
                  <a16:creationId xmlns:a16="http://schemas.microsoft.com/office/drawing/2014/main" id="{8216B824-18CD-BB94-AE4D-8404B3F28560}"/>
                </a:ext>
              </a:extLst>
            </p:cNvPr>
            <p:cNvCxnSpPr>
              <a:cxnSpLocks/>
            </p:cNvCxnSpPr>
            <p:nvPr/>
          </p:nvCxnSpPr>
          <p:spPr>
            <a:xfrm flipV="1">
              <a:off x="8093951" y="848139"/>
              <a:ext cx="519962" cy="1353441"/>
            </a:xfrm>
            <a:prstGeom prst="line">
              <a:avLst/>
            </a:prstGeom>
            <a:ln w="57150">
              <a:solidFill>
                <a:srgbClr val="FFFF0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6" name="Flèche : droite 65">
              <a:extLst>
                <a:ext uri="{FF2B5EF4-FFF2-40B4-BE49-F238E27FC236}">
                  <a16:creationId xmlns:a16="http://schemas.microsoft.com/office/drawing/2014/main" id="{D25220B0-FAFA-7567-DB74-222BB914C5A4}"/>
                </a:ext>
              </a:extLst>
            </p:cNvPr>
            <p:cNvSpPr/>
            <p:nvPr/>
          </p:nvSpPr>
          <p:spPr>
            <a:xfrm rot="2123223">
              <a:off x="8549838" y="1192378"/>
              <a:ext cx="250474" cy="196857"/>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67" name="Étoile : 6 branches 66">
              <a:extLst>
                <a:ext uri="{FF2B5EF4-FFF2-40B4-BE49-F238E27FC236}">
                  <a16:creationId xmlns:a16="http://schemas.microsoft.com/office/drawing/2014/main" id="{C88C14A9-BF92-D03E-517E-A3CEEC127761}"/>
                </a:ext>
              </a:extLst>
            </p:cNvPr>
            <p:cNvSpPr>
              <a:spLocks noChangeAspect="1"/>
            </p:cNvSpPr>
            <p:nvPr/>
          </p:nvSpPr>
          <p:spPr>
            <a:xfrm rot="20974778">
              <a:off x="7519895" y="1370881"/>
              <a:ext cx="238889" cy="276665"/>
            </a:xfrm>
            <a:prstGeom prst="star6">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 name="Étoile : 6 branches 67">
              <a:extLst>
                <a:ext uri="{FF2B5EF4-FFF2-40B4-BE49-F238E27FC236}">
                  <a16:creationId xmlns:a16="http://schemas.microsoft.com/office/drawing/2014/main" id="{B9E32649-9A65-B9E0-BA6A-E37137B51E11}"/>
                </a:ext>
              </a:extLst>
            </p:cNvPr>
            <p:cNvSpPr>
              <a:spLocks noChangeAspect="1"/>
            </p:cNvSpPr>
            <p:nvPr/>
          </p:nvSpPr>
          <p:spPr>
            <a:xfrm rot="20974778">
              <a:off x="7803370" y="1579456"/>
              <a:ext cx="238889" cy="276665"/>
            </a:xfrm>
            <a:prstGeom prst="star6">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 name="Étoile : 6 branches 68">
              <a:extLst>
                <a:ext uri="{FF2B5EF4-FFF2-40B4-BE49-F238E27FC236}">
                  <a16:creationId xmlns:a16="http://schemas.microsoft.com/office/drawing/2014/main" id="{57089CE1-19F0-0396-65D1-ABF46BFC0770}"/>
                </a:ext>
              </a:extLst>
            </p:cNvPr>
            <p:cNvSpPr>
              <a:spLocks noChangeAspect="1"/>
            </p:cNvSpPr>
            <p:nvPr/>
          </p:nvSpPr>
          <p:spPr>
            <a:xfrm rot="20974778">
              <a:off x="8620504" y="2031454"/>
              <a:ext cx="238889" cy="276665"/>
            </a:xfrm>
            <a:prstGeom prst="star6">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0" name="Étoile : 6 branches 69">
              <a:extLst>
                <a:ext uri="{FF2B5EF4-FFF2-40B4-BE49-F238E27FC236}">
                  <a16:creationId xmlns:a16="http://schemas.microsoft.com/office/drawing/2014/main" id="{4F1462C7-0FCC-CE89-484C-5A6344D7AC3E}"/>
                </a:ext>
              </a:extLst>
            </p:cNvPr>
            <p:cNvSpPr>
              <a:spLocks noChangeAspect="1"/>
            </p:cNvSpPr>
            <p:nvPr/>
          </p:nvSpPr>
          <p:spPr>
            <a:xfrm rot="20974778">
              <a:off x="7484006" y="1718853"/>
              <a:ext cx="238889" cy="276665"/>
            </a:xfrm>
            <a:prstGeom prst="star6">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1" name="Étoile : 6 branches 70">
              <a:extLst>
                <a:ext uri="{FF2B5EF4-FFF2-40B4-BE49-F238E27FC236}">
                  <a16:creationId xmlns:a16="http://schemas.microsoft.com/office/drawing/2014/main" id="{7D153318-3817-E6A8-1E7E-41FFDCF3F710}"/>
                </a:ext>
              </a:extLst>
            </p:cNvPr>
            <p:cNvSpPr>
              <a:spLocks noChangeAspect="1"/>
            </p:cNvSpPr>
            <p:nvPr/>
          </p:nvSpPr>
          <p:spPr>
            <a:xfrm rot="20974778">
              <a:off x="8669395" y="1434338"/>
              <a:ext cx="238889" cy="276665"/>
            </a:xfrm>
            <a:prstGeom prst="star6">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2" name="Étoile : 6 branches 71">
              <a:extLst>
                <a:ext uri="{FF2B5EF4-FFF2-40B4-BE49-F238E27FC236}">
                  <a16:creationId xmlns:a16="http://schemas.microsoft.com/office/drawing/2014/main" id="{294E6207-1E26-83B2-99CA-8020A1D54E1D}"/>
                </a:ext>
              </a:extLst>
            </p:cNvPr>
            <p:cNvSpPr>
              <a:spLocks noChangeAspect="1"/>
            </p:cNvSpPr>
            <p:nvPr/>
          </p:nvSpPr>
          <p:spPr>
            <a:xfrm rot="20974778">
              <a:off x="8472265" y="1724055"/>
              <a:ext cx="238889" cy="276665"/>
            </a:xfrm>
            <a:prstGeom prst="star6">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3" name="Étoile : 6 branches 72">
              <a:extLst>
                <a:ext uri="{FF2B5EF4-FFF2-40B4-BE49-F238E27FC236}">
                  <a16:creationId xmlns:a16="http://schemas.microsoft.com/office/drawing/2014/main" id="{47DDE9CE-FB52-FB03-E1D1-6EEEB6F7538E}"/>
                </a:ext>
              </a:extLst>
            </p:cNvPr>
            <p:cNvSpPr>
              <a:spLocks noChangeAspect="1"/>
            </p:cNvSpPr>
            <p:nvPr/>
          </p:nvSpPr>
          <p:spPr>
            <a:xfrm rot="20974778">
              <a:off x="7843421" y="1229403"/>
              <a:ext cx="238889" cy="276665"/>
            </a:xfrm>
            <a:prstGeom prst="star6">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4" name="Étoile : 6 branches 73">
              <a:extLst>
                <a:ext uri="{FF2B5EF4-FFF2-40B4-BE49-F238E27FC236}">
                  <a16:creationId xmlns:a16="http://schemas.microsoft.com/office/drawing/2014/main" id="{BC2B099D-2436-A324-AA09-3EB45DB2F76A}"/>
                </a:ext>
              </a:extLst>
            </p:cNvPr>
            <p:cNvSpPr>
              <a:spLocks noChangeAspect="1"/>
            </p:cNvSpPr>
            <p:nvPr/>
          </p:nvSpPr>
          <p:spPr>
            <a:xfrm rot="20974778">
              <a:off x="7767481" y="1930932"/>
              <a:ext cx="238889" cy="276665"/>
            </a:xfrm>
            <a:prstGeom prst="star6">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5" name="Étoile : 6 branches 74">
              <a:extLst>
                <a:ext uri="{FF2B5EF4-FFF2-40B4-BE49-F238E27FC236}">
                  <a16:creationId xmlns:a16="http://schemas.microsoft.com/office/drawing/2014/main" id="{10B15855-6098-9A8E-3A93-3FEDDEA7A534}"/>
                </a:ext>
              </a:extLst>
            </p:cNvPr>
            <p:cNvSpPr>
              <a:spLocks noChangeAspect="1"/>
            </p:cNvSpPr>
            <p:nvPr/>
          </p:nvSpPr>
          <p:spPr>
            <a:xfrm rot="20974778">
              <a:off x="8278775" y="2017793"/>
              <a:ext cx="238889" cy="276665"/>
            </a:xfrm>
            <a:prstGeom prst="star6">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6" name="Étoile : 6 branches 75">
              <a:extLst>
                <a:ext uri="{FF2B5EF4-FFF2-40B4-BE49-F238E27FC236}">
                  <a16:creationId xmlns:a16="http://schemas.microsoft.com/office/drawing/2014/main" id="{C60C5C0E-8601-9ED0-95B8-1171370EBCFD}"/>
                </a:ext>
              </a:extLst>
            </p:cNvPr>
            <p:cNvSpPr>
              <a:spLocks noChangeAspect="1"/>
            </p:cNvSpPr>
            <p:nvPr/>
          </p:nvSpPr>
          <p:spPr>
            <a:xfrm rot="20974778">
              <a:off x="8819717" y="1743818"/>
              <a:ext cx="238889" cy="276665"/>
            </a:xfrm>
            <a:prstGeom prst="star6">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7" name="Étoile : 6 branches 76">
              <a:extLst>
                <a:ext uri="{FF2B5EF4-FFF2-40B4-BE49-F238E27FC236}">
                  <a16:creationId xmlns:a16="http://schemas.microsoft.com/office/drawing/2014/main" id="{8986C0F2-DC0C-397E-1063-C1066C0D61F6}"/>
                </a:ext>
              </a:extLst>
            </p:cNvPr>
            <p:cNvSpPr>
              <a:spLocks noChangeAspect="1"/>
            </p:cNvSpPr>
            <p:nvPr/>
          </p:nvSpPr>
          <p:spPr>
            <a:xfrm rot="20974778">
              <a:off x="9166669" y="1777360"/>
              <a:ext cx="238889" cy="276665"/>
            </a:xfrm>
            <a:prstGeom prst="star6">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8" name="Étoile : 6 branches 77">
              <a:extLst>
                <a:ext uri="{FF2B5EF4-FFF2-40B4-BE49-F238E27FC236}">
                  <a16:creationId xmlns:a16="http://schemas.microsoft.com/office/drawing/2014/main" id="{7706CBB6-FE5C-923B-78EF-D2B4FF692EAA}"/>
                </a:ext>
              </a:extLst>
            </p:cNvPr>
            <p:cNvSpPr>
              <a:spLocks noChangeAspect="1"/>
            </p:cNvSpPr>
            <p:nvPr/>
          </p:nvSpPr>
          <p:spPr>
            <a:xfrm rot="20974778">
              <a:off x="8975460" y="2063231"/>
              <a:ext cx="238889" cy="276665"/>
            </a:xfrm>
            <a:prstGeom prst="star6">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9" name="Étoile : 6 branches 78">
              <a:extLst>
                <a:ext uri="{FF2B5EF4-FFF2-40B4-BE49-F238E27FC236}">
                  <a16:creationId xmlns:a16="http://schemas.microsoft.com/office/drawing/2014/main" id="{A5EAA351-04B1-9E31-9581-D21C68F399FA}"/>
                </a:ext>
              </a:extLst>
            </p:cNvPr>
            <p:cNvSpPr>
              <a:spLocks noChangeAspect="1"/>
            </p:cNvSpPr>
            <p:nvPr/>
          </p:nvSpPr>
          <p:spPr>
            <a:xfrm rot="20974778">
              <a:off x="9020895" y="1464040"/>
              <a:ext cx="238889" cy="276665"/>
            </a:xfrm>
            <a:prstGeom prst="star6">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0" name="Étoile : 6 branches 79">
              <a:extLst>
                <a:ext uri="{FF2B5EF4-FFF2-40B4-BE49-F238E27FC236}">
                  <a16:creationId xmlns:a16="http://schemas.microsoft.com/office/drawing/2014/main" id="{C5E7A262-3EF2-7722-3B36-AB94E4276734}"/>
                </a:ext>
              </a:extLst>
            </p:cNvPr>
            <p:cNvSpPr>
              <a:spLocks noChangeAspect="1"/>
            </p:cNvSpPr>
            <p:nvPr/>
          </p:nvSpPr>
          <p:spPr>
            <a:xfrm rot="20974778">
              <a:off x="8861868" y="1140309"/>
              <a:ext cx="238889" cy="276665"/>
            </a:xfrm>
            <a:prstGeom prst="star6">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1" name="Losange 80">
              <a:extLst>
                <a:ext uri="{FF2B5EF4-FFF2-40B4-BE49-F238E27FC236}">
                  <a16:creationId xmlns:a16="http://schemas.microsoft.com/office/drawing/2014/main" id="{41E73ADB-3DA6-FC98-BCC0-24414DBBD953}"/>
                </a:ext>
              </a:extLst>
            </p:cNvPr>
            <p:cNvSpPr/>
            <p:nvPr/>
          </p:nvSpPr>
          <p:spPr>
            <a:xfrm rot="3834364">
              <a:off x="8853070" y="1751670"/>
              <a:ext cx="340078" cy="584470"/>
            </a:xfrm>
            <a:prstGeom prst="diamond">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800"/>
            </a:p>
          </p:txBody>
        </p:sp>
        <p:cxnSp>
          <p:nvCxnSpPr>
            <p:cNvPr id="82" name="Connecteur droit avec flèche 81">
              <a:extLst>
                <a:ext uri="{FF2B5EF4-FFF2-40B4-BE49-F238E27FC236}">
                  <a16:creationId xmlns:a16="http://schemas.microsoft.com/office/drawing/2014/main" id="{5BCFB26D-289F-27BE-E38C-25C3E64C8EE6}"/>
                </a:ext>
              </a:extLst>
            </p:cNvPr>
            <p:cNvCxnSpPr>
              <a:cxnSpLocks/>
            </p:cNvCxnSpPr>
            <p:nvPr/>
          </p:nvCxnSpPr>
          <p:spPr>
            <a:xfrm flipH="1">
              <a:off x="8390364" y="1558982"/>
              <a:ext cx="396314" cy="574935"/>
            </a:xfrm>
            <a:prstGeom prst="straightConnector1">
              <a:avLst/>
            </a:prstGeom>
            <a:ln w="57150">
              <a:solidFill>
                <a:srgbClr val="FF0000"/>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3" name="Connecteur droit avec flèche 82">
              <a:extLst>
                <a:ext uri="{FF2B5EF4-FFF2-40B4-BE49-F238E27FC236}">
                  <a16:creationId xmlns:a16="http://schemas.microsoft.com/office/drawing/2014/main" id="{D7F05AB1-3B81-1701-D4D4-5C6F6B22FF90}"/>
                </a:ext>
              </a:extLst>
            </p:cNvPr>
            <p:cNvCxnSpPr>
              <a:cxnSpLocks/>
            </p:cNvCxnSpPr>
            <p:nvPr/>
          </p:nvCxnSpPr>
          <p:spPr>
            <a:xfrm flipH="1">
              <a:off x="7882788" y="1341288"/>
              <a:ext cx="77770" cy="724112"/>
            </a:xfrm>
            <a:prstGeom prst="straightConnector1">
              <a:avLst/>
            </a:prstGeom>
            <a:ln w="57150">
              <a:solidFill>
                <a:srgbClr val="FF0000"/>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84" name="Étoile : 6 branches 83">
              <a:extLst>
                <a:ext uri="{FF2B5EF4-FFF2-40B4-BE49-F238E27FC236}">
                  <a16:creationId xmlns:a16="http://schemas.microsoft.com/office/drawing/2014/main" id="{6FA27752-AE29-8919-8993-818B9FED2132}"/>
                </a:ext>
              </a:extLst>
            </p:cNvPr>
            <p:cNvSpPr>
              <a:spLocks noChangeAspect="1"/>
            </p:cNvSpPr>
            <p:nvPr/>
          </p:nvSpPr>
          <p:spPr>
            <a:xfrm rot="20974778">
              <a:off x="7204764" y="1510605"/>
              <a:ext cx="238889" cy="276665"/>
            </a:xfrm>
            <a:prstGeom prst="star6">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5" name="Étoile : 6 branches 84">
              <a:extLst>
                <a:ext uri="{FF2B5EF4-FFF2-40B4-BE49-F238E27FC236}">
                  <a16:creationId xmlns:a16="http://schemas.microsoft.com/office/drawing/2014/main" id="{5A9D9950-5035-C6B9-6243-CE68B518C099}"/>
                </a:ext>
              </a:extLst>
            </p:cNvPr>
            <p:cNvSpPr>
              <a:spLocks noChangeAspect="1"/>
            </p:cNvSpPr>
            <p:nvPr/>
          </p:nvSpPr>
          <p:spPr>
            <a:xfrm rot="20974778">
              <a:off x="7240734" y="1163209"/>
              <a:ext cx="238889" cy="276665"/>
            </a:xfrm>
            <a:prstGeom prst="star6">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6" name="Étoile : 6 branches 85">
              <a:extLst>
                <a:ext uri="{FF2B5EF4-FFF2-40B4-BE49-F238E27FC236}">
                  <a16:creationId xmlns:a16="http://schemas.microsoft.com/office/drawing/2014/main" id="{40FE0BE7-73FE-5700-CD01-BF02246E41E3}"/>
                </a:ext>
              </a:extLst>
            </p:cNvPr>
            <p:cNvSpPr>
              <a:spLocks noChangeAspect="1"/>
            </p:cNvSpPr>
            <p:nvPr/>
          </p:nvSpPr>
          <p:spPr>
            <a:xfrm rot="20974778">
              <a:off x="7566359" y="1023115"/>
              <a:ext cx="238889" cy="276665"/>
            </a:xfrm>
            <a:prstGeom prst="star6">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7" name="Losange 86">
              <a:extLst>
                <a:ext uri="{FF2B5EF4-FFF2-40B4-BE49-F238E27FC236}">
                  <a16:creationId xmlns:a16="http://schemas.microsoft.com/office/drawing/2014/main" id="{76C3F8EC-E2E6-1DC2-0EC9-CD46736D66CC}"/>
                </a:ext>
              </a:extLst>
            </p:cNvPr>
            <p:cNvSpPr/>
            <p:nvPr/>
          </p:nvSpPr>
          <p:spPr>
            <a:xfrm rot="20222088">
              <a:off x="7303458" y="1271077"/>
              <a:ext cx="345953" cy="605110"/>
            </a:xfrm>
            <a:prstGeom prst="diamond">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800"/>
            </a:p>
          </p:txBody>
        </p:sp>
        <p:sp>
          <p:nvSpPr>
            <p:cNvPr id="88" name="Étoile : 6 branches 87">
              <a:extLst>
                <a:ext uri="{FF2B5EF4-FFF2-40B4-BE49-F238E27FC236}">
                  <a16:creationId xmlns:a16="http://schemas.microsoft.com/office/drawing/2014/main" id="{0AD2716F-6294-65BF-61D9-239358FA03B9}"/>
                </a:ext>
              </a:extLst>
            </p:cNvPr>
            <p:cNvSpPr>
              <a:spLocks noChangeAspect="1"/>
            </p:cNvSpPr>
            <p:nvPr/>
          </p:nvSpPr>
          <p:spPr>
            <a:xfrm rot="20974778">
              <a:off x="7884409" y="883971"/>
              <a:ext cx="238889" cy="276665"/>
            </a:xfrm>
            <a:prstGeom prst="star6">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9" name="Flèche : droite 88">
              <a:extLst>
                <a:ext uri="{FF2B5EF4-FFF2-40B4-BE49-F238E27FC236}">
                  <a16:creationId xmlns:a16="http://schemas.microsoft.com/office/drawing/2014/main" id="{12DDE471-C841-6356-8D96-1C620E7D8444}"/>
                </a:ext>
              </a:extLst>
            </p:cNvPr>
            <p:cNvSpPr/>
            <p:nvPr/>
          </p:nvSpPr>
          <p:spPr>
            <a:xfrm rot="10187261">
              <a:off x="8122124" y="1108526"/>
              <a:ext cx="271186" cy="197147"/>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90" name="Rectangle 89">
              <a:extLst>
                <a:ext uri="{FF2B5EF4-FFF2-40B4-BE49-F238E27FC236}">
                  <a16:creationId xmlns:a16="http://schemas.microsoft.com/office/drawing/2014/main" id="{C492F23D-74E3-25D6-20ED-D6E7364F4F58}"/>
                </a:ext>
              </a:extLst>
            </p:cNvPr>
            <p:cNvSpPr/>
            <p:nvPr/>
          </p:nvSpPr>
          <p:spPr>
            <a:xfrm>
              <a:off x="7744430" y="440615"/>
              <a:ext cx="801619" cy="334828"/>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tx1"/>
                  </a:solidFill>
                </a:rPr>
                <a:t>-13.9°</a:t>
              </a:r>
              <a:endParaRPr lang="en-US" sz="1600" dirty="0">
                <a:solidFill>
                  <a:schemeClr val="tx1"/>
                </a:solidFill>
              </a:endParaRPr>
            </a:p>
          </p:txBody>
        </p:sp>
      </p:grpSp>
      <p:sp>
        <p:nvSpPr>
          <p:cNvPr id="91" name="Rectangle 90">
            <a:extLst>
              <a:ext uri="{FF2B5EF4-FFF2-40B4-BE49-F238E27FC236}">
                <a16:creationId xmlns:a16="http://schemas.microsoft.com/office/drawing/2014/main" id="{2C34EDA2-2222-053F-3C87-1B05FFA55A7E}"/>
              </a:ext>
            </a:extLst>
          </p:cNvPr>
          <p:cNvSpPr/>
          <p:nvPr/>
        </p:nvSpPr>
        <p:spPr>
          <a:xfrm>
            <a:off x="2642286" y="3814157"/>
            <a:ext cx="801619" cy="334828"/>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tx1"/>
                </a:solidFill>
              </a:rPr>
              <a:t>+13.9°</a:t>
            </a:r>
            <a:endParaRPr lang="en-US" sz="1600" dirty="0">
              <a:solidFill>
                <a:schemeClr val="tx1"/>
              </a:solidFill>
            </a:endParaRPr>
          </a:p>
        </p:txBody>
      </p:sp>
      <p:sp>
        <p:nvSpPr>
          <p:cNvPr id="18" name="Espace réservé du numéro de diapositive 17">
            <a:extLst>
              <a:ext uri="{FF2B5EF4-FFF2-40B4-BE49-F238E27FC236}">
                <a16:creationId xmlns:a16="http://schemas.microsoft.com/office/drawing/2014/main" id="{8A7E9CDA-8E99-1726-B9A4-FC5DAF1D63B6}"/>
              </a:ext>
            </a:extLst>
          </p:cNvPr>
          <p:cNvSpPr>
            <a:spLocks noGrp="1"/>
          </p:cNvSpPr>
          <p:nvPr>
            <p:ph type="sldNum" sz="quarter" idx="12"/>
          </p:nvPr>
        </p:nvSpPr>
        <p:spPr/>
        <p:txBody>
          <a:bodyPr/>
          <a:lstStyle/>
          <a:p>
            <a:fld id="{805F62EE-C454-B145-957E-D2FDC4A58ED4}" type="slidenum">
              <a:rPr lang="fr-FR" smtClean="0"/>
              <a:t>21</a:t>
            </a:fld>
            <a:endParaRPr lang="fr-FR"/>
          </a:p>
        </p:txBody>
      </p:sp>
    </p:spTree>
    <p:extLst>
      <p:ext uri="{BB962C8B-B14F-4D97-AF65-F5344CB8AC3E}">
        <p14:creationId xmlns:p14="http://schemas.microsoft.com/office/powerpoint/2010/main" val="7090823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93F0B8-765E-2D3D-F34B-D9F191EFD94D}"/>
              </a:ext>
            </a:extLst>
          </p:cNvPr>
          <p:cNvSpPr>
            <a:spLocks noGrp="1"/>
          </p:cNvSpPr>
          <p:nvPr>
            <p:ph type="title"/>
          </p:nvPr>
        </p:nvSpPr>
        <p:spPr/>
        <p:txBody>
          <a:bodyPr/>
          <a:lstStyle/>
          <a:p>
            <a:r>
              <a:rPr lang="en-US"/>
              <a:t>Superlattice</a:t>
            </a:r>
          </a:p>
        </p:txBody>
      </p:sp>
      <p:sp>
        <p:nvSpPr>
          <p:cNvPr id="3" name="Espace réservé de la date 2">
            <a:extLst>
              <a:ext uri="{FF2B5EF4-FFF2-40B4-BE49-F238E27FC236}">
                <a16:creationId xmlns:a16="http://schemas.microsoft.com/office/drawing/2014/main" id="{621D7FBA-BC91-1881-CCCA-7C3F69CE6DBC}"/>
              </a:ext>
            </a:extLst>
          </p:cNvPr>
          <p:cNvSpPr>
            <a:spLocks noGrp="1"/>
          </p:cNvSpPr>
          <p:nvPr>
            <p:ph type="dt" sz="half" idx="10"/>
          </p:nvPr>
        </p:nvSpPr>
        <p:spPr/>
        <p:txBody>
          <a:bodyPr/>
          <a:lstStyle/>
          <a:p>
            <a:r>
              <a:rPr lang="en-US"/>
              <a:t>5-6 December 2023</a:t>
            </a:r>
            <a:endParaRPr lang="fr-FR"/>
          </a:p>
        </p:txBody>
      </p:sp>
      <p:sp>
        <p:nvSpPr>
          <p:cNvPr id="4" name="Espace réservé du pied de page 3">
            <a:extLst>
              <a:ext uri="{FF2B5EF4-FFF2-40B4-BE49-F238E27FC236}">
                <a16:creationId xmlns:a16="http://schemas.microsoft.com/office/drawing/2014/main" id="{49C74F6B-2BDF-8659-8A44-EFC9E6DFB93D}"/>
              </a:ext>
            </a:extLst>
          </p:cNvPr>
          <p:cNvSpPr>
            <a:spLocks noGrp="1"/>
          </p:cNvSpPr>
          <p:nvPr>
            <p:ph type="ftr" sz="quarter" idx="11"/>
          </p:nvPr>
        </p:nvSpPr>
        <p:spPr/>
        <p:txBody>
          <a:bodyPr/>
          <a:lstStyle/>
          <a:p>
            <a:r>
              <a:rPr lang="fr-FR"/>
              <a:t>GDR MEETICC</a:t>
            </a:r>
            <a:endParaRPr lang="fr-FR" dirty="0"/>
          </a:p>
        </p:txBody>
      </p:sp>
      <p:grpSp>
        <p:nvGrpSpPr>
          <p:cNvPr id="6" name="Groupe 5">
            <a:extLst>
              <a:ext uri="{FF2B5EF4-FFF2-40B4-BE49-F238E27FC236}">
                <a16:creationId xmlns:a16="http://schemas.microsoft.com/office/drawing/2014/main" id="{D01E923D-5797-4DDC-DB8A-C3FF13A8A0F1}"/>
              </a:ext>
            </a:extLst>
          </p:cNvPr>
          <p:cNvGrpSpPr/>
          <p:nvPr/>
        </p:nvGrpSpPr>
        <p:grpSpPr>
          <a:xfrm>
            <a:off x="2945359" y="829247"/>
            <a:ext cx="3277918" cy="1404002"/>
            <a:chOff x="672334" y="940670"/>
            <a:chExt cx="3277918" cy="1404002"/>
          </a:xfrm>
        </p:grpSpPr>
        <p:grpSp>
          <p:nvGrpSpPr>
            <p:cNvPr id="7" name="Groupe 6">
              <a:extLst>
                <a:ext uri="{FF2B5EF4-FFF2-40B4-BE49-F238E27FC236}">
                  <a16:creationId xmlns:a16="http://schemas.microsoft.com/office/drawing/2014/main" id="{EFF31CD2-FC78-07EA-8C90-4C3045FC0651}"/>
                </a:ext>
              </a:extLst>
            </p:cNvPr>
            <p:cNvGrpSpPr/>
            <p:nvPr/>
          </p:nvGrpSpPr>
          <p:grpSpPr>
            <a:xfrm>
              <a:off x="672334" y="940670"/>
              <a:ext cx="3277918" cy="1404002"/>
              <a:chOff x="672334" y="940670"/>
              <a:chExt cx="3277918" cy="1404002"/>
            </a:xfrm>
          </p:grpSpPr>
          <p:grpSp>
            <p:nvGrpSpPr>
              <p:cNvPr id="11" name="Groupe 10">
                <a:extLst>
                  <a:ext uri="{FF2B5EF4-FFF2-40B4-BE49-F238E27FC236}">
                    <a16:creationId xmlns:a16="http://schemas.microsoft.com/office/drawing/2014/main" id="{EA038C11-7A70-97FC-01C0-6396AF4B8EB1}"/>
                  </a:ext>
                </a:extLst>
              </p:cNvPr>
              <p:cNvGrpSpPr/>
              <p:nvPr/>
            </p:nvGrpSpPr>
            <p:grpSpPr>
              <a:xfrm>
                <a:off x="688890" y="940670"/>
                <a:ext cx="3261362" cy="1404002"/>
                <a:chOff x="-152945" y="934786"/>
                <a:chExt cx="3261362" cy="1404002"/>
              </a:xfrm>
            </p:grpSpPr>
            <p:pic>
              <p:nvPicPr>
                <p:cNvPr id="14" name="Image 13">
                  <a:extLst>
                    <a:ext uri="{FF2B5EF4-FFF2-40B4-BE49-F238E27FC236}">
                      <a16:creationId xmlns:a16="http://schemas.microsoft.com/office/drawing/2014/main" id="{DBBFE322-AE48-E8EE-DD9E-C0EF6AF7A751}"/>
                    </a:ext>
                  </a:extLst>
                </p:cNvPr>
                <p:cNvPicPr>
                  <a:picLocks noChangeAspect="1"/>
                </p:cNvPicPr>
                <p:nvPr/>
              </p:nvPicPr>
              <p:blipFill rotWithShape="1">
                <a:blip r:embed="rId2"/>
                <a:srcRect l="28749" t="4424" r="22647" b="48995"/>
                <a:stretch/>
              </p:blipFill>
              <p:spPr>
                <a:xfrm>
                  <a:off x="-152945" y="934786"/>
                  <a:ext cx="3261362" cy="1404002"/>
                </a:xfrm>
                <a:prstGeom prst="rect">
                  <a:avLst/>
                </a:prstGeom>
              </p:spPr>
            </p:pic>
            <p:grpSp>
              <p:nvGrpSpPr>
                <p:cNvPr id="15" name="Groupe 14">
                  <a:extLst>
                    <a:ext uri="{FF2B5EF4-FFF2-40B4-BE49-F238E27FC236}">
                      <a16:creationId xmlns:a16="http://schemas.microsoft.com/office/drawing/2014/main" id="{5C162182-52F5-E50B-294F-97881A7AF9CC}"/>
                    </a:ext>
                  </a:extLst>
                </p:cNvPr>
                <p:cNvGrpSpPr>
                  <a:grpSpLocks noChangeAspect="1"/>
                </p:cNvGrpSpPr>
                <p:nvPr/>
              </p:nvGrpSpPr>
              <p:grpSpPr>
                <a:xfrm>
                  <a:off x="1859012" y="1461899"/>
                  <a:ext cx="656208" cy="586900"/>
                  <a:chOff x="716875" y="1297457"/>
                  <a:chExt cx="442765" cy="396000"/>
                </a:xfrm>
              </p:grpSpPr>
              <p:sp>
                <p:nvSpPr>
                  <p:cNvPr id="16" name="Forme libre : forme 15">
                    <a:extLst>
                      <a:ext uri="{FF2B5EF4-FFF2-40B4-BE49-F238E27FC236}">
                        <a16:creationId xmlns:a16="http://schemas.microsoft.com/office/drawing/2014/main" id="{5B6A3866-B739-8D0D-1F36-9C58D0346599}"/>
                      </a:ext>
                    </a:extLst>
                  </p:cNvPr>
                  <p:cNvSpPr/>
                  <p:nvPr/>
                </p:nvSpPr>
                <p:spPr>
                  <a:xfrm>
                    <a:off x="716875" y="1297457"/>
                    <a:ext cx="442765" cy="396000"/>
                  </a:xfrm>
                  <a:custGeom>
                    <a:avLst/>
                    <a:gdLst>
                      <a:gd name="connsiteX0" fmla="*/ 1731475 w 2695075"/>
                      <a:gd name="connsiteY0" fmla="*/ 0 h 2149642"/>
                      <a:gd name="connsiteX1" fmla="*/ 2363839 w 2695075"/>
                      <a:gd name="connsiteY1" fmla="*/ 540790 h 2149642"/>
                      <a:gd name="connsiteX2" fmla="*/ 2358058 w 2695075"/>
                      <a:gd name="connsiteY2" fmla="*/ 606128 h 2149642"/>
                      <a:gd name="connsiteX3" fmla="*/ 2416272 w 2695075"/>
                      <a:gd name="connsiteY3" fmla="*/ 633149 h 2149642"/>
                      <a:gd name="connsiteX4" fmla="*/ 2695075 w 2695075"/>
                      <a:gd name="connsiteY4" fmla="*/ 1081581 h 2149642"/>
                      <a:gd name="connsiteX5" fmla="*/ 2416272 w 2695075"/>
                      <a:gd name="connsiteY5" fmla="*/ 1530013 h 2149642"/>
                      <a:gd name="connsiteX6" fmla="*/ 2360354 w 2695075"/>
                      <a:gd name="connsiteY6" fmla="*/ 1555968 h 2149642"/>
                      <a:gd name="connsiteX7" fmla="*/ 2363837 w 2695075"/>
                      <a:gd name="connsiteY7" fmla="*/ 1595332 h 2149642"/>
                      <a:gd name="connsiteX8" fmla="*/ 1731473 w 2695075"/>
                      <a:gd name="connsiteY8" fmla="*/ 2136122 h 2149642"/>
                      <a:gd name="connsiteX9" fmla="*/ 1377912 w 2695075"/>
                      <a:gd name="connsiteY9" fmla="*/ 2043764 h 2149642"/>
                      <a:gd name="connsiteX10" fmla="*/ 1372175 w 2695075"/>
                      <a:gd name="connsiteY10" fmla="*/ 2039716 h 2149642"/>
                      <a:gd name="connsiteX11" fmla="*/ 1347277 w 2695075"/>
                      <a:gd name="connsiteY11" fmla="*/ 2057284 h 2149642"/>
                      <a:gd name="connsiteX12" fmla="*/ 993716 w 2695075"/>
                      <a:gd name="connsiteY12" fmla="*/ 2149642 h 2149642"/>
                      <a:gd name="connsiteX13" fmla="*/ 361352 w 2695075"/>
                      <a:gd name="connsiteY13" fmla="*/ 1608852 h 2149642"/>
                      <a:gd name="connsiteX14" fmla="*/ 364370 w 2695075"/>
                      <a:gd name="connsiteY14" fmla="*/ 1583251 h 2149642"/>
                      <a:gd name="connsiteX15" fmla="*/ 278803 w 2695075"/>
                      <a:gd name="connsiteY15" fmla="*/ 1543533 h 2149642"/>
                      <a:gd name="connsiteX16" fmla="*/ 0 w 2695075"/>
                      <a:gd name="connsiteY16" fmla="*/ 1095101 h 2149642"/>
                      <a:gd name="connsiteX17" fmla="*/ 278803 w 2695075"/>
                      <a:gd name="connsiteY17" fmla="*/ 646669 h 2149642"/>
                      <a:gd name="connsiteX18" fmla="*/ 367390 w 2695075"/>
                      <a:gd name="connsiteY18" fmla="*/ 605549 h 2149642"/>
                      <a:gd name="connsiteX19" fmla="*/ 361350 w 2695075"/>
                      <a:gd name="connsiteY19" fmla="*/ 554311 h 2149642"/>
                      <a:gd name="connsiteX20" fmla="*/ 993714 w 2695075"/>
                      <a:gd name="connsiteY20" fmla="*/ 13521 h 2149642"/>
                      <a:gd name="connsiteX21" fmla="*/ 1347275 w 2695075"/>
                      <a:gd name="connsiteY21" fmla="*/ 105879 h 2149642"/>
                      <a:gd name="connsiteX22" fmla="*/ 1353013 w 2695075"/>
                      <a:gd name="connsiteY22" fmla="*/ 109928 h 2149642"/>
                      <a:gd name="connsiteX23" fmla="*/ 1377914 w 2695075"/>
                      <a:gd name="connsiteY23" fmla="*/ 92358 h 2149642"/>
                      <a:gd name="connsiteX24" fmla="*/ 1731475 w 2695075"/>
                      <a:gd name="connsiteY24" fmla="*/ 0 h 214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695075" h="2149642">
                        <a:moveTo>
                          <a:pt x="1731475" y="0"/>
                        </a:moveTo>
                        <a:cubicBezTo>
                          <a:pt x="2080720" y="0"/>
                          <a:pt x="2363839" y="242120"/>
                          <a:pt x="2363839" y="540790"/>
                        </a:cubicBezTo>
                        <a:lnTo>
                          <a:pt x="2358058" y="606128"/>
                        </a:lnTo>
                        <a:lnTo>
                          <a:pt x="2416272" y="633149"/>
                        </a:lnTo>
                        <a:cubicBezTo>
                          <a:pt x="2584482" y="730333"/>
                          <a:pt x="2695075" y="894912"/>
                          <a:pt x="2695075" y="1081581"/>
                        </a:cubicBezTo>
                        <a:cubicBezTo>
                          <a:pt x="2695075" y="1268250"/>
                          <a:pt x="2584482" y="1432829"/>
                          <a:pt x="2416272" y="1530013"/>
                        </a:cubicBezTo>
                        <a:lnTo>
                          <a:pt x="2360354" y="1555968"/>
                        </a:lnTo>
                        <a:lnTo>
                          <a:pt x="2363837" y="1595332"/>
                        </a:lnTo>
                        <a:cubicBezTo>
                          <a:pt x="2363837" y="1894002"/>
                          <a:pt x="2080718" y="2136122"/>
                          <a:pt x="1731473" y="2136122"/>
                        </a:cubicBezTo>
                        <a:cubicBezTo>
                          <a:pt x="1600506" y="2136122"/>
                          <a:pt x="1478838" y="2102074"/>
                          <a:pt x="1377912" y="2043764"/>
                        </a:cubicBezTo>
                        <a:lnTo>
                          <a:pt x="1372175" y="2039716"/>
                        </a:lnTo>
                        <a:lnTo>
                          <a:pt x="1347277" y="2057284"/>
                        </a:lnTo>
                        <a:cubicBezTo>
                          <a:pt x="1246351" y="2115594"/>
                          <a:pt x="1124683" y="2149642"/>
                          <a:pt x="993716" y="2149642"/>
                        </a:cubicBezTo>
                        <a:cubicBezTo>
                          <a:pt x="644471" y="2149642"/>
                          <a:pt x="361352" y="1907522"/>
                          <a:pt x="361352" y="1608852"/>
                        </a:cubicBezTo>
                        <a:lnTo>
                          <a:pt x="364370" y="1583251"/>
                        </a:lnTo>
                        <a:lnTo>
                          <a:pt x="278803" y="1543533"/>
                        </a:lnTo>
                        <a:cubicBezTo>
                          <a:pt x="110593" y="1446349"/>
                          <a:pt x="0" y="1281770"/>
                          <a:pt x="0" y="1095101"/>
                        </a:cubicBezTo>
                        <a:cubicBezTo>
                          <a:pt x="0" y="908432"/>
                          <a:pt x="110593" y="743853"/>
                          <a:pt x="278803" y="646669"/>
                        </a:cubicBezTo>
                        <a:lnTo>
                          <a:pt x="367390" y="605549"/>
                        </a:lnTo>
                        <a:lnTo>
                          <a:pt x="361350" y="554311"/>
                        </a:lnTo>
                        <a:cubicBezTo>
                          <a:pt x="361350" y="255641"/>
                          <a:pt x="644469" y="13521"/>
                          <a:pt x="993714" y="13521"/>
                        </a:cubicBezTo>
                        <a:cubicBezTo>
                          <a:pt x="1124681" y="13521"/>
                          <a:pt x="1246349" y="47569"/>
                          <a:pt x="1347275" y="105879"/>
                        </a:cubicBezTo>
                        <a:lnTo>
                          <a:pt x="1353013" y="109928"/>
                        </a:lnTo>
                        <a:lnTo>
                          <a:pt x="1377914" y="92358"/>
                        </a:lnTo>
                        <a:cubicBezTo>
                          <a:pt x="1478840" y="34048"/>
                          <a:pt x="1600508" y="0"/>
                          <a:pt x="1731475" y="0"/>
                        </a:cubicBezTo>
                        <a:close/>
                      </a:path>
                    </a:pathLst>
                  </a:cu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17" name="Ellipse 16">
                    <a:extLst>
                      <a:ext uri="{FF2B5EF4-FFF2-40B4-BE49-F238E27FC236}">
                        <a16:creationId xmlns:a16="http://schemas.microsoft.com/office/drawing/2014/main" id="{F181DBBE-01F6-875A-1E44-CB2332A89F0E}"/>
                      </a:ext>
                    </a:extLst>
                  </p:cNvPr>
                  <p:cNvSpPr/>
                  <p:nvPr/>
                </p:nvSpPr>
                <p:spPr>
                  <a:xfrm>
                    <a:off x="834368" y="1392743"/>
                    <a:ext cx="207778" cy="189073"/>
                  </a:xfrm>
                  <a:prstGeom prst="ellipse">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cxnSp>
            <p:nvCxnSpPr>
              <p:cNvPr id="12" name="Connecteur droit 11">
                <a:extLst>
                  <a:ext uri="{FF2B5EF4-FFF2-40B4-BE49-F238E27FC236}">
                    <a16:creationId xmlns:a16="http://schemas.microsoft.com/office/drawing/2014/main" id="{F38F5521-C266-7E4A-9DE7-8349A19EEF49}"/>
                  </a:ext>
                </a:extLst>
              </p:cNvPr>
              <p:cNvCxnSpPr/>
              <p:nvPr/>
            </p:nvCxnSpPr>
            <p:spPr>
              <a:xfrm>
                <a:off x="884888" y="2262355"/>
                <a:ext cx="52073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ZoneTexte 12">
                <a:extLst>
                  <a:ext uri="{FF2B5EF4-FFF2-40B4-BE49-F238E27FC236}">
                    <a16:creationId xmlns:a16="http://schemas.microsoft.com/office/drawing/2014/main" id="{D379A79B-4A11-EE0E-91D8-C70FDC95DCAF}"/>
                  </a:ext>
                </a:extLst>
              </p:cNvPr>
              <p:cNvSpPr txBox="1"/>
              <p:nvPr/>
            </p:nvSpPr>
            <p:spPr>
              <a:xfrm>
                <a:off x="672334" y="1761233"/>
                <a:ext cx="1029463" cy="461665"/>
              </a:xfrm>
              <a:prstGeom prst="rect">
                <a:avLst/>
              </a:prstGeom>
              <a:noFill/>
            </p:spPr>
            <p:txBody>
              <a:bodyPr wrap="square" rtlCol="0">
                <a:spAutoFit/>
              </a:bodyPr>
              <a:lstStyle/>
              <a:p>
                <a:r>
                  <a:rPr lang="fr-FR" sz="2400" dirty="0">
                    <a:solidFill>
                      <a:schemeClr val="bg1"/>
                    </a:solidFill>
                    <a:latin typeface="Georgia" panose="02040502050405020303" pitchFamily="18" charset="0"/>
                    <a:cs typeface="Arial" panose="020B0604020202020204" pitchFamily="34" charset="0"/>
                  </a:rPr>
                  <a:t>3 nm</a:t>
                </a:r>
              </a:p>
            </p:txBody>
          </p:sp>
        </p:grpSp>
        <p:sp>
          <p:nvSpPr>
            <p:cNvPr id="8" name="Triangle isocèle 7">
              <a:extLst>
                <a:ext uri="{FF2B5EF4-FFF2-40B4-BE49-F238E27FC236}">
                  <a16:creationId xmlns:a16="http://schemas.microsoft.com/office/drawing/2014/main" id="{0704A236-6CDC-CEF5-2755-4D963493BB30}"/>
                </a:ext>
              </a:extLst>
            </p:cNvPr>
            <p:cNvSpPr>
              <a:spLocks noChangeAspect="1"/>
            </p:cNvSpPr>
            <p:nvPr/>
          </p:nvSpPr>
          <p:spPr>
            <a:xfrm rot="9087687">
              <a:off x="2029036" y="1244932"/>
              <a:ext cx="142767" cy="1079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Triangle isocèle 8">
              <a:extLst>
                <a:ext uri="{FF2B5EF4-FFF2-40B4-BE49-F238E27FC236}">
                  <a16:creationId xmlns:a16="http://schemas.microsoft.com/office/drawing/2014/main" id="{BF0C445A-148A-A9B9-2D52-61EBF8156A05}"/>
                </a:ext>
              </a:extLst>
            </p:cNvPr>
            <p:cNvSpPr>
              <a:spLocks noChangeAspect="1"/>
            </p:cNvSpPr>
            <p:nvPr/>
          </p:nvSpPr>
          <p:spPr>
            <a:xfrm rot="9087687">
              <a:off x="1906057" y="1417657"/>
              <a:ext cx="142767" cy="1079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Triangle isocèle 9">
              <a:extLst>
                <a:ext uri="{FF2B5EF4-FFF2-40B4-BE49-F238E27FC236}">
                  <a16:creationId xmlns:a16="http://schemas.microsoft.com/office/drawing/2014/main" id="{9035CCEC-BCAB-0843-5920-FE2288DCBE4F}"/>
                </a:ext>
              </a:extLst>
            </p:cNvPr>
            <p:cNvSpPr>
              <a:spLocks noChangeAspect="1"/>
            </p:cNvSpPr>
            <p:nvPr/>
          </p:nvSpPr>
          <p:spPr>
            <a:xfrm rot="9087687">
              <a:off x="2159691" y="1062095"/>
              <a:ext cx="142767" cy="1079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43" name="ZoneTexte 42">
            <a:extLst>
              <a:ext uri="{FF2B5EF4-FFF2-40B4-BE49-F238E27FC236}">
                <a16:creationId xmlns:a16="http://schemas.microsoft.com/office/drawing/2014/main" id="{F3D93DA0-E403-6563-60D7-6F5AE81694C7}"/>
              </a:ext>
            </a:extLst>
          </p:cNvPr>
          <p:cNvSpPr txBox="1"/>
          <p:nvPr/>
        </p:nvSpPr>
        <p:spPr>
          <a:xfrm>
            <a:off x="453763" y="2874376"/>
            <a:ext cx="3266539" cy="461665"/>
          </a:xfrm>
          <a:prstGeom prst="rect">
            <a:avLst/>
          </a:prstGeom>
          <a:noFill/>
        </p:spPr>
        <p:txBody>
          <a:bodyPr wrap="square" rtlCol="0">
            <a:spAutoFit/>
          </a:bodyPr>
          <a:lstStyle/>
          <a:p>
            <a:pPr algn="ctr"/>
            <a:r>
              <a:rPr lang="en-US" sz="2400" dirty="0"/>
              <a:t>Charge Density Wave</a:t>
            </a:r>
          </a:p>
        </p:txBody>
      </p:sp>
      <p:grpSp>
        <p:nvGrpSpPr>
          <p:cNvPr id="46" name="Groupe 45">
            <a:extLst>
              <a:ext uri="{FF2B5EF4-FFF2-40B4-BE49-F238E27FC236}">
                <a16:creationId xmlns:a16="http://schemas.microsoft.com/office/drawing/2014/main" id="{D51E15E2-8928-2435-BFEC-FEF7445178FA}"/>
              </a:ext>
            </a:extLst>
          </p:cNvPr>
          <p:cNvGrpSpPr/>
          <p:nvPr/>
        </p:nvGrpSpPr>
        <p:grpSpPr>
          <a:xfrm>
            <a:off x="5449713" y="3530537"/>
            <a:ext cx="2762422" cy="2061905"/>
            <a:chOff x="6945744" y="2898091"/>
            <a:chExt cx="2762422" cy="2061905"/>
          </a:xfrm>
        </p:grpSpPr>
        <p:pic>
          <p:nvPicPr>
            <p:cNvPr id="47" name="Image 46" descr="Une image contenant capture d’écran, Caractère coloré, vert, motif&#10;&#10;Description générée automatiquement">
              <a:extLst>
                <a:ext uri="{FF2B5EF4-FFF2-40B4-BE49-F238E27FC236}">
                  <a16:creationId xmlns:a16="http://schemas.microsoft.com/office/drawing/2014/main" id="{7DA4113E-7D2B-FCDF-5479-A5087663490E}"/>
                </a:ext>
              </a:extLst>
            </p:cNvPr>
            <p:cNvPicPr>
              <a:picLocks noChangeAspect="1"/>
            </p:cNvPicPr>
            <p:nvPr/>
          </p:nvPicPr>
          <p:blipFill rotWithShape="1">
            <a:blip r:embed="rId3">
              <a:extLst>
                <a:ext uri="{28A0092B-C50C-407E-A947-70E740481C1C}">
                  <a14:useLocalDpi xmlns:a14="http://schemas.microsoft.com/office/drawing/2010/main" val="0"/>
                </a:ext>
              </a:extLst>
            </a:blip>
            <a:srcRect l="26844" t="-1" r="13332" b="23069"/>
            <a:stretch/>
          </p:blipFill>
          <p:spPr>
            <a:xfrm>
              <a:off x="6945744" y="2898091"/>
              <a:ext cx="2690185" cy="2061905"/>
            </a:xfrm>
            <a:prstGeom prst="rect">
              <a:avLst/>
            </a:prstGeom>
          </p:spPr>
        </p:pic>
        <p:sp>
          <p:nvSpPr>
            <p:cNvPr id="48" name="Losange 47">
              <a:extLst>
                <a:ext uri="{FF2B5EF4-FFF2-40B4-BE49-F238E27FC236}">
                  <a16:creationId xmlns:a16="http://schemas.microsoft.com/office/drawing/2014/main" id="{F25502A7-D5EE-07E3-73AF-56C2BDADC1BA}"/>
                </a:ext>
              </a:extLst>
            </p:cNvPr>
            <p:cNvSpPr>
              <a:spLocks noChangeAspect="1"/>
            </p:cNvSpPr>
            <p:nvPr/>
          </p:nvSpPr>
          <p:spPr>
            <a:xfrm>
              <a:off x="7549390" y="3166720"/>
              <a:ext cx="623981" cy="1083393"/>
            </a:xfrm>
            <a:prstGeom prst="diamond">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ZoneTexte 48">
              <a:extLst>
                <a:ext uri="{FF2B5EF4-FFF2-40B4-BE49-F238E27FC236}">
                  <a16:creationId xmlns:a16="http://schemas.microsoft.com/office/drawing/2014/main" id="{C90F2345-887B-C709-C40B-45FD6A13A7B2}"/>
                </a:ext>
              </a:extLst>
            </p:cNvPr>
            <p:cNvSpPr txBox="1"/>
            <p:nvPr/>
          </p:nvSpPr>
          <p:spPr>
            <a:xfrm>
              <a:off x="8891917" y="2992296"/>
              <a:ext cx="816249" cy="276999"/>
            </a:xfrm>
            <a:prstGeom prst="rect">
              <a:avLst/>
            </a:prstGeom>
            <a:solidFill>
              <a:schemeClr val="accent1">
                <a:lumMod val="20000"/>
                <a:lumOff val="80000"/>
              </a:schemeClr>
            </a:solidFill>
          </p:spPr>
          <p:txBody>
            <a:bodyPr wrap="none" rtlCol="0">
              <a:spAutoFit/>
            </a:bodyPr>
            <a:lstStyle/>
            <a:p>
              <a:r>
                <a:rPr lang="fr-FR" sz="1200" dirty="0" err="1">
                  <a:latin typeface="Arial" panose="020B0604020202020204" pitchFamily="34" charset="0"/>
                  <a:cs typeface="Arial" panose="020B0604020202020204" pitchFamily="34" charset="0"/>
                </a:rPr>
                <a:t>substrate</a:t>
              </a:r>
              <a:endParaRPr lang="fr-FR" sz="1400" dirty="0">
                <a:latin typeface="Arial" panose="020B0604020202020204" pitchFamily="34" charset="0"/>
                <a:cs typeface="Arial" panose="020B0604020202020204" pitchFamily="34" charset="0"/>
              </a:endParaRPr>
            </a:p>
          </p:txBody>
        </p:sp>
        <p:sp>
          <p:nvSpPr>
            <p:cNvPr id="50" name="ZoneTexte 49">
              <a:extLst>
                <a:ext uri="{FF2B5EF4-FFF2-40B4-BE49-F238E27FC236}">
                  <a16:creationId xmlns:a16="http://schemas.microsoft.com/office/drawing/2014/main" id="{3C260809-8F8C-F67C-3FC2-17DC52E4CAA6}"/>
                </a:ext>
              </a:extLst>
            </p:cNvPr>
            <p:cNvSpPr txBox="1"/>
            <p:nvPr/>
          </p:nvSpPr>
          <p:spPr>
            <a:xfrm>
              <a:off x="8805515" y="4538555"/>
              <a:ext cx="592406" cy="276999"/>
            </a:xfrm>
            <a:prstGeom prst="rect">
              <a:avLst/>
            </a:prstGeom>
            <a:solidFill>
              <a:schemeClr val="accent6">
                <a:lumMod val="20000"/>
                <a:lumOff val="80000"/>
              </a:schemeClr>
            </a:solidFill>
          </p:spPr>
          <p:txBody>
            <a:bodyPr wrap="none" rtlCol="0">
              <a:spAutoFit/>
            </a:bodyPr>
            <a:lstStyle/>
            <a:p>
              <a:r>
                <a:rPr lang="fr-FR" sz="1200" dirty="0">
                  <a:latin typeface="Arial" panose="020B0604020202020204" pitchFamily="34" charset="0"/>
                  <a:cs typeface="Arial" panose="020B0604020202020204" pitchFamily="34" charset="0"/>
                </a:rPr>
                <a:t>TaSe</a:t>
              </a:r>
              <a:r>
                <a:rPr lang="fr-FR" sz="1200" baseline="-25000" dirty="0">
                  <a:latin typeface="Arial" panose="020B0604020202020204" pitchFamily="34" charset="0"/>
                  <a:cs typeface="Arial" panose="020B0604020202020204" pitchFamily="34" charset="0"/>
                </a:rPr>
                <a:t>2</a:t>
              </a:r>
              <a:endParaRPr lang="fr-FR" sz="1400" baseline="-25000" dirty="0">
                <a:latin typeface="Arial" panose="020B0604020202020204" pitchFamily="34" charset="0"/>
                <a:cs typeface="Arial" panose="020B0604020202020204" pitchFamily="34" charset="0"/>
              </a:endParaRPr>
            </a:p>
          </p:txBody>
        </p:sp>
        <p:cxnSp>
          <p:nvCxnSpPr>
            <p:cNvPr id="51" name="Connecteur droit avec flèche 50">
              <a:extLst>
                <a:ext uri="{FF2B5EF4-FFF2-40B4-BE49-F238E27FC236}">
                  <a16:creationId xmlns:a16="http://schemas.microsoft.com/office/drawing/2014/main" id="{FDEB9D2D-A8EA-3026-2D7A-6B726120A1BF}"/>
                </a:ext>
              </a:extLst>
            </p:cNvPr>
            <p:cNvCxnSpPr>
              <a:cxnSpLocks/>
            </p:cNvCxnSpPr>
            <p:nvPr/>
          </p:nvCxnSpPr>
          <p:spPr>
            <a:xfrm flipV="1">
              <a:off x="8173791" y="3692658"/>
              <a:ext cx="631065" cy="1090412"/>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6" name="Groupe 55">
            <a:extLst>
              <a:ext uri="{FF2B5EF4-FFF2-40B4-BE49-F238E27FC236}">
                <a16:creationId xmlns:a16="http://schemas.microsoft.com/office/drawing/2014/main" id="{BF400BC0-2BC0-E37A-B30C-ADBC6EE1D4E1}"/>
              </a:ext>
            </a:extLst>
          </p:cNvPr>
          <p:cNvGrpSpPr/>
          <p:nvPr/>
        </p:nvGrpSpPr>
        <p:grpSpPr>
          <a:xfrm>
            <a:off x="4143517" y="4124322"/>
            <a:ext cx="563308" cy="473686"/>
            <a:chOff x="4166870" y="3782635"/>
            <a:chExt cx="563308" cy="473686"/>
          </a:xfrm>
        </p:grpSpPr>
        <p:sp>
          <p:nvSpPr>
            <p:cNvPr id="52" name="Ellipse 51">
              <a:extLst>
                <a:ext uri="{FF2B5EF4-FFF2-40B4-BE49-F238E27FC236}">
                  <a16:creationId xmlns:a16="http://schemas.microsoft.com/office/drawing/2014/main" id="{A12CF2BF-36CA-1F3F-382C-7ABD78226FD8}"/>
                </a:ext>
              </a:extLst>
            </p:cNvPr>
            <p:cNvSpPr/>
            <p:nvPr/>
          </p:nvSpPr>
          <p:spPr>
            <a:xfrm>
              <a:off x="4183425" y="3881115"/>
              <a:ext cx="56551" cy="64533"/>
            </a:xfrm>
            <a:prstGeom prst="ellipse">
              <a:avLst/>
            </a:prstGeom>
            <a:solidFill>
              <a:srgbClr val="1FE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ZoneTexte 52">
              <a:extLst>
                <a:ext uri="{FF2B5EF4-FFF2-40B4-BE49-F238E27FC236}">
                  <a16:creationId xmlns:a16="http://schemas.microsoft.com/office/drawing/2014/main" id="{054207D3-3BB8-45C5-0365-4EAF39F4DB89}"/>
                </a:ext>
              </a:extLst>
            </p:cNvPr>
            <p:cNvSpPr txBox="1"/>
            <p:nvPr/>
          </p:nvSpPr>
          <p:spPr>
            <a:xfrm>
              <a:off x="4274690" y="3782635"/>
              <a:ext cx="455488" cy="306952"/>
            </a:xfrm>
            <a:prstGeom prst="rect">
              <a:avLst/>
            </a:prstGeom>
            <a:noFill/>
          </p:spPr>
          <p:txBody>
            <a:bodyPr wrap="square">
              <a:spAutoFit/>
            </a:bodyPr>
            <a:lstStyle/>
            <a:p>
              <a:r>
                <a:rPr lang="en-US" sz="1600" b="1" dirty="0"/>
                <a:t>Se</a:t>
              </a:r>
            </a:p>
          </p:txBody>
        </p:sp>
        <p:sp>
          <p:nvSpPr>
            <p:cNvPr id="54" name="Ellipse 53">
              <a:extLst>
                <a:ext uri="{FF2B5EF4-FFF2-40B4-BE49-F238E27FC236}">
                  <a16:creationId xmlns:a16="http://schemas.microsoft.com/office/drawing/2014/main" id="{D1F31FC8-8BFE-1CEF-7E1C-E03BF1F7DC76}"/>
                </a:ext>
              </a:extLst>
            </p:cNvPr>
            <p:cNvSpPr/>
            <p:nvPr/>
          </p:nvSpPr>
          <p:spPr>
            <a:xfrm>
              <a:off x="4166870" y="3999843"/>
              <a:ext cx="84827" cy="979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ZoneTexte 54">
              <a:extLst>
                <a:ext uri="{FF2B5EF4-FFF2-40B4-BE49-F238E27FC236}">
                  <a16:creationId xmlns:a16="http://schemas.microsoft.com/office/drawing/2014/main" id="{53364A5A-F74A-3595-14E6-94806953D90F}"/>
                </a:ext>
              </a:extLst>
            </p:cNvPr>
            <p:cNvSpPr txBox="1"/>
            <p:nvPr/>
          </p:nvSpPr>
          <p:spPr>
            <a:xfrm>
              <a:off x="4276664" y="3951520"/>
              <a:ext cx="381242" cy="304801"/>
            </a:xfrm>
            <a:prstGeom prst="rect">
              <a:avLst/>
            </a:prstGeom>
            <a:noFill/>
          </p:spPr>
          <p:txBody>
            <a:bodyPr wrap="square">
              <a:spAutoFit/>
            </a:bodyPr>
            <a:lstStyle/>
            <a:p>
              <a:r>
                <a:rPr lang="en-US" sz="1600" b="1" dirty="0"/>
                <a:t>Ta</a:t>
              </a:r>
            </a:p>
          </p:txBody>
        </p:sp>
      </p:grpSp>
      <p:sp>
        <p:nvSpPr>
          <p:cNvPr id="57" name="ZoneTexte 56">
            <a:extLst>
              <a:ext uri="{FF2B5EF4-FFF2-40B4-BE49-F238E27FC236}">
                <a16:creationId xmlns:a16="http://schemas.microsoft.com/office/drawing/2014/main" id="{75AA58DB-3EF8-5716-84D4-6587874296D9}"/>
              </a:ext>
            </a:extLst>
          </p:cNvPr>
          <p:cNvSpPr txBox="1"/>
          <p:nvPr/>
        </p:nvSpPr>
        <p:spPr>
          <a:xfrm>
            <a:off x="5013797" y="2915884"/>
            <a:ext cx="3266539" cy="461665"/>
          </a:xfrm>
          <a:prstGeom prst="rect">
            <a:avLst/>
          </a:prstGeom>
          <a:noFill/>
        </p:spPr>
        <p:txBody>
          <a:bodyPr wrap="square" rtlCol="0">
            <a:spAutoFit/>
          </a:bodyPr>
          <a:lstStyle/>
          <a:p>
            <a:pPr algn="ctr"/>
            <a:r>
              <a:rPr lang="en-US" sz="2400" dirty="0"/>
              <a:t>Moiré</a:t>
            </a:r>
          </a:p>
        </p:txBody>
      </p:sp>
      <p:sp>
        <p:nvSpPr>
          <p:cNvPr id="60" name="Flèche : bas 59">
            <a:extLst>
              <a:ext uri="{FF2B5EF4-FFF2-40B4-BE49-F238E27FC236}">
                <a16:creationId xmlns:a16="http://schemas.microsoft.com/office/drawing/2014/main" id="{C9223934-A53A-4FBA-6448-2F1CEDBA3D06}"/>
              </a:ext>
            </a:extLst>
          </p:cNvPr>
          <p:cNvSpPr/>
          <p:nvPr/>
        </p:nvSpPr>
        <p:spPr>
          <a:xfrm>
            <a:off x="4122520" y="2307968"/>
            <a:ext cx="775775" cy="60890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ZoneTexte 61">
            <a:extLst>
              <a:ext uri="{FF2B5EF4-FFF2-40B4-BE49-F238E27FC236}">
                <a16:creationId xmlns:a16="http://schemas.microsoft.com/office/drawing/2014/main" id="{777B0089-9743-36B8-5E74-955CB0BFDF08}"/>
              </a:ext>
            </a:extLst>
          </p:cNvPr>
          <p:cNvSpPr txBox="1"/>
          <p:nvPr/>
        </p:nvSpPr>
        <p:spPr>
          <a:xfrm>
            <a:off x="411189" y="5650877"/>
            <a:ext cx="3266539" cy="830997"/>
          </a:xfrm>
          <a:prstGeom prst="rect">
            <a:avLst/>
          </a:prstGeom>
          <a:noFill/>
        </p:spPr>
        <p:txBody>
          <a:bodyPr wrap="square" rtlCol="0">
            <a:spAutoFit/>
          </a:bodyPr>
          <a:lstStyle/>
          <a:p>
            <a:pPr algn="ctr"/>
            <a:r>
              <a:rPr lang="en-US" sz="2400" dirty="0"/>
              <a:t>Periodicity 1.32 nm</a:t>
            </a:r>
          </a:p>
          <a:p>
            <a:pPr algn="ctr"/>
            <a:r>
              <a:rPr lang="en-US" sz="2400" dirty="0"/>
              <a:t>2 </a:t>
            </a:r>
            <a:r>
              <a:rPr lang="en-US" sz="2400" dirty="0" err="1"/>
              <a:t>chiralities</a:t>
            </a:r>
            <a:endParaRPr lang="en-US" sz="2400" dirty="0"/>
          </a:p>
        </p:txBody>
      </p:sp>
      <p:grpSp>
        <p:nvGrpSpPr>
          <p:cNvPr id="63" name="Groupe 62">
            <a:extLst>
              <a:ext uri="{FF2B5EF4-FFF2-40B4-BE49-F238E27FC236}">
                <a16:creationId xmlns:a16="http://schemas.microsoft.com/office/drawing/2014/main" id="{6D0974E0-E6D3-E019-5E0A-7D3AC9B7BA2E}"/>
              </a:ext>
            </a:extLst>
          </p:cNvPr>
          <p:cNvGrpSpPr/>
          <p:nvPr/>
        </p:nvGrpSpPr>
        <p:grpSpPr>
          <a:xfrm>
            <a:off x="722911" y="3509664"/>
            <a:ext cx="2713266" cy="2108680"/>
            <a:chOff x="6968119" y="440615"/>
            <a:chExt cx="2713266" cy="2108680"/>
          </a:xfrm>
        </p:grpSpPr>
        <p:pic>
          <p:nvPicPr>
            <p:cNvPr id="64" name="Image 63">
              <a:extLst>
                <a:ext uri="{FF2B5EF4-FFF2-40B4-BE49-F238E27FC236}">
                  <a16:creationId xmlns:a16="http://schemas.microsoft.com/office/drawing/2014/main" id="{1693D9FB-6B9B-E630-3D64-28A95F5B1B62}"/>
                </a:ext>
              </a:extLst>
            </p:cNvPr>
            <p:cNvPicPr>
              <a:picLocks noChangeAspect="1"/>
            </p:cNvPicPr>
            <p:nvPr/>
          </p:nvPicPr>
          <p:blipFill rotWithShape="1">
            <a:blip r:embed="rId4"/>
            <a:srcRect l="32792" t="26653" r="28893" b="32051"/>
            <a:stretch/>
          </p:blipFill>
          <p:spPr>
            <a:xfrm>
              <a:off x="6968119" y="517925"/>
              <a:ext cx="2713266" cy="2031370"/>
            </a:xfrm>
            <a:prstGeom prst="rect">
              <a:avLst/>
            </a:prstGeom>
          </p:spPr>
        </p:pic>
        <p:cxnSp>
          <p:nvCxnSpPr>
            <p:cNvPr id="65" name="Connecteur droit 64">
              <a:extLst>
                <a:ext uri="{FF2B5EF4-FFF2-40B4-BE49-F238E27FC236}">
                  <a16:creationId xmlns:a16="http://schemas.microsoft.com/office/drawing/2014/main" id="{8216B824-18CD-BB94-AE4D-8404B3F28560}"/>
                </a:ext>
              </a:extLst>
            </p:cNvPr>
            <p:cNvCxnSpPr>
              <a:cxnSpLocks/>
            </p:cNvCxnSpPr>
            <p:nvPr/>
          </p:nvCxnSpPr>
          <p:spPr>
            <a:xfrm flipV="1">
              <a:off x="8093951" y="848139"/>
              <a:ext cx="519962" cy="1353441"/>
            </a:xfrm>
            <a:prstGeom prst="line">
              <a:avLst/>
            </a:prstGeom>
            <a:ln w="57150">
              <a:solidFill>
                <a:srgbClr val="FFFF0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6" name="Flèche : droite 65">
              <a:extLst>
                <a:ext uri="{FF2B5EF4-FFF2-40B4-BE49-F238E27FC236}">
                  <a16:creationId xmlns:a16="http://schemas.microsoft.com/office/drawing/2014/main" id="{D25220B0-FAFA-7567-DB74-222BB914C5A4}"/>
                </a:ext>
              </a:extLst>
            </p:cNvPr>
            <p:cNvSpPr/>
            <p:nvPr/>
          </p:nvSpPr>
          <p:spPr>
            <a:xfrm rot="2123223">
              <a:off x="8549838" y="1192378"/>
              <a:ext cx="250474" cy="196857"/>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67" name="Étoile : 6 branches 66">
              <a:extLst>
                <a:ext uri="{FF2B5EF4-FFF2-40B4-BE49-F238E27FC236}">
                  <a16:creationId xmlns:a16="http://schemas.microsoft.com/office/drawing/2014/main" id="{C88C14A9-BF92-D03E-517E-A3CEEC127761}"/>
                </a:ext>
              </a:extLst>
            </p:cNvPr>
            <p:cNvSpPr>
              <a:spLocks noChangeAspect="1"/>
            </p:cNvSpPr>
            <p:nvPr/>
          </p:nvSpPr>
          <p:spPr>
            <a:xfrm rot="20974778">
              <a:off x="7519895" y="1370881"/>
              <a:ext cx="238889" cy="276665"/>
            </a:xfrm>
            <a:prstGeom prst="star6">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 name="Étoile : 6 branches 67">
              <a:extLst>
                <a:ext uri="{FF2B5EF4-FFF2-40B4-BE49-F238E27FC236}">
                  <a16:creationId xmlns:a16="http://schemas.microsoft.com/office/drawing/2014/main" id="{B9E32649-9A65-B9E0-BA6A-E37137B51E11}"/>
                </a:ext>
              </a:extLst>
            </p:cNvPr>
            <p:cNvSpPr>
              <a:spLocks noChangeAspect="1"/>
            </p:cNvSpPr>
            <p:nvPr/>
          </p:nvSpPr>
          <p:spPr>
            <a:xfrm rot="20974778">
              <a:off x="7803370" y="1579456"/>
              <a:ext cx="238889" cy="276665"/>
            </a:xfrm>
            <a:prstGeom prst="star6">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 name="Étoile : 6 branches 68">
              <a:extLst>
                <a:ext uri="{FF2B5EF4-FFF2-40B4-BE49-F238E27FC236}">
                  <a16:creationId xmlns:a16="http://schemas.microsoft.com/office/drawing/2014/main" id="{57089CE1-19F0-0396-65D1-ABF46BFC0770}"/>
                </a:ext>
              </a:extLst>
            </p:cNvPr>
            <p:cNvSpPr>
              <a:spLocks noChangeAspect="1"/>
            </p:cNvSpPr>
            <p:nvPr/>
          </p:nvSpPr>
          <p:spPr>
            <a:xfrm rot="20974778">
              <a:off x="8620504" y="2031454"/>
              <a:ext cx="238889" cy="276665"/>
            </a:xfrm>
            <a:prstGeom prst="star6">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0" name="Étoile : 6 branches 69">
              <a:extLst>
                <a:ext uri="{FF2B5EF4-FFF2-40B4-BE49-F238E27FC236}">
                  <a16:creationId xmlns:a16="http://schemas.microsoft.com/office/drawing/2014/main" id="{4F1462C7-0FCC-CE89-484C-5A6344D7AC3E}"/>
                </a:ext>
              </a:extLst>
            </p:cNvPr>
            <p:cNvSpPr>
              <a:spLocks noChangeAspect="1"/>
            </p:cNvSpPr>
            <p:nvPr/>
          </p:nvSpPr>
          <p:spPr>
            <a:xfrm rot="20974778">
              <a:off x="7484006" y="1718853"/>
              <a:ext cx="238889" cy="276665"/>
            </a:xfrm>
            <a:prstGeom prst="star6">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1" name="Étoile : 6 branches 70">
              <a:extLst>
                <a:ext uri="{FF2B5EF4-FFF2-40B4-BE49-F238E27FC236}">
                  <a16:creationId xmlns:a16="http://schemas.microsoft.com/office/drawing/2014/main" id="{7D153318-3817-E6A8-1E7E-41FFDCF3F710}"/>
                </a:ext>
              </a:extLst>
            </p:cNvPr>
            <p:cNvSpPr>
              <a:spLocks noChangeAspect="1"/>
            </p:cNvSpPr>
            <p:nvPr/>
          </p:nvSpPr>
          <p:spPr>
            <a:xfrm rot="20974778">
              <a:off x="8669395" y="1434338"/>
              <a:ext cx="238889" cy="276665"/>
            </a:xfrm>
            <a:prstGeom prst="star6">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2" name="Étoile : 6 branches 71">
              <a:extLst>
                <a:ext uri="{FF2B5EF4-FFF2-40B4-BE49-F238E27FC236}">
                  <a16:creationId xmlns:a16="http://schemas.microsoft.com/office/drawing/2014/main" id="{294E6207-1E26-83B2-99CA-8020A1D54E1D}"/>
                </a:ext>
              </a:extLst>
            </p:cNvPr>
            <p:cNvSpPr>
              <a:spLocks noChangeAspect="1"/>
            </p:cNvSpPr>
            <p:nvPr/>
          </p:nvSpPr>
          <p:spPr>
            <a:xfrm rot="20974778">
              <a:off x="8472265" y="1724055"/>
              <a:ext cx="238889" cy="276665"/>
            </a:xfrm>
            <a:prstGeom prst="star6">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3" name="Étoile : 6 branches 72">
              <a:extLst>
                <a:ext uri="{FF2B5EF4-FFF2-40B4-BE49-F238E27FC236}">
                  <a16:creationId xmlns:a16="http://schemas.microsoft.com/office/drawing/2014/main" id="{47DDE9CE-FB52-FB03-E1D1-6EEEB6F7538E}"/>
                </a:ext>
              </a:extLst>
            </p:cNvPr>
            <p:cNvSpPr>
              <a:spLocks noChangeAspect="1"/>
            </p:cNvSpPr>
            <p:nvPr/>
          </p:nvSpPr>
          <p:spPr>
            <a:xfrm rot="20974778">
              <a:off x="7843421" y="1229403"/>
              <a:ext cx="238889" cy="276665"/>
            </a:xfrm>
            <a:prstGeom prst="star6">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4" name="Étoile : 6 branches 73">
              <a:extLst>
                <a:ext uri="{FF2B5EF4-FFF2-40B4-BE49-F238E27FC236}">
                  <a16:creationId xmlns:a16="http://schemas.microsoft.com/office/drawing/2014/main" id="{BC2B099D-2436-A324-AA09-3EB45DB2F76A}"/>
                </a:ext>
              </a:extLst>
            </p:cNvPr>
            <p:cNvSpPr>
              <a:spLocks noChangeAspect="1"/>
            </p:cNvSpPr>
            <p:nvPr/>
          </p:nvSpPr>
          <p:spPr>
            <a:xfrm rot="20974778">
              <a:off x="7767481" y="1930932"/>
              <a:ext cx="238889" cy="276665"/>
            </a:xfrm>
            <a:prstGeom prst="star6">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5" name="Étoile : 6 branches 74">
              <a:extLst>
                <a:ext uri="{FF2B5EF4-FFF2-40B4-BE49-F238E27FC236}">
                  <a16:creationId xmlns:a16="http://schemas.microsoft.com/office/drawing/2014/main" id="{10B15855-6098-9A8E-3A93-3FEDDEA7A534}"/>
                </a:ext>
              </a:extLst>
            </p:cNvPr>
            <p:cNvSpPr>
              <a:spLocks noChangeAspect="1"/>
            </p:cNvSpPr>
            <p:nvPr/>
          </p:nvSpPr>
          <p:spPr>
            <a:xfrm rot="20974778">
              <a:off x="8278775" y="2017793"/>
              <a:ext cx="238889" cy="276665"/>
            </a:xfrm>
            <a:prstGeom prst="star6">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6" name="Étoile : 6 branches 75">
              <a:extLst>
                <a:ext uri="{FF2B5EF4-FFF2-40B4-BE49-F238E27FC236}">
                  <a16:creationId xmlns:a16="http://schemas.microsoft.com/office/drawing/2014/main" id="{C60C5C0E-8601-9ED0-95B8-1171370EBCFD}"/>
                </a:ext>
              </a:extLst>
            </p:cNvPr>
            <p:cNvSpPr>
              <a:spLocks noChangeAspect="1"/>
            </p:cNvSpPr>
            <p:nvPr/>
          </p:nvSpPr>
          <p:spPr>
            <a:xfrm rot="20974778">
              <a:off x="8819717" y="1743818"/>
              <a:ext cx="238889" cy="276665"/>
            </a:xfrm>
            <a:prstGeom prst="star6">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7" name="Étoile : 6 branches 76">
              <a:extLst>
                <a:ext uri="{FF2B5EF4-FFF2-40B4-BE49-F238E27FC236}">
                  <a16:creationId xmlns:a16="http://schemas.microsoft.com/office/drawing/2014/main" id="{8986C0F2-DC0C-397E-1063-C1066C0D61F6}"/>
                </a:ext>
              </a:extLst>
            </p:cNvPr>
            <p:cNvSpPr>
              <a:spLocks noChangeAspect="1"/>
            </p:cNvSpPr>
            <p:nvPr/>
          </p:nvSpPr>
          <p:spPr>
            <a:xfrm rot="20974778">
              <a:off x="9166669" y="1777360"/>
              <a:ext cx="238889" cy="276665"/>
            </a:xfrm>
            <a:prstGeom prst="star6">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8" name="Étoile : 6 branches 77">
              <a:extLst>
                <a:ext uri="{FF2B5EF4-FFF2-40B4-BE49-F238E27FC236}">
                  <a16:creationId xmlns:a16="http://schemas.microsoft.com/office/drawing/2014/main" id="{7706CBB6-FE5C-923B-78EF-D2B4FF692EAA}"/>
                </a:ext>
              </a:extLst>
            </p:cNvPr>
            <p:cNvSpPr>
              <a:spLocks noChangeAspect="1"/>
            </p:cNvSpPr>
            <p:nvPr/>
          </p:nvSpPr>
          <p:spPr>
            <a:xfrm rot="20974778">
              <a:off x="8975460" y="2063231"/>
              <a:ext cx="238889" cy="276665"/>
            </a:xfrm>
            <a:prstGeom prst="star6">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9" name="Étoile : 6 branches 78">
              <a:extLst>
                <a:ext uri="{FF2B5EF4-FFF2-40B4-BE49-F238E27FC236}">
                  <a16:creationId xmlns:a16="http://schemas.microsoft.com/office/drawing/2014/main" id="{A5EAA351-04B1-9E31-9581-D21C68F399FA}"/>
                </a:ext>
              </a:extLst>
            </p:cNvPr>
            <p:cNvSpPr>
              <a:spLocks noChangeAspect="1"/>
            </p:cNvSpPr>
            <p:nvPr/>
          </p:nvSpPr>
          <p:spPr>
            <a:xfrm rot="20974778">
              <a:off x="9020895" y="1464040"/>
              <a:ext cx="238889" cy="276665"/>
            </a:xfrm>
            <a:prstGeom prst="star6">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0" name="Étoile : 6 branches 79">
              <a:extLst>
                <a:ext uri="{FF2B5EF4-FFF2-40B4-BE49-F238E27FC236}">
                  <a16:creationId xmlns:a16="http://schemas.microsoft.com/office/drawing/2014/main" id="{C5E7A262-3EF2-7722-3B36-AB94E4276734}"/>
                </a:ext>
              </a:extLst>
            </p:cNvPr>
            <p:cNvSpPr>
              <a:spLocks noChangeAspect="1"/>
            </p:cNvSpPr>
            <p:nvPr/>
          </p:nvSpPr>
          <p:spPr>
            <a:xfrm rot="20974778">
              <a:off x="8861868" y="1140309"/>
              <a:ext cx="238889" cy="276665"/>
            </a:xfrm>
            <a:prstGeom prst="star6">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1" name="Losange 80">
              <a:extLst>
                <a:ext uri="{FF2B5EF4-FFF2-40B4-BE49-F238E27FC236}">
                  <a16:creationId xmlns:a16="http://schemas.microsoft.com/office/drawing/2014/main" id="{41E73ADB-3DA6-FC98-BCC0-24414DBBD953}"/>
                </a:ext>
              </a:extLst>
            </p:cNvPr>
            <p:cNvSpPr/>
            <p:nvPr/>
          </p:nvSpPr>
          <p:spPr>
            <a:xfrm rot="3834364">
              <a:off x="8853070" y="1751670"/>
              <a:ext cx="340078" cy="584470"/>
            </a:xfrm>
            <a:prstGeom prst="diamond">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800"/>
            </a:p>
          </p:txBody>
        </p:sp>
        <p:cxnSp>
          <p:nvCxnSpPr>
            <p:cNvPr id="82" name="Connecteur droit avec flèche 81">
              <a:extLst>
                <a:ext uri="{FF2B5EF4-FFF2-40B4-BE49-F238E27FC236}">
                  <a16:creationId xmlns:a16="http://schemas.microsoft.com/office/drawing/2014/main" id="{5BCFB26D-289F-27BE-E38C-25C3E64C8EE6}"/>
                </a:ext>
              </a:extLst>
            </p:cNvPr>
            <p:cNvCxnSpPr>
              <a:cxnSpLocks/>
            </p:cNvCxnSpPr>
            <p:nvPr/>
          </p:nvCxnSpPr>
          <p:spPr>
            <a:xfrm flipH="1">
              <a:off x="8390364" y="1558982"/>
              <a:ext cx="396314" cy="574935"/>
            </a:xfrm>
            <a:prstGeom prst="straightConnector1">
              <a:avLst/>
            </a:prstGeom>
            <a:ln w="57150">
              <a:solidFill>
                <a:srgbClr val="FF0000"/>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3" name="Connecteur droit avec flèche 82">
              <a:extLst>
                <a:ext uri="{FF2B5EF4-FFF2-40B4-BE49-F238E27FC236}">
                  <a16:creationId xmlns:a16="http://schemas.microsoft.com/office/drawing/2014/main" id="{D7F05AB1-3B81-1701-D4D4-5C6F6B22FF90}"/>
                </a:ext>
              </a:extLst>
            </p:cNvPr>
            <p:cNvCxnSpPr>
              <a:cxnSpLocks/>
            </p:cNvCxnSpPr>
            <p:nvPr/>
          </p:nvCxnSpPr>
          <p:spPr>
            <a:xfrm flipH="1">
              <a:off x="7882788" y="1341288"/>
              <a:ext cx="77770" cy="724112"/>
            </a:xfrm>
            <a:prstGeom prst="straightConnector1">
              <a:avLst/>
            </a:prstGeom>
            <a:ln w="57150">
              <a:solidFill>
                <a:srgbClr val="FF0000"/>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84" name="Étoile : 6 branches 83">
              <a:extLst>
                <a:ext uri="{FF2B5EF4-FFF2-40B4-BE49-F238E27FC236}">
                  <a16:creationId xmlns:a16="http://schemas.microsoft.com/office/drawing/2014/main" id="{6FA27752-AE29-8919-8993-818B9FED2132}"/>
                </a:ext>
              </a:extLst>
            </p:cNvPr>
            <p:cNvSpPr>
              <a:spLocks noChangeAspect="1"/>
            </p:cNvSpPr>
            <p:nvPr/>
          </p:nvSpPr>
          <p:spPr>
            <a:xfrm rot="20974778">
              <a:off x="7204764" y="1510605"/>
              <a:ext cx="238889" cy="276665"/>
            </a:xfrm>
            <a:prstGeom prst="star6">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5" name="Étoile : 6 branches 84">
              <a:extLst>
                <a:ext uri="{FF2B5EF4-FFF2-40B4-BE49-F238E27FC236}">
                  <a16:creationId xmlns:a16="http://schemas.microsoft.com/office/drawing/2014/main" id="{5A9D9950-5035-C6B9-6243-CE68B518C099}"/>
                </a:ext>
              </a:extLst>
            </p:cNvPr>
            <p:cNvSpPr>
              <a:spLocks noChangeAspect="1"/>
            </p:cNvSpPr>
            <p:nvPr/>
          </p:nvSpPr>
          <p:spPr>
            <a:xfrm rot="20974778">
              <a:off x="7240734" y="1163209"/>
              <a:ext cx="238889" cy="276665"/>
            </a:xfrm>
            <a:prstGeom prst="star6">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6" name="Étoile : 6 branches 85">
              <a:extLst>
                <a:ext uri="{FF2B5EF4-FFF2-40B4-BE49-F238E27FC236}">
                  <a16:creationId xmlns:a16="http://schemas.microsoft.com/office/drawing/2014/main" id="{40FE0BE7-73FE-5700-CD01-BF02246E41E3}"/>
                </a:ext>
              </a:extLst>
            </p:cNvPr>
            <p:cNvSpPr>
              <a:spLocks noChangeAspect="1"/>
            </p:cNvSpPr>
            <p:nvPr/>
          </p:nvSpPr>
          <p:spPr>
            <a:xfrm rot="20974778">
              <a:off x="7566359" y="1023115"/>
              <a:ext cx="238889" cy="276665"/>
            </a:xfrm>
            <a:prstGeom prst="star6">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7" name="Losange 86">
              <a:extLst>
                <a:ext uri="{FF2B5EF4-FFF2-40B4-BE49-F238E27FC236}">
                  <a16:creationId xmlns:a16="http://schemas.microsoft.com/office/drawing/2014/main" id="{76C3F8EC-E2E6-1DC2-0EC9-CD46736D66CC}"/>
                </a:ext>
              </a:extLst>
            </p:cNvPr>
            <p:cNvSpPr/>
            <p:nvPr/>
          </p:nvSpPr>
          <p:spPr>
            <a:xfrm rot="20222088">
              <a:off x="7303458" y="1271077"/>
              <a:ext cx="345953" cy="605110"/>
            </a:xfrm>
            <a:prstGeom prst="diamond">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800"/>
            </a:p>
          </p:txBody>
        </p:sp>
        <p:sp>
          <p:nvSpPr>
            <p:cNvPr id="88" name="Étoile : 6 branches 87">
              <a:extLst>
                <a:ext uri="{FF2B5EF4-FFF2-40B4-BE49-F238E27FC236}">
                  <a16:creationId xmlns:a16="http://schemas.microsoft.com/office/drawing/2014/main" id="{0AD2716F-6294-65BF-61D9-239358FA03B9}"/>
                </a:ext>
              </a:extLst>
            </p:cNvPr>
            <p:cNvSpPr>
              <a:spLocks noChangeAspect="1"/>
            </p:cNvSpPr>
            <p:nvPr/>
          </p:nvSpPr>
          <p:spPr>
            <a:xfrm rot="20974778">
              <a:off x="7884409" y="883971"/>
              <a:ext cx="238889" cy="276665"/>
            </a:xfrm>
            <a:prstGeom prst="star6">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9" name="Flèche : droite 88">
              <a:extLst>
                <a:ext uri="{FF2B5EF4-FFF2-40B4-BE49-F238E27FC236}">
                  <a16:creationId xmlns:a16="http://schemas.microsoft.com/office/drawing/2014/main" id="{12DDE471-C841-6356-8D96-1C620E7D8444}"/>
                </a:ext>
              </a:extLst>
            </p:cNvPr>
            <p:cNvSpPr/>
            <p:nvPr/>
          </p:nvSpPr>
          <p:spPr>
            <a:xfrm rot="10187261">
              <a:off x="8122124" y="1108526"/>
              <a:ext cx="271186" cy="197147"/>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90" name="Rectangle 89">
              <a:extLst>
                <a:ext uri="{FF2B5EF4-FFF2-40B4-BE49-F238E27FC236}">
                  <a16:creationId xmlns:a16="http://schemas.microsoft.com/office/drawing/2014/main" id="{C492F23D-74E3-25D6-20ED-D6E7364F4F58}"/>
                </a:ext>
              </a:extLst>
            </p:cNvPr>
            <p:cNvSpPr/>
            <p:nvPr/>
          </p:nvSpPr>
          <p:spPr>
            <a:xfrm>
              <a:off x="7744430" y="440615"/>
              <a:ext cx="801619" cy="334828"/>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tx1"/>
                  </a:solidFill>
                </a:rPr>
                <a:t>-13.9°</a:t>
              </a:r>
              <a:endParaRPr lang="en-US" sz="1600" dirty="0">
                <a:solidFill>
                  <a:schemeClr val="tx1"/>
                </a:solidFill>
              </a:endParaRPr>
            </a:p>
          </p:txBody>
        </p:sp>
      </p:grpSp>
      <p:sp>
        <p:nvSpPr>
          <p:cNvPr id="91" name="Rectangle 90">
            <a:extLst>
              <a:ext uri="{FF2B5EF4-FFF2-40B4-BE49-F238E27FC236}">
                <a16:creationId xmlns:a16="http://schemas.microsoft.com/office/drawing/2014/main" id="{2C34EDA2-2222-053F-3C87-1B05FFA55A7E}"/>
              </a:ext>
            </a:extLst>
          </p:cNvPr>
          <p:cNvSpPr/>
          <p:nvPr/>
        </p:nvSpPr>
        <p:spPr>
          <a:xfrm>
            <a:off x="2642286" y="3814157"/>
            <a:ext cx="801619" cy="334828"/>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tx1"/>
                </a:solidFill>
              </a:rPr>
              <a:t>+13.9°</a:t>
            </a:r>
            <a:endParaRPr lang="en-US" sz="1600" dirty="0">
              <a:solidFill>
                <a:schemeClr val="tx1"/>
              </a:solidFill>
            </a:endParaRPr>
          </a:p>
        </p:txBody>
      </p:sp>
      <p:sp>
        <p:nvSpPr>
          <p:cNvPr id="92" name="ZoneTexte 91">
            <a:extLst>
              <a:ext uri="{FF2B5EF4-FFF2-40B4-BE49-F238E27FC236}">
                <a16:creationId xmlns:a16="http://schemas.microsoft.com/office/drawing/2014/main" id="{422A9680-8DD1-20D9-928E-DBAC4177BEEE}"/>
              </a:ext>
            </a:extLst>
          </p:cNvPr>
          <p:cNvSpPr txBox="1"/>
          <p:nvPr/>
        </p:nvSpPr>
        <p:spPr>
          <a:xfrm>
            <a:off x="5148005" y="5685325"/>
            <a:ext cx="3266539" cy="830997"/>
          </a:xfrm>
          <a:prstGeom prst="rect">
            <a:avLst/>
          </a:prstGeom>
          <a:noFill/>
        </p:spPr>
        <p:txBody>
          <a:bodyPr wrap="square" rtlCol="0">
            <a:spAutoFit/>
          </a:bodyPr>
          <a:lstStyle/>
          <a:p>
            <a:pPr algn="ctr"/>
            <a:r>
              <a:rPr lang="en-US" sz="2400" dirty="0"/>
              <a:t>Periodicity 3.8 nm </a:t>
            </a:r>
          </a:p>
          <a:p>
            <a:pPr algn="ctr"/>
            <a:r>
              <a:rPr lang="en-US" sz="2400" dirty="0"/>
              <a:t>= 11 (TaSe</a:t>
            </a:r>
            <a:r>
              <a:rPr lang="en-US" sz="2400" baseline="-25000" dirty="0"/>
              <a:t>2</a:t>
            </a:r>
            <a:r>
              <a:rPr lang="en-US" sz="2400" dirty="0"/>
              <a:t>)=10 (</a:t>
            </a:r>
            <a:r>
              <a:rPr lang="en-US" sz="2400" dirty="0" err="1"/>
              <a:t>GaP</a:t>
            </a:r>
            <a:r>
              <a:rPr lang="en-US" sz="2400" dirty="0"/>
              <a:t>)</a:t>
            </a:r>
          </a:p>
        </p:txBody>
      </p:sp>
      <p:sp>
        <p:nvSpPr>
          <p:cNvPr id="18" name="Espace réservé du numéro de diapositive 17">
            <a:extLst>
              <a:ext uri="{FF2B5EF4-FFF2-40B4-BE49-F238E27FC236}">
                <a16:creationId xmlns:a16="http://schemas.microsoft.com/office/drawing/2014/main" id="{6057ABBD-4508-04B6-271C-FA263418AD72}"/>
              </a:ext>
            </a:extLst>
          </p:cNvPr>
          <p:cNvSpPr>
            <a:spLocks noGrp="1"/>
          </p:cNvSpPr>
          <p:nvPr>
            <p:ph type="sldNum" sz="quarter" idx="12"/>
          </p:nvPr>
        </p:nvSpPr>
        <p:spPr/>
        <p:txBody>
          <a:bodyPr/>
          <a:lstStyle/>
          <a:p>
            <a:fld id="{805F62EE-C454-B145-957E-D2FDC4A58ED4}" type="slidenum">
              <a:rPr lang="fr-FR" smtClean="0"/>
              <a:t>22</a:t>
            </a:fld>
            <a:endParaRPr lang="fr-FR"/>
          </a:p>
        </p:txBody>
      </p:sp>
    </p:spTree>
    <p:extLst>
      <p:ext uri="{BB962C8B-B14F-4D97-AF65-F5344CB8AC3E}">
        <p14:creationId xmlns:p14="http://schemas.microsoft.com/office/powerpoint/2010/main" val="16450532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A89330-EF66-BFBE-54BA-7B2E12178D1B}"/>
              </a:ext>
            </a:extLst>
          </p:cNvPr>
          <p:cNvSpPr>
            <a:spLocks noGrp="1"/>
          </p:cNvSpPr>
          <p:nvPr>
            <p:ph type="title"/>
          </p:nvPr>
        </p:nvSpPr>
        <p:spPr>
          <a:xfrm>
            <a:off x="1527008" y="80846"/>
            <a:ext cx="6143410" cy="637632"/>
          </a:xfrm>
        </p:spPr>
        <p:txBody>
          <a:bodyPr/>
          <a:lstStyle/>
          <a:p>
            <a:r>
              <a:rPr lang="en-US" sz="3200" dirty="0"/>
              <a:t>Scanning tunneling spectroscopy</a:t>
            </a:r>
          </a:p>
        </p:txBody>
      </p:sp>
      <p:sp>
        <p:nvSpPr>
          <p:cNvPr id="3" name="Espace réservé de la date 2">
            <a:extLst>
              <a:ext uri="{FF2B5EF4-FFF2-40B4-BE49-F238E27FC236}">
                <a16:creationId xmlns:a16="http://schemas.microsoft.com/office/drawing/2014/main" id="{1AD69964-FD3E-4330-8441-2E9AE18CBF97}"/>
              </a:ext>
            </a:extLst>
          </p:cNvPr>
          <p:cNvSpPr>
            <a:spLocks noGrp="1"/>
          </p:cNvSpPr>
          <p:nvPr>
            <p:ph type="dt" sz="half" idx="10"/>
          </p:nvPr>
        </p:nvSpPr>
        <p:spPr/>
        <p:txBody>
          <a:bodyPr/>
          <a:lstStyle/>
          <a:p>
            <a:r>
              <a:rPr lang="en-US"/>
              <a:t>5-6 December 2023</a:t>
            </a:r>
            <a:endParaRPr lang="fr-FR"/>
          </a:p>
        </p:txBody>
      </p:sp>
      <p:sp>
        <p:nvSpPr>
          <p:cNvPr id="4" name="Espace réservé du pied de page 3">
            <a:extLst>
              <a:ext uri="{FF2B5EF4-FFF2-40B4-BE49-F238E27FC236}">
                <a16:creationId xmlns:a16="http://schemas.microsoft.com/office/drawing/2014/main" id="{AF95A382-4B2C-3662-9EFC-D676382490B1}"/>
              </a:ext>
            </a:extLst>
          </p:cNvPr>
          <p:cNvSpPr>
            <a:spLocks noGrp="1"/>
          </p:cNvSpPr>
          <p:nvPr>
            <p:ph type="ftr" sz="quarter" idx="11"/>
          </p:nvPr>
        </p:nvSpPr>
        <p:spPr/>
        <p:txBody>
          <a:bodyPr/>
          <a:lstStyle/>
          <a:p>
            <a:r>
              <a:rPr lang="fr-FR"/>
              <a:t>GDR MEETICC</a:t>
            </a:r>
          </a:p>
        </p:txBody>
      </p:sp>
      <p:grpSp>
        <p:nvGrpSpPr>
          <p:cNvPr id="9" name="Groupe 8">
            <a:extLst>
              <a:ext uri="{FF2B5EF4-FFF2-40B4-BE49-F238E27FC236}">
                <a16:creationId xmlns:a16="http://schemas.microsoft.com/office/drawing/2014/main" id="{B30DC113-EE61-08EE-1FD7-8238757F1183}"/>
              </a:ext>
            </a:extLst>
          </p:cNvPr>
          <p:cNvGrpSpPr/>
          <p:nvPr/>
        </p:nvGrpSpPr>
        <p:grpSpPr>
          <a:xfrm>
            <a:off x="-12700" y="1377614"/>
            <a:ext cx="5067445" cy="1303053"/>
            <a:chOff x="5247909" y="30412831"/>
            <a:chExt cx="3455795" cy="1043900"/>
          </a:xfrm>
        </p:grpSpPr>
        <p:grpSp>
          <p:nvGrpSpPr>
            <p:cNvPr id="16" name="Groupe 15">
              <a:extLst>
                <a:ext uri="{FF2B5EF4-FFF2-40B4-BE49-F238E27FC236}">
                  <a16:creationId xmlns:a16="http://schemas.microsoft.com/office/drawing/2014/main" id="{1ADE914A-2834-2A44-C647-7EB4EC2D0FE3}"/>
                </a:ext>
              </a:extLst>
            </p:cNvPr>
            <p:cNvGrpSpPr/>
            <p:nvPr/>
          </p:nvGrpSpPr>
          <p:grpSpPr>
            <a:xfrm>
              <a:off x="6319052" y="30412831"/>
              <a:ext cx="1328675" cy="1043900"/>
              <a:chOff x="2599088" y="423041"/>
              <a:chExt cx="1016000" cy="717005"/>
            </a:xfrm>
          </p:grpSpPr>
          <p:grpSp>
            <p:nvGrpSpPr>
              <p:cNvPr id="23" name="Groupe 22">
                <a:extLst>
                  <a:ext uri="{FF2B5EF4-FFF2-40B4-BE49-F238E27FC236}">
                    <a16:creationId xmlns:a16="http://schemas.microsoft.com/office/drawing/2014/main" id="{F16EA3A9-3055-01D1-FF6D-371DA7AE9082}"/>
                  </a:ext>
                </a:extLst>
              </p:cNvPr>
              <p:cNvGrpSpPr/>
              <p:nvPr/>
            </p:nvGrpSpPr>
            <p:grpSpPr>
              <a:xfrm>
                <a:off x="2599088" y="676560"/>
                <a:ext cx="1016000" cy="463486"/>
                <a:chOff x="4214531" y="2394014"/>
                <a:chExt cx="2540008" cy="933386"/>
              </a:xfrm>
            </p:grpSpPr>
            <p:pic>
              <p:nvPicPr>
                <p:cNvPr id="25" name="Image 24">
                  <a:extLst>
                    <a:ext uri="{FF2B5EF4-FFF2-40B4-BE49-F238E27FC236}">
                      <a16:creationId xmlns:a16="http://schemas.microsoft.com/office/drawing/2014/main" id="{984EDDC7-7809-A140-ECE7-E344B18CF7A0}"/>
                    </a:ext>
                  </a:extLst>
                </p:cNvPr>
                <p:cNvPicPr>
                  <a:picLocks noChangeAspect="1"/>
                </p:cNvPicPr>
                <p:nvPr/>
              </p:nvPicPr>
              <p:blipFill rotWithShape="1">
                <a:blip r:embed="rId3">
                  <a:extLst>
                    <a:ext uri="{28A0092B-C50C-407E-A947-70E740481C1C}">
                      <a14:useLocalDpi xmlns:a14="http://schemas.microsoft.com/office/drawing/2010/main" val="0"/>
                    </a:ext>
                  </a:extLst>
                </a:blip>
                <a:srcRect l="6324" t="46096" r="57409" b="40286"/>
                <a:stretch/>
              </p:blipFill>
              <p:spPr>
                <a:xfrm>
                  <a:off x="4219678" y="2394014"/>
                  <a:ext cx="2531160" cy="444266"/>
                </a:xfrm>
                <a:prstGeom prst="rect">
                  <a:avLst/>
                </a:prstGeom>
              </p:spPr>
            </p:pic>
            <p:sp>
              <p:nvSpPr>
                <p:cNvPr id="26" name="Rectangle 25">
                  <a:extLst>
                    <a:ext uri="{FF2B5EF4-FFF2-40B4-BE49-F238E27FC236}">
                      <a16:creationId xmlns:a16="http://schemas.microsoft.com/office/drawing/2014/main" id="{30D80BA6-D78B-0A59-91AA-04A67F471E3A}"/>
                    </a:ext>
                  </a:extLst>
                </p:cNvPr>
                <p:cNvSpPr/>
                <p:nvPr/>
              </p:nvSpPr>
              <p:spPr>
                <a:xfrm>
                  <a:off x="4214531" y="2812535"/>
                  <a:ext cx="2540008" cy="514865"/>
                </a:xfrm>
                <a:prstGeom prst="rect">
                  <a:avLst/>
                </a:prstGeom>
                <a:pattFill prst="dkUpDiag">
                  <a:fgClr>
                    <a:schemeClr val="bg1">
                      <a:lumMod val="65000"/>
                    </a:schemeClr>
                  </a:fgClr>
                  <a:bgClr>
                    <a:schemeClr val="bg1"/>
                  </a:bgClr>
                </a:patt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orgia" panose="02040502050405020303" pitchFamily="18" charset="0"/>
                  </a:endParaRPr>
                </a:p>
              </p:txBody>
            </p:sp>
          </p:grpSp>
          <p:sp>
            <p:nvSpPr>
              <p:cNvPr id="24" name="Triangle isocèle 23">
                <a:extLst>
                  <a:ext uri="{FF2B5EF4-FFF2-40B4-BE49-F238E27FC236}">
                    <a16:creationId xmlns:a16="http://schemas.microsoft.com/office/drawing/2014/main" id="{0261E68C-D160-AE46-25BB-AF42DA6B8328}"/>
                  </a:ext>
                </a:extLst>
              </p:cNvPr>
              <p:cNvSpPr/>
              <p:nvPr/>
            </p:nvSpPr>
            <p:spPr>
              <a:xfrm rot="10800000" flipH="1">
                <a:off x="3060382" y="423041"/>
                <a:ext cx="94885" cy="22925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orgia" panose="02040502050405020303" pitchFamily="18" charset="0"/>
                </a:endParaRPr>
              </a:p>
            </p:txBody>
          </p:sp>
        </p:grpSp>
        <p:sp>
          <p:nvSpPr>
            <p:cNvPr id="17" name="ZoneTexte 16">
              <a:extLst>
                <a:ext uri="{FF2B5EF4-FFF2-40B4-BE49-F238E27FC236}">
                  <a16:creationId xmlns:a16="http://schemas.microsoft.com/office/drawing/2014/main" id="{6A099E7C-30FE-33D6-4202-F165925A8C1D}"/>
                </a:ext>
              </a:extLst>
            </p:cNvPr>
            <p:cNvSpPr txBox="1"/>
            <p:nvPr/>
          </p:nvSpPr>
          <p:spPr>
            <a:xfrm>
              <a:off x="5247909" y="31142677"/>
              <a:ext cx="1100520" cy="295879"/>
            </a:xfrm>
            <a:prstGeom prst="rect">
              <a:avLst/>
            </a:prstGeom>
            <a:noFill/>
          </p:spPr>
          <p:txBody>
            <a:bodyPr wrap="square" rtlCol="0">
              <a:spAutoFit/>
            </a:bodyPr>
            <a:lstStyle/>
            <a:p>
              <a:r>
                <a:rPr lang="en-US" dirty="0">
                  <a:latin typeface="Georgia" panose="02040502050405020303" pitchFamily="18" charset="0"/>
                  <a:cs typeface="Arial" panose="020B0604020202020204" pitchFamily="34" charset="0"/>
                </a:rPr>
                <a:t>n-doped </a:t>
              </a:r>
              <a:r>
                <a:rPr lang="en-US" dirty="0" err="1">
                  <a:latin typeface="Georgia" panose="02040502050405020303" pitchFamily="18" charset="0"/>
                  <a:cs typeface="Arial" panose="020B0604020202020204" pitchFamily="34" charset="0"/>
                </a:rPr>
                <a:t>GaP</a:t>
              </a:r>
              <a:endParaRPr lang="en-US" dirty="0">
                <a:latin typeface="Georgia" panose="02040502050405020303" pitchFamily="18" charset="0"/>
                <a:cs typeface="Arial" panose="020B0604020202020204" pitchFamily="34" charset="0"/>
              </a:endParaRPr>
            </a:p>
          </p:txBody>
        </p:sp>
        <p:sp>
          <p:nvSpPr>
            <p:cNvPr id="18" name="ZoneTexte 17">
              <a:extLst>
                <a:ext uri="{FF2B5EF4-FFF2-40B4-BE49-F238E27FC236}">
                  <a16:creationId xmlns:a16="http://schemas.microsoft.com/office/drawing/2014/main" id="{18C71997-C59E-FAAB-8EE1-6AB5C22E8D52}"/>
                </a:ext>
              </a:extLst>
            </p:cNvPr>
            <p:cNvSpPr txBox="1"/>
            <p:nvPr/>
          </p:nvSpPr>
          <p:spPr>
            <a:xfrm>
              <a:off x="5732629" y="30816373"/>
              <a:ext cx="909870" cy="224646"/>
            </a:xfrm>
            <a:prstGeom prst="rect">
              <a:avLst/>
            </a:prstGeom>
            <a:noFill/>
          </p:spPr>
          <p:txBody>
            <a:bodyPr wrap="square" rtlCol="0">
              <a:spAutoFit/>
            </a:bodyPr>
            <a:lstStyle/>
            <a:p>
              <a:r>
                <a:rPr lang="en-US" dirty="0">
                  <a:latin typeface="Georgia" panose="02040502050405020303" pitchFamily="18" charset="0"/>
                  <a:cs typeface="Arial" panose="020B0604020202020204" pitchFamily="34" charset="0"/>
                </a:rPr>
                <a:t>TaSe</a:t>
              </a:r>
              <a:r>
                <a:rPr lang="en-US" baseline="-25000" dirty="0">
                  <a:latin typeface="Georgia" panose="02040502050405020303" pitchFamily="18" charset="0"/>
                  <a:cs typeface="Arial" panose="020B0604020202020204" pitchFamily="34" charset="0"/>
                </a:rPr>
                <a:t>2</a:t>
              </a:r>
              <a:endParaRPr lang="en-US" dirty="0">
                <a:latin typeface="Georgia" panose="02040502050405020303" pitchFamily="18" charset="0"/>
                <a:cs typeface="Arial" panose="020B0604020202020204" pitchFamily="34" charset="0"/>
              </a:endParaRPr>
            </a:p>
          </p:txBody>
        </p:sp>
        <p:sp>
          <p:nvSpPr>
            <p:cNvPr id="19" name="Forme libre : forme 18">
              <a:extLst>
                <a:ext uri="{FF2B5EF4-FFF2-40B4-BE49-F238E27FC236}">
                  <a16:creationId xmlns:a16="http://schemas.microsoft.com/office/drawing/2014/main" id="{181BEDA6-0FF6-F485-A05C-CACF3F8519D5}"/>
                </a:ext>
              </a:extLst>
            </p:cNvPr>
            <p:cNvSpPr/>
            <p:nvPr/>
          </p:nvSpPr>
          <p:spPr>
            <a:xfrm>
              <a:off x="7564260" y="30762031"/>
              <a:ext cx="155643" cy="693905"/>
            </a:xfrm>
            <a:custGeom>
              <a:avLst/>
              <a:gdLst>
                <a:gd name="connsiteX0" fmla="*/ 0 w 155643"/>
                <a:gd name="connsiteY0" fmla="*/ 0 h 693905"/>
                <a:gd name="connsiteX1" fmla="*/ 155642 w 155643"/>
                <a:gd name="connsiteY1" fmla="*/ 0 h 693905"/>
                <a:gd name="connsiteX2" fmla="*/ 155642 w 155643"/>
                <a:gd name="connsiteY2" fmla="*/ 38910 h 693905"/>
                <a:gd name="connsiteX3" fmla="*/ 155643 w 155643"/>
                <a:gd name="connsiteY3" fmla="*/ 38910 h 693905"/>
                <a:gd name="connsiteX4" fmla="*/ 155643 w 155643"/>
                <a:gd name="connsiteY4" fmla="*/ 693905 h 693905"/>
                <a:gd name="connsiteX5" fmla="*/ 71337 w 155643"/>
                <a:gd name="connsiteY5" fmla="*/ 693905 h 693905"/>
                <a:gd name="connsiteX6" fmla="*/ 71337 w 155643"/>
                <a:gd name="connsiteY6" fmla="*/ 90791 h 693905"/>
                <a:gd name="connsiteX7" fmla="*/ 0 w 155643"/>
                <a:gd name="connsiteY7" fmla="*/ 90791 h 693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643" h="693905">
                  <a:moveTo>
                    <a:pt x="0" y="0"/>
                  </a:moveTo>
                  <a:lnTo>
                    <a:pt x="155642" y="0"/>
                  </a:lnTo>
                  <a:lnTo>
                    <a:pt x="155642" y="38910"/>
                  </a:lnTo>
                  <a:lnTo>
                    <a:pt x="155643" y="38910"/>
                  </a:lnTo>
                  <a:lnTo>
                    <a:pt x="155643" y="693905"/>
                  </a:lnTo>
                  <a:lnTo>
                    <a:pt x="71337" y="693905"/>
                  </a:lnTo>
                  <a:lnTo>
                    <a:pt x="71337" y="90791"/>
                  </a:lnTo>
                  <a:lnTo>
                    <a:pt x="0" y="90791"/>
                  </a:lnTo>
                  <a:close/>
                </a:path>
              </a:pathLst>
            </a:custGeom>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Georgia" panose="02040502050405020303" pitchFamily="18" charset="0"/>
              </a:endParaRPr>
            </a:p>
          </p:txBody>
        </p:sp>
        <p:sp>
          <p:nvSpPr>
            <p:cNvPr id="20" name="ZoneTexte 19">
              <a:extLst>
                <a:ext uri="{FF2B5EF4-FFF2-40B4-BE49-F238E27FC236}">
                  <a16:creationId xmlns:a16="http://schemas.microsoft.com/office/drawing/2014/main" id="{88854F5D-D107-A103-DD97-4F38EC901453}"/>
                </a:ext>
              </a:extLst>
            </p:cNvPr>
            <p:cNvSpPr txBox="1"/>
            <p:nvPr/>
          </p:nvSpPr>
          <p:spPr>
            <a:xfrm>
              <a:off x="7094869" y="30439505"/>
              <a:ext cx="909870" cy="224646"/>
            </a:xfrm>
            <a:prstGeom prst="rect">
              <a:avLst/>
            </a:prstGeom>
            <a:noFill/>
          </p:spPr>
          <p:txBody>
            <a:bodyPr wrap="square" rtlCol="0">
              <a:spAutoFit/>
            </a:bodyPr>
            <a:lstStyle/>
            <a:p>
              <a:r>
                <a:rPr lang="en-US" dirty="0">
                  <a:latin typeface="Georgia" panose="02040502050405020303" pitchFamily="18" charset="0"/>
                  <a:cs typeface="Arial" panose="020B0604020202020204" pitchFamily="34" charset="0"/>
                </a:rPr>
                <a:t>It=200pA</a:t>
              </a:r>
            </a:p>
          </p:txBody>
        </p:sp>
        <p:sp>
          <p:nvSpPr>
            <p:cNvPr id="21" name="ZoneTexte 20">
              <a:extLst>
                <a:ext uri="{FF2B5EF4-FFF2-40B4-BE49-F238E27FC236}">
                  <a16:creationId xmlns:a16="http://schemas.microsoft.com/office/drawing/2014/main" id="{9CBB6632-A140-F765-9834-5761F8B77B62}"/>
                </a:ext>
              </a:extLst>
            </p:cNvPr>
            <p:cNvSpPr txBox="1"/>
            <p:nvPr/>
          </p:nvSpPr>
          <p:spPr>
            <a:xfrm>
              <a:off x="7793834" y="31006305"/>
              <a:ext cx="909870" cy="295879"/>
            </a:xfrm>
            <a:prstGeom prst="rect">
              <a:avLst/>
            </a:prstGeom>
            <a:noFill/>
          </p:spPr>
          <p:txBody>
            <a:bodyPr wrap="square" rtlCol="0">
              <a:spAutoFit/>
            </a:bodyPr>
            <a:lstStyle/>
            <a:p>
              <a:r>
                <a:rPr lang="en-US" dirty="0">
                  <a:latin typeface="Georgia" panose="02040502050405020303" pitchFamily="18" charset="0"/>
                  <a:cs typeface="Arial" panose="020B0604020202020204" pitchFamily="34" charset="0"/>
                </a:rPr>
                <a:t>Vs</a:t>
              </a:r>
            </a:p>
          </p:txBody>
        </p:sp>
      </p:grpSp>
      <p:grpSp>
        <p:nvGrpSpPr>
          <p:cNvPr id="11" name="Groupe 10">
            <a:extLst>
              <a:ext uri="{FF2B5EF4-FFF2-40B4-BE49-F238E27FC236}">
                <a16:creationId xmlns:a16="http://schemas.microsoft.com/office/drawing/2014/main" id="{009B6EFD-0103-2393-9090-500753CC85A7}"/>
              </a:ext>
            </a:extLst>
          </p:cNvPr>
          <p:cNvGrpSpPr/>
          <p:nvPr/>
        </p:nvGrpSpPr>
        <p:grpSpPr>
          <a:xfrm>
            <a:off x="274320" y="2963167"/>
            <a:ext cx="4173054" cy="3391492"/>
            <a:chOff x="1062132" y="23434559"/>
            <a:chExt cx="6857057" cy="5146962"/>
          </a:xfrm>
        </p:grpSpPr>
        <p:pic>
          <p:nvPicPr>
            <p:cNvPr id="14" name="Image 13">
              <a:extLst>
                <a:ext uri="{FF2B5EF4-FFF2-40B4-BE49-F238E27FC236}">
                  <a16:creationId xmlns:a16="http://schemas.microsoft.com/office/drawing/2014/main" id="{40A3C787-1225-77B0-DF66-E82ADEAC7CA2}"/>
                </a:ext>
              </a:extLst>
            </p:cNvPr>
            <p:cNvPicPr/>
            <p:nvPr/>
          </p:nvPicPr>
          <p:blipFill>
            <a:blip r:embed="rId4"/>
            <a:stretch>
              <a:fillRect/>
            </a:stretch>
          </p:blipFill>
          <p:spPr>
            <a:xfrm>
              <a:off x="1062132" y="23434559"/>
              <a:ext cx="6857057" cy="5146962"/>
            </a:xfrm>
            <a:prstGeom prst="rect">
              <a:avLst/>
            </a:prstGeom>
          </p:spPr>
        </p:pic>
        <mc:AlternateContent xmlns:mc="http://schemas.openxmlformats.org/markup-compatibility/2006" xmlns:a14="http://schemas.microsoft.com/office/drawing/2010/main">
          <mc:Choice Requires="a14">
            <p:sp>
              <p:nvSpPr>
                <p:cNvPr id="15" name="ZoneTexte 14">
                  <a:extLst>
                    <a:ext uri="{FF2B5EF4-FFF2-40B4-BE49-F238E27FC236}">
                      <a16:creationId xmlns:a16="http://schemas.microsoft.com/office/drawing/2014/main" id="{830C29B3-E012-ED6F-EEEC-609A064938FE}"/>
                    </a:ext>
                  </a:extLst>
                </p:cNvPr>
                <p:cNvSpPr txBox="1"/>
                <p:nvPr/>
              </p:nvSpPr>
              <p:spPr>
                <a:xfrm>
                  <a:off x="2758927" y="25293877"/>
                  <a:ext cx="4127676" cy="980878"/>
                </a:xfrm>
                <a:prstGeom prst="rect">
                  <a:avLst/>
                </a:prstGeom>
                <a:noFill/>
              </p:spPr>
              <p:txBody>
                <a:bodyPr wrap="square" rtlCol="0">
                  <a:spAutoFit/>
                </a:bodyPr>
                <a:lstStyle/>
                <a:p>
                  <a:pPr algn="ctr"/>
                  <a:r>
                    <a:rPr lang="en-US" dirty="0" err="1">
                      <a:latin typeface="Georgia" panose="02040502050405020303" pitchFamily="18" charset="0"/>
                      <a:cs typeface="Arial" panose="020B0604020202020204" pitchFamily="34" charset="0"/>
                    </a:rPr>
                    <a:t>GaP</a:t>
                  </a:r>
                  <a:r>
                    <a:rPr lang="en-US" u="sng" dirty="0">
                      <a:latin typeface="Georgia" panose="02040502050405020303" pitchFamily="18" charset="0"/>
                      <a:cs typeface="Arial" panose="020B0604020202020204" pitchFamily="34" charset="0"/>
                    </a:rPr>
                    <a:t> </a:t>
                  </a:r>
                </a:p>
                <a:p>
                  <a:pPr algn="ctr"/>
                  <a14:m>
                    <m:oMath xmlns:m="http://schemas.openxmlformats.org/officeDocument/2006/math">
                      <m:sSub>
                        <m:sSubPr>
                          <m:ctrlPr>
                            <a:rPr lang="en-US" b="1" i="1" smtClean="0">
                              <a:latin typeface="Cambria Math" panose="02040503050406030204" pitchFamily="18" charset="0"/>
                              <a:cs typeface="Arial" panose="020B0604020202020204" pitchFamily="34" charset="0"/>
                              <a:sym typeface="Wingdings" panose="05000000000000000000" pitchFamily="2" charset="2"/>
                            </a:rPr>
                          </m:ctrlPr>
                        </m:sSubPr>
                        <m:e>
                          <m:r>
                            <a:rPr lang="en-US" b="1" i="0" smtClean="0">
                              <a:latin typeface="Cambria Math" panose="02040503050406030204" pitchFamily="18" charset="0"/>
                              <a:cs typeface="Arial" panose="020B0604020202020204" pitchFamily="34" charset="0"/>
                              <a:sym typeface="Wingdings" panose="05000000000000000000" pitchFamily="2" charset="2"/>
                            </a:rPr>
                            <m:t>𝐄</m:t>
                          </m:r>
                        </m:e>
                        <m:sub>
                          <m:r>
                            <a:rPr lang="en-US" b="1" i="0" smtClean="0">
                              <a:latin typeface="Cambria Math" panose="02040503050406030204" pitchFamily="18" charset="0"/>
                              <a:cs typeface="Arial" panose="020B0604020202020204" pitchFamily="34" charset="0"/>
                              <a:sym typeface="Wingdings" panose="05000000000000000000" pitchFamily="2" charset="2"/>
                            </a:rPr>
                            <m:t>𝐆</m:t>
                          </m:r>
                        </m:sub>
                      </m:sSub>
                    </m:oMath>
                  </a14:m>
                  <a:r>
                    <a:rPr lang="en-US" b="1" dirty="0">
                      <a:latin typeface="Georgia" panose="02040502050405020303" pitchFamily="18" charset="0"/>
                      <a:cs typeface="Arial" panose="020B0604020202020204" pitchFamily="34" charset="0"/>
                    </a:rPr>
                    <a:t> = 2.26 eV</a:t>
                  </a:r>
                </a:p>
              </p:txBody>
            </p:sp>
          </mc:Choice>
          <mc:Fallback xmlns="">
            <p:sp>
              <p:nvSpPr>
                <p:cNvPr id="15" name="ZoneTexte 14">
                  <a:extLst>
                    <a:ext uri="{FF2B5EF4-FFF2-40B4-BE49-F238E27FC236}">
                      <a16:creationId xmlns:a16="http://schemas.microsoft.com/office/drawing/2014/main" id="{830C29B3-E012-ED6F-EEEC-609A064938FE}"/>
                    </a:ext>
                  </a:extLst>
                </p:cNvPr>
                <p:cNvSpPr txBox="1">
                  <a:spLocks noRot="1" noChangeAspect="1" noMove="1" noResize="1" noEditPoints="1" noAdjustHandles="1" noChangeArrowheads="1" noChangeShapeType="1" noTextEdit="1"/>
                </p:cNvSpPr>
                <p:nvPr/>
              </p:nvSpPr>
              <p:spPr>
                <a:xfrm>
                  <a:off x="2758927" y="25293877"/>
                  <a:ext cx="4127676" cy="980878"/>
                </a:xfrm>
                <a:prstGeom prst="rect">
                  <a:avLst/>
                </a:prstGeom>
                <a:blipFill>
                  <a:blip r:embed="rId5"/>
                  <a:stretch>
                    <a:fillRect t="-4717" b="-14151"/>
                  </a:stretch>
                </a:blipFill>
              </p:spPr>
              <p:txBody>
                <a:bodyPr/>
                <a:lstStyle/>
                <a:p>
                  <a:r>
                    <a:rPr lang="en-US">
                      <a:noFill/>
                    </a:rPr>
                    <a:t> </a:t>
                  </a:r>
                </a:p>
              </p:txBody>
            </p:sp>
          </mc:Fallback>
        </mc:AlternateContent>
      </p:grpSp>
      <p:sp>
        <p:nvSpPr>
          <p:cNvPr id="27" name="ZoneTexte 26">
            <a:extLst>
              <a:ext uri="{FF2B5EF4-FFF2-40B4-BE49-F238E27FC236}">
                <a16:creationId xmlns:a16="http://schemas.microsoft.com/office/drawing/2014/main" id="{3B66CA4C-B93C-9E99-8D3F-1C0E65C7F639}"/>
              </a:ext>
            </a:extLst>
          </p:cNvPr>
          <p:cNvSpPr txBox="1"/>
          <p:nvPr/>
        </p:nvSpPr>
        <p:spPr>
          <a:xfrm>
            <a:off x="-12700" y="1007520"/>
            <a:ext cx="2455277" cy="584775"/>
          </a:xfrm>
          <a:prstGeom prst="rect">
            <a:avLst/>
          </a:prstGeom>
          <a:noFill/>
        </p:spPr>
        <p:txBody>
          <a:bodyPr wrap="square" rtlCol="0">
            <a:spAutoFit/>
          </a:bodyPr>
          <a:lstStyle/>
          <a:p>
            <a:r>
              <a:rPr lang="en-US" sz="1600" dirty="0">
                <a:latin typeface="Georgia" panose="02040502050405020303" pitchFamily="18" charset="0"/>
                <a:cs typeface="Arial" panose="020B0604020202020204" pitchFamily="34" charset="0"/>
              </a:rPr>
              <a:t>Working temperature</a:t>
            </a:r>
          </a:p>
          <a:p>
            <a:r>
              <a:rPr lang="en-US" sz="1600" dirty="0">
                <a:latin typeface="Georgia" panose="02040502050405020303" pitchFamily="18" charset="0"/>
                <a:cs typeface="Arial" panose="020B0604020202020204" pitchFamily="34" charset="0"/>
              </a:rPr>
              <a:t> T = 77 K</a:t>
            </a:r>
          </a:p>
        </p:txBody>
      </p:sp>
      <p:cxnSp>
        <p:nvCxnSpPr>
          <p:cNvPr id="8" name="Connecteur droit avec flèche 7">
            <a:extLst>
              <a:ext uri="{FF2B5EF4-FFF2-40B4-BE49-F238E27FC236}">
                <a16:creationId xmlns:a16="http://schemas.microsoft.com/office/drawing/2014/main" id="{1FB5D67F-1B2A-18ED-6B8D-4F495FC52DF9}"/>
              </a:ext>
            </a:extLst>
          </p:cNvPr>
          <p:cNvCxnSpPr>
            <a:cxnSpLocks/>
          </p:cNvCxnSpPr>
          <p:nvPr/>
        </p:nvCxnSpPr>
        <p:spPr>
          <a:xfrm>
            <a:off x="1775634" y="5007935"/>
            <a:ext cx="1533843"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Espace réservé du numéro de diapositive 5">
            <a:extLst>
              <a:ext uri="{FF2B5EF4-FFF2-40B4-BE49-F238E27FC236}">
                <a16:creationId xmlns:a16="http://schemas.microsoft.com/office/drawing/2014/main" id="{0090EFA2-FF72-6841-DBA0-C2FF44001F85}"/>
              </a:ext>
            </a:extLst>
          </p:cNvPr>
          <p:cNvSpPr>
            <a:spLocks noGrp="1"/>
          </p:cNvSpPr>
          <p:nvPr>
            <p:ph type="sldNum" sz="quarter" idx="12"/>
          </p:nvPr>
        </p:nvSpPr>
        <p:spPr/>
        <p:txBody>
          <a:bodyPr/>
          <a:lstStyle/>
          <a:p>
            <a:fld id="{805F62EE-C454-B145-957E-D2FDC4A58ED4}" type="slidenum">
              <a:rPr lang="fr-FR" smtClean="0"/>
              <a:t>23</a:t>
            </a:fld>
            <a:endParaRPr lang="fr-FR"/>
          </a:p>
        </p:txBody>
      </p:sp>
    </p:spTree>
    <p:extLst>
      <p:ext uri="{BB962C8B-B14F-4D97-AF65-F5344CB8AC3E}">
        <p14:creationId xmlns:p14="http://schemas.microsoft.com/office/powerpoint/2010/main" val="34586425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A89330-EF66-BFBE-54BA-7B2E12178D1B}"/>
              </a:ext>
            </a:extLst>
          </p:cNvPr>
          <p:cNvSpPr>
            <a:spLocks noGrp="1"/>
          </p:cNvSpPr>
          <p:nvPr>
            <p:ph type="title"/>
          </p:nvPr>
        </p:nvSpPr>
        <p:spPr>
          <a:xfrm>
            <a:off x="1527008" y="80846"/>
            <a:ext cx="6143410" cy="680621"/>
          </a:xfrm>
        </p:spPr>
        <p:txBody>
          <a:bodyPr/>
          <a:lstStyle/>
          <a:p>
            <a:r>
              <a:rPr lang="en-US" sz="3200" dirty="0"/>
              <a:t>Scanning tunneling spectroscopy</a:t>
            </a:r>
          </a:p>
        </p:txBody>
      </p:sp>
      <p:sp>
        <p:nvSpPr>
          <p:cNvPr id="3" name="Espace réservé de la date 2">
            <a:extLst>
              <a:ext uri="{FF2B5EF4-FFF2-40B4-BE49-F238E27FC236}">
                <a16:creationId xmlns:a16="http://schemas.microsoft.com/office/drawing/2014/main" id="{1AD69964-FD3E-4330-8441-2E9AE18CBF97}"/>
              </a:ext>
            </a:extLst>
          </p:cNvPr>
          <p:cNvSpPr>
            <a:spLocks noGrp="1"/>
          </p:cNvSpPr>
          <p:nvPr>
            <p:ph type="dt" sz="half" idx="10"/>
          </p:nvPr>
        </p:nvSpPr>
        <p:spPr/>
        <p:txBody>
          <a:bodyPr/>
          <a:lstStyle/>
          <a:p>
            <a:r>
              <a:rPr lang="en-US"/>
              <a:t>5-6 December 2023</a:t>
            </a:r>
            <a:endParaRPr lang="fr-FR"/>
          </a:p>
        </p:txBody>
      </p:sp>
      <p:sp>
        <p:nvSpPr>
          <p:cNvPr id="4" name="Espace réservé du pied de page 3">
            <a:extLst>
              <a:ext uri="{FF2B5EF4-FFF2-40B4-BE49-F238E27FC236}">
                <a16:creationId xmlns:a16="http://schemas.microsoft.com/office/drawing/2014/main" id="{AF95A382-4B2C-3662-9EFC-D676382490B1}"/>
              </a:ext>
            </a:extLst>
          </p:cNvPr>
          <p:cNvSpPr>
            <a:spLocks noGrp="1"/>
          </p:cNvSpPr>
          <p:nvPr>
            <p:ph type="ftr" sz="quarter" idx="11"/>
          </p:nvPr>
        </p:nvSpPr>
        <p:spPr/>
        <p:txBody>
          <a:bodyPr/>
          <a:lstStyle/>
          <a:p>
            <a:r>
              <a:rPr lang="fr-FR"/>
              <a:t>GDR MEETICC</a:t>
            </a:r>
          </a:p>
        </p:txBody>
      </p:sp>
      <p:grpSp>
        <p:nvGrpSpPr>
          <p:cNvPr id="9" name="Groupe 8">
            <a:extLst>
              <a:ext uri="{FF2B5EF4-FFF2-40B4-BE49-F238E27FC236}">
                <a16:creationId xmlns:a16="http://schemas.microsoft.com/office/drawing/2014/main" id="{B30DC113-EE61-08EE-1FD7-8238757F1183}"/>
              </a:ext>
            </a:extLst>
          </p:cNvPr>
          <p:cNvGrpSpPr/>
          <p:nvPr/>
        </p:nvGrpSpPr>
        <p:grpSpPr>
          <a:xfrm>
            <a:off x="-12700" y="1377614"/>
            <a:ext cx="5067445" cy="1303053"/>
            <a:chOff x="5247909" y="30412831"/>
            <a:chExt cx="3455795" cy="1043900"/>
          </a:xfrm>
        </p:grpSpPr>
        <p:grpSp>
          <p:nvGrpSpPr>
            <p:cNvPr id="16" name="Groupe 15">
              <a:extLst>
                <a:ext uri="{FF2B5EF4-FFF2-40B4-BE49-F238E27FC236}">
                  <a16:creationId xmlns:a16="http://schemas.microsoft.com/office/drawing/2014/main" id="{1ADE914A-2834-2A44-C647-7EB4EC2D0FE3}"/>
                </a:ext>
              </a:extLst>
            </p:cNvPr>
            <p:cNvGrpSpPr/>
            <p:nvPr/>
          </p:nvGrpSpPr>
          <p:grpSpPr>
            <a:xfrm>
              <a:off x="6319052" y="30412831"/>
              <a:ext cx="1328675" cy="1043900"/>
              <a:chOff x="2599088" y="423041"/>
              <a:chExt cx="1016000" cy="717005"/>
            </a:xfrm>
          </p:grpSpPr>
          <p:grpSp>
            <p:nvGrpSpPr>
              <p:cNvPr id="23" name="Groupe 22">
                <a:extLst>
                  <a:ext uri="{FF2B5EF4-FFF2-40B4-BE49-F238E27FC236}">
                    <a16:creationId xmlns:a16="http://schemas.microsoft.com/office/drawing/2014/main" id="{F16EA3A9-3055-01D1-FF6D-371DA7AE9082}"/>
                  </a:ext>
                </a:extLst>
              </p:cNvPr>
              <p:cNvGrpSpPr/>
              <p:nvPr/>
            </p:nvGrpSpPr>
            <p:grpSpPr>
              <a:xfrm>
                <a:off x="2599088" y="676560"/>
                <a:ext cx="1016000" cy="463486"/>
                <a:chOff x="4214531" y="2394014"/>
                <a:chExt cx="2540008" cy="933386"/>
              </a:xfrm>
            </p:grpSpPr>
            <p:pic>
              <p:nvPicPr>
                <p:cNvPr id="25" name="Image 24">
                  <a:extLst>
                    <a:ext uri="{FF2B5EF4-FFF2-40B4-BE49-F238E27FC236}">
                      <a16:creationId xmlns:a16="http://schemas.microsoft.com/office/drawing/2014/main" id="{984EDDC7-7809-A140-ECE7-E344B18CF7A0}"/>
                    </a:ext>
                  </a:extLst>
                </p:cNvPr>
                <p:cNvPicPr>
                  <a:picLocks noChangeAspect="1"/>
                </p:cNvPicPr>
                <p:nvPr/>
              </p:nvPicPr>
              <p:blipFill rotWithShape="1">
                <a:blip r:embed="rId3">
                  <a:extLst>
                    <a:ext uri="{28A0092B-C50C-407E-A947-70E740481C1C}">
                      <a14:useLocalDpi xmlns:a14="http://schemas.microsoft.com/office/drawing/2010/main" val="0"/>
                    </a:ext>
                  </a:extLst>
                </a:blip>
                <a:srcRect l="6324" t="46096" r="57409" b="40286"/>
                <a:stretch/>
              </p:blipFill>
              <p:spPr>
                <a:xfrm>
                  <a:off x="4219678" y="2394014"/>
                  <a:ext cx="2531160" cy="444266"/>
                </a:xfrm>
                <a:prstGeom prst="rect">
                  <a:avLst/>
                </a:prstGeom>
              </p:spPr>
            </p:pic>
            <p:sp>
              <p:nvSpPr>
                <p:cNvPr id="26" name="Rectangle 25">
                  <a:extLst>
                    <a:ext uri="{FF2B5EF4-FFF2-40B4-BE49-F238E27FC236}">
                      <a16:creationId xmlns:a16="http://schemas.microsoft.com/office/drawing/2014/main" id="{30D80BA6-D78B-0A59-91AA-04A67F471E3A}"/>
                    </a:ext>
                  </a:extLst>
                </p:cNvPr>
                <p:cNvSpPr/>
                <p:nvPr/>
              </p:nvSpPr>
              <p:spPr>
                <a:xfrm>
                  <a:off x="4214531" y="2812535"/>
                  <a:ext cx="2540008" cy="514865"/>
                </a:xfrm>
                <a:prstGeom prst="rect">
                  <a:avLst/>
                </a:prstGeom>
                <a:pattFill prst="dkUpDiag">
                  <a:fgClr>
                    <a:schemeClr val="bg1">
                      <a:lumMod val="65000"/>
                    </a:schemeClr>
                  </a:fgClr>
                  <a:bgClr>
                    <a:schemeClr val="bg1"/>
                  </a:bgClr>
                </a:patt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orgia" panose="02040502050405020303" pitchFamily="18" charset="0"/>
                  </a:endParaRPr>
                </a:p>
              </p:txBody>
            </p:sp>
          </p:grpSp>
          <p:sp>
            <p:nvSpPr>
              <p:cNvPr id="24" name="Triangle isocèle 23">
                <a:extLst>
                  <a:ext uri="{FF2B5EF4-FFF2-40B4-BE49-F238E27FC236}">
                    <a16:creationId xmlns:a16="http://schemas.microsoft.com/office/drawing/2014/main" id="{0261E68C-D160-AE46-25BB-AF42DA6B8328}"/>
                  </a:ext>
                </a:extLst>
              </p:cNvPr>
              <p:cNvSpPr/>
              <p:nvPr/>
            </p:nvSpPr>
            <p:spPr>
              <a:xfrm rot="10800000" flipH="1">
                <a:off x="3060382" y="423041"/>
                <a:ext cx="94885" cy="22925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orgia" panose="02040502050405020303" pitchFamily="18" charset="0"/>
                </a:endParaRPr>
              </a:p>
            </p:txBody>
          </p:sp>
        </p:grpSp>
        <p:sp>
          <p:nvSpPr>
            <p:cNvPr id="17" name="ZoneTexte 16">
              <a:extLst>
                <a:ext uri="{FF2B5EF4-FFF2-40B4-BE49-F238E27FC236}">
                  <a16:creationId xmlns:a16="http://schemas.microsoft.com/office/drawing/2014/main" id="{6A099E7C-30FE-33D6-4202-F165925A8C1D}"/>
                </a:ext>
              </a:extLst>
            </p:cNvPr>
            <p:cNvSpPr txBox="1"/>
            <p:nvPr/>
          </p:nvSpPr>
          <p:spPr>
            <a:xfrm>
              <a:off x="5247909" y="31142677"/>
              <a:ext cx="1100520" cy="295879"/>
            </a:xfrm>
            <a:prstGeom prst="rect">
              <a:avLst/>
            </a:prstGeom>
            <a:noFill/>
          </p:spPr>
          <p:txBody>
            <a:bodyPr wrap="square" rtlCol="0">
              <a:spAutoFit/>
            </a:bodyPr>
            <a:lstStyle/>
            <a:p>
              <a:r>
                <a:rPr lang="en-US" dirty="0">
                  <a:latin typeface="Georgia" panose="02040502050405020303" pitchFamily="18" charset="0"/>
                  <a:cs typeface="Arial" panose="020B0604020202020204" pitchFamily="34" charset="0"/>
                </a:rPr>
                <a:t>n-doped </a:t>
              </a:r>
              <a:r>
                <a:rPr lang="en-US" dirty="0" err="1">
                  <a:latin typeface="Georgia" panose="02040502050405020303" pitchFamily="18" charset="0"/>
                  <a:cs typeface="Arial" panose="020B0604020202020204" pitchFamily="34" charset="0"/>
                </a:rPr>
                <a:t>GaP</a:t>
              </a:r>
              <a:endParaRPr lang="en-US" dirty="0">
                <a:latin typeface="Georgia" panose="02040502050405020303" pitchFamily="18" charset="0"/>
                <a:cs typeface="Arial" panose="020B0604020202020204" pitchFamily="34" charset="0"/>
              </a:endParaRPr>
            </a:p>
          </p:txBody>
        </p:sp>
        <p:sp>
          <p:nvSpPr>
            <p:cNvPr id="18" name="ZoneTexte 17">
              <a:extLst>
                <a:ext uri="{FF2B5EF4-FFF2-40B4-BE49-F238E27FC236}">
                  <a16:creationId xmlns:a16="http://schemas.microsoft.com/office/drawing/2014/main" id="{18C71997-C59E-FAAB-8EE1-6AB5C22E8D52}"/>
                </a:ext>
              </a:extLst>
            </p:cNvPr>
            <p:cNvSpPr txBox="1"/>
            <p:nvPr/>
          </p:nvSpPr>
          <p:spPr>
            <a:xfrm>
              <a:off x="5732629" y="30816373"/>
              <a:ext cx="909870" cy="224646"/>
            </a:xfrm>
            <a:prstGeom prst="rect">
              <a:avLst/>
            </a:prstGeom>
            <a:noFill/>
          </p:spPr>
          <p:txBody>
            <a:bodyPr wrap="square" rtlCol="0">
              <a:spAutoFit/>
            </a:bodyPr>
            <a:lstStyle/>
            <a:p>
              <a:r>
                <a:rPr lang="en-US" dirty="0">
                  <a:latin typeface="Georgia" panose="02040502050405020303" pitchFamily="18" charset="0"/>
                  <a:cs typeface="Arial" panose="020B0604020202020204" pitchFamily="34" charset="0"/>
                </a:rPr>
                <a:t>TaSe</a:t>
              </a:r>
              <a:r>
                <a:rPr lang="en-US" baseline="-25000" dirty="0">
                  <a:latin typeface="Georgia" panose="02040502050405020303" pitchFamily="18" charset="0"/>
                  <a:cs typeface="Arial" panose="020B0604020202020204" pitchFamily="34" charset="0"/>
                </a:rPr>
                <a:t>2</a:t>
              </a:r>
              <a:endParaRPr lang="en-US" dirty="0">
                <a:latin typeface="Georgia" panose="02040502050405020303" pitchFamily="18" charset="0"/>
                <a:cs typeface="Arial" panose="020B0604020202020204" pitchFamily="34" charset="0"/>
              </a:endParaRPr>
            </a:p>
          </p:txBody>
        </p:sp>
        <p:sp>
          <p:nvSpPr>
            <p:cNvPr id="19" name="Forme libre : forme 18">
              <a:extLst>
                <a:ext uri="{FF2B5EF4-FFF2-40B4-BE49-F238E27FC236}">
                  <a16:creationId xmlns:a16="http://schemas.microsoft.com/office/drawing/2014/main" id="{181BEDA6-0FF6-F485-A05C-CACF3F8519D5}"/>
                </a:ext>
              </a:extLst>
            </p:cNvPr>
            <p:cNvSpPr/>
            <p:nvPr/>
          </p:nvSpPr>
          <p:spPr>
            <a:xfrm>
              <a:off x="7564260" y="30762031"/>
              <a:ext cx="155643" cy="693905"/>
            </a:xfrm>
            <a:custGeom>
              <a:avLst/>
              <a:gdLst>
                <a:gd name="connsiteX0" fmla="*/ 0 w 155643"/>
                <a:gd name="connsiteY0" fmla="*/ 0 h 693905"/>
                <a:gd name="connsiteX1" fmla="*/ 155642 w 155643"/>
                <a:gd name="connsiteY1" fmla="*/ 0 h 693905"/>
                <a:gd name="connsiteX2" fmla="*/ 155642 w 155643"/>
                <a:gd name="connsiteY2" fmla="*/ 38910 h 693905"/>
                <a:gd name="connsiteX3" fmla="*/ 155643 w 155643"/>
                <a:gd name="connsiteY3" fmla="*/ 38910 h 693905"/>
                <a:gd name="connsiteX4" fmla="*/ 155643 w 155643"/>
                <a:gd name="connsiteY4" fmla="*/ 693905 h 693905"/>
                <a:gd name="connsiteX5" fmla="*/ 71337 w 155643"/>
                <a:gd name="connsiteY5" fmla="*/ 693905 h 693905"/>
                <a:gd name="connsiteX6" fmla="*/ 71337 w 155643"/>
                <a:gd name="connsiteY6" fmla="*/ 90791 h 693905"/>
                <a:gd name="connsiteX7" fmla="*/ 0 w 155643"/>
                <a:gd name="connsiteY7" fmla="*/ 90791 h 693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643" h="693905">
                  <a:moveTo>
                    <a:pt x="0" y="0"/>
                  </a:moveTo>
                  <a:lnTo>
                    <a:pt x="155642" y="0"/>
                  </a:lnTo>
                  <a:lnTo>
                    <a:pt x="155642" y="38910"/>
                  </a:lnTo>
                  <a:lnTo>
                    <a:pt x="155643" y="38910"/>
                  </a:lnTo>
                  <a:lnTo>
                    <a:pt x="155643" y="693905"/>
                  </a:lnTo>
                  <a:lnTo>
                    <a:pt x="71337" y="693905"/>
                  </a:lnTo>
                  <a:lnTo>
                    <a:pt x="71337" y="90791"/>
                  </a:lnTo>
                  <a:lnTo>
                    <a:pt x="0" y="90791"/>
                  </a:lnTo>
                  <a:close/>
                </a:path>
              </a:pathLst>
            </a:custGeom>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Georgia" panose="02040502050405020303" pitchFamily="18" charset="0"/>
              </a:endParaRPr>
            </a:p>
          </p:txBody>
        </p:sp>
        <p:sp>
          <p:nvSpPr>
            <p:cNvPr id="20" name="ZoneTexte 19">
              <a:extLst>
                <a:ext uri="{FF2B5EF4-FFF2-40B4-BE49-F238E27FC236}">
                  <a16:creationId xmlns:a16="http://schemas.microsoft.com/office/drawing/2014/main" id="{88854F5D-D107-A103-DD97-4F38EC901453}"/>
                </a:ext>
              </a:extLst>
            </p:cNvPr>
            <p:cNvSpPr txBox="1"/>
            <p:nvPr/>
          </p:nvSpPr>
          <p:spPr>
            <a:xfrm>
              <a:off x="7094869" y="30439505"/>
              <a:ext cx="909870" cy="224646"/>
            </a:xfrm>
            <a:prstGeom prst="rect">
              <a:avLst/>
            </a:prstGeom>
            <a:noFill/>
          </p:spPr>
          <p:txBody>
            <a:bodyPr wrap="square" rtlCol="0">
              <a:spAutoFit/>
            </a:bodyPr>
            <a:lstStyle/>
            <a:p>
              <a:r>
                <a:rPr lang="en-US" dirty="0">
                  <a:latin typeface="Georgia" panose="02040502050405020303" pitchFamily="18" charset="0"/>
                  <a:cs typeface="Arial" panose="020B0604020202020204" pitchFamily="34" charset="0"/>
                </a:rPr>
                <a:t>It=200pA</a:t>
              </a:r>
            </a:p>
          </p:txBody>
        </p:sp>
        <p:sp>
          <p:nvSpPr>
            <p:cNvPr id="21" name="ZoneTexte 20">
              <a:extLst>
                <a:ext uri="{FF2B5EF4-FFF2-40B4-BE49-F238E27FC236}">
                  <a16:creationId xmlns:a16="http://schemas.microsoft.com/office/drawing/2014/main" id="{9CBB6632-A140-F765-9834-5761F8B77B62}"/>
                </a:ext>
              </a:extLst>
            </p:cNvPr>
            <p:cNvSpPr txBox="1"/>
            <p:nvPr/>
          </p:nvSpPr>
          <p:spPr>
            <a:xfrm>
              <a:off x="7793834" y="31006305"/>
              <a:ext cx="909870" cy="295879"/>
            </a:xfrm>
            <a:prstGeom prst="rect">
              <a:avLst/>
            </a:prstGeom>
            <a:noFill/>
          </p:spPr>
          <p:txBody>
            <a:bodyPr wrap="square" rtlCol="0">
              <a:spAutoFit/>
            </a:bodyPr>
            <a:lstStyle/>
            <a:p>
              <a:r>
                <a:rPr lang="en-US" dirty="0">
                  <a:latin typeface="Georgia" panose="02040502050405020303" pitchFamily="18" charset="0"/>
                  <a:cs typeface="Arial" panose="020B0604020202020204" pitchFamily="34" charset="0"/>
                </a:rPr>
                <a:t>Vs</a:t>
              </a:r>
            </a:p>
          </p:txBody>
        </p:sp>
      </p:grpSp>
      <p:sp>
        <p:nvSpPr>
          <p:cNvPr id="10" name="ZoneTexte 9">
            <a:extLst>
              <a:ext uri="{FF2B5EF4-FFF2-40B4-BE49-F238E27FC236}">
                <a16:creationId xmlns:a16="http://schemas.microsoft.com/office/drawing/2014/main" id="{76E875AF-925E-9468-80FE-91BD8108EC0F}"/>
              </a:ext>
            </a:extLst>
          </p:cNvPr>
          <p:cNvSpPr txBox="1"/>
          <p:nvPr/>
        </p:nvSpPr>
        <p:spPr>
          <a:xfrm>
            <a:off x="5076984" y="1746517"/>
            <a:ext cx="3631547" cy="646331"/>
          </a:xfrm>
          <a:prstGeom prst="rect">
            <a:avLst/>
          </a:prstGeom>
          <a:ln/>
        </p:spPr>
        <p:style>
          <a:lnRef idx="2">
            <a:schemeClr val="accent6">
              <a:shade val="15000"/>
            </a:schemeClr>
          </a:lnRef>
          <a:fillRef idx="1">
            <a:schemeClr val="accent6"/>
          </a:fillRef>
          <a:effectRef idx="0">
            <a:schemeClr val="accent6"/>
          </a:effectRef>
          <a:fontRef idx="minor">
            <a:schemeClr val="lt1"/>
          </a:fontRef>
        </p:style>
        <p:txBody>
          <a:bodyPr wrap="square" rtlCol="0">
            <a:spAutoFit/>
          </a:bodyPr>
          <a:lstStyle/>
          <a:p>
            <a:pPr algn="ctr"/>
            <a:r>
              <a:rPr lang="en-US" dirty="0">
                <a:latin typeface="Georgia" panose="02040502050405020303" pitchFamily="18" charset="0"/>
                <a:cs typeface="Arial" panose="020B0604020202020204" pitchFamily="34" charset="0"/>
              </a:rPr>
              <a:t>Presence of the insulating gap in 1T-TaSe</a:t>
            </a:r>
            <a:r>
              <a:rPr lang="en-US" baseline="-25000" dirty="0">
                <a:latin typeface="Georgia" panose="02040502050405020303" pitchFamily="18" charset="0"/>
                <a:cs typeface="Arial" panose="020B0604020202020204" pitchFamily="34" charset="0"/>
              </a:rPr>
              <a:t>2</a:t>
            </a:r>
            <a:r>
              <a:rPr lang="en-US" dirty="0">
                <a:latin typeface="Georgia" panose="02040502050405020303" pitchFamily="18" charset="0"/>
                <a:cs typeface="Arial" panose="020B0604020202020204" pitchFamily="34" charset="0"/>
              </a:rPr>
              <a:t> in single layer limit</a:t>
            </a:r>
          </a:p>
        </p:txBody>
      </p:sp>
      <p:grpSp>
        <p:nvGrpSpPr>
          <p:cNvPr id="11" name="Groupe 10">
            <a:extLst>
              <a:ext uri="{FF2B5EF4-FFF2-40B4-BE49-F238E27FC236}">
                <a16:creationId xmlns:a16="http://schemas.microsoft.com/office/drawing/2014/main" id="{009B6EFD-0103-2393-9090-500753CC85A7}"/>
              </a:ext>
            </a:extLst>
          </p:cNvPr>
          <p:cNvGrpSpPr/>
          <p:nvPr/>
        </p:nvGrpSpPr>
        <p:grpSpPr>
          <a:xfrm>
            <a:off x="274320" y="2963167"/>
            <a:ext cx="4173054" cy="3391492"/>
            <a:chOff x="1062132" y="23434559"/>
            <a:chExt cx="6857057" cy="5146962"/>
          </a:xfrm>
        </p:grpSpPr>
        <p:pic>
          <p:nvPicPr>
            <p:cNvPr id="14" name="Image 13">
              <a:extLst>
                <a:ext uri="{FF2B5EF4-FFF2-40B4-BE49-F238E27FC236}">
                  <a16:creationId xmlns:a16="http://schemas.microsoft.com/office/drawing/2014/main" id="{40A3C787-1225-77B0-DF66-E82ADEAC7CA2}"/>
                </a:ext>
              </a:extLst>
            </p:cNvPr>
            <p:cNvPicPr/>
            <p:nvPr/>
          </p:nvPicPr>
          <p:blipFill>
            <a:blip r:embed="rId4"/>
            <a:stretch>
              <a:fillRect/>
            </a:stretch>
          </p:blipFill>
          <p:spPr>
            <a:xfrm>
              <a:off x="1062132" y="23434559"/>
              <a:ext cx="6857057" cy="5146962"/>
            </a:xfrm>
            <a:prstGeom prst="rect">
              <a:avLst/>
            </a:prstGeom>
          </p:spPr>
        </p:pic>
        <mc:AlternateContent xmlns:mc="http://schemas.openxmlformats.org/markup-compatibility/2006" xmlns:a14="http://schemas.microsoft.com/office/drawing/2010/main">
          <mc:Choice Requires="a14">
            <p:sp>
              <p:nvSpPr>
                <p:cNvPr id="15" name="ZoneTexte 14">
                  <a:extLst>
                    <a:ext uri="{FF2B5EF4-FFF2-40B4-BE49-F238E27FC236}">
                      <a16:creationId xmlns:a16="http://schemas.microsoft.com/office/drawing/2014/main" id="{830C29B3-E012-ED6F-EEEC-609A064938FE}"/>
                    </a:ext>
                  </a:extLst>
                </p:cNvPr>
                <p:cNvSpPr txBox="1"/>
                <p:nvPr/>
              </p:nvSpPr>
              <p:spPr>
                <a:xfrm>
                  <a:off x="2758927" y="25293877"/>
                  <a:ext cx="4127676" cy="980878"/>
                </a:xfrm>
                <a:prstGeom prst="rect">
                  <a:avLst/>
                </a:prstGeom>
                <a:noFill/>
              </p:spPr>
              <p:txBody>
                <a:bodyPr wrap="square" rtlCol="0">
                  <a:spAutoFit/>
                </a:bodyPr>
                <a:lstStyle/>
                <a:p>
                  <a:pPr algn="ctr"/>
                  <a:r>
                    <a:rPr lang="en-US" dirty="0" err="1">
                      <a:latin typeface="Georgia" panose="02040502050405020303" pitchFamily="18" charset="0"/>
                      <a:cs typeface="Arial" panose="020B0604020202020204" pitchFamily="34" charset="0"/>
                    </a:rPr>
                    <a:t>GaP</a:t>
                  </a:r>
                  <a:r>
                    <a:rPr lang="en-US" u="sng" dirty="0">
                      <a:latin typeface="Georgia" panose="02040502050405020303" pitchFamily="18" charset="0"/>
                      <a:cs typeface="Arial" panose="020B0604020202020204" pitchFamily="34" charset="0"/>
                    </a:rPr>
                    <a:t> </a:t>
                  </a:r>
                </a:p>
                <a:p>
                  <a:pPr algn="ctr"/>
                  <a14:m>
                    <m:oMath xmlns:m="http://schemas.openxmlformats.org/officeDocument/2006/math">
                      <m:sSub>
                        <m:sSubPr>
                          <m:ctrlPr>
                            <a:rPr lang="en-US" b="1" i="1" smtClean="0">
                              <a:latin typeface="Cambria Math" panose="02040503050406030204" pitchFamily="18" charset="0"/>
                              <a:cs typeface="Arial" panose="020B0604020202020204" pitchFamily="34" charset="0"/>
                              <a:sym typeface="Wingdings" panose="05000000000000000000" pitchFamily="2" charset="2"/>
                            </a:rPr>
                          </m:ctrlPr>
                        </m:sSubPr>
                        <m:e>
                          <m:r>
                            <a:rPr lang="en-US" b="1" i="0" smtClean="0">
                              <a:latin typeface="Cambria Math" panose="02040503050406030204" pitchFamily="18" charset="0"/>
                              <a:cs typeface="Arial" panose="020B0604020202020204" pitchFamily="34" charset="0"/>
                              <a:sym typeface="Wingdings" panose="05000000000000000000" pitchFamily="2" charset="2"/>
                            </a:rPr>
                            <m:t>𝐄</m:t>
                          </m:r>
                        </m:e>
                        <m:sub>
                          <m:r>
                            <a:rPr lang="en-US" b="1" i="0" smtClean="0">
                              <a:latin typeface="Cambria Math" panose="02040503050406030204" pitchFamily="18" charset="0"/>
                              <a:cs typeface="Arial" panose="020B0604020202020204" pitchFamily="34" charset="0"/>
                              <a:sym typeface="Wingdings" panose="05000000000000000000" pitchFamily="2" charset="2"/>
                            </a:rPr>
                            <m:t>𝐆</m:t>
                          </m:r>
                        </m:sub>
                      </m:sSub>
                    </m:oMath>
                  </a14:m>
                  <a:r>
                    <a:rPr lang="en-US" b="1" dirty="0">
                      <a:latin typeface="Georgia" panose="02040502050405020303" pitchFamily="18" charset="0"/>
                      <a:cs typeface="Arial" panose="020B0604020202020204" pitchFamily="34" charset="0"/>
                    </a:rPr>
                    <a:t> = 2.26 eV</a:t>
                  </a:r>
                </a:p>
              </p:txBody>
            </p:sp>
          </mc:Choice>
          <mc:Fallback xmlns="">
            <p:sp>
              <p:nvSpPr>
                <p:cNvPr id="15" name="ZoneTexte 14">
                  <a:extLst>
                    <a:ext uri="{FF2B5EF4-FFF2-40B4-BE49-F238E27FC236}">
                      <a16:creationId xmlns:a16="http://schemas.microsoft.com/office/drawing/2014/main" id="{830C29B3-E012-ED6F-EEEC-609A064938FE}"/>
                    </a:ext>
                  </a:extLst>
                </p:cNvPr>
                <p:cNvSpPr txBox="1">
                  <a:spLocks noRot="1" noChangeAspect="1" noMove="1" noResize="1" noEditPoints="1" noAdjustHandles="1" noChangeArrowheads="1" noChangeShapeType="1" noTextEdit="1"/>
                </p:cNvSpPr>
                <p:nvPr/>
              </p:nvSpPr>
              <p:spPr>
                <a:xfrm>
                  <a:off x="2758927" y="25293877"/>
                  <a:ext cx="4127676" cy="980878"/>
                </a:xfrm>
                <a:prstGeom prst="rect">
                  <a:avLst/>
                </a:prstGeom>
                <a:blipFill>
                  <a:blip r:embed="rId5"/>
                  <a:stretch>
                    <a:fillRect t="-4717" b="-14151"/>
                  </a:stretch>
                </a:blipFill>
              </p:spPr>
              <p:txBody>
                <a:bodyPr/>
                <a:lstStyle/>
                <a:p>
                  <a:r>
                    <a:rPr lang="en-US">
                      <a:noFill/>
                    </a:rPr>
                    <a:t> </a:t>
                  </a:r>
                </a:p>
              </p:txBody>
            </p:sp>
          </mc:Fallback>
        </mc:AlternateContent>
      </p:grpSp>
      <p:grpSp>
        <p:nvGrpSpPr>
          <p:cNvPr id="6" name="Groupe 5">
            <a:extLst>
              <a:ext uri="{FF2B5EF4-FFF2-40B4-BE49-F238E27FC236}">
                <a16:creationId xmlns:a16="http://schemas.microsoft.com/office/drawing/2014/main" id="{EDAAA829-A558-7A8E-4047-1E2E2947412C}"/>
              </a:ext>
            </a:extLst>
          </p:cNvPr>
          <p:cNvGrpSpPr/>
          <p:nvPr/>
        </p:nvGrpSpPr>
        <p:grpSpPr>
          <a:xfrm>
            <a:off x="4538016" y="2963166"/>
            <a:ext cx="4205964" cy="3391493"/>
            <a:chOff x="4538016" y="2963166"/>
            <a:chExt cx="4205964" cy="3391493"/>
          </a:xfrm>
        </p:grpSpPr>
        <p:pic>
          <p:nvPicPr>
            <p:cNvPr id="12" name="Image 11">
              <a:extLst>
                <a:ext uri="{FF2B5EF4-FFF2-40B4-BE49-F238E27FC236}">
                  <a16:creationId xmlns:a16="http://schemas.microsoft.com/office/drawing/2014/main" id="{058C2C3F-F1AC-31E1-6575-2481753CADF6}"/>
                </a:ext>
              </a:extLst>
            </p:cNvPr>
            <p:cNvPicPr/>
            <p:nvPr/>
          </p:nvPicPr>
          <p:blipFill>
            <a:blip r:embed="rId6"/>
            <a:stretch>
              <a:fillRect/>
            </a:stretch>
          </p:blipFill>
          <p:spPr>
            <a:xfrm>
              <a:off x="4538016" y="2963166"/>
              <a:ext cx="4205964" cy="3391493"/>
            </a:xfrm>
            <a:prstGeom prst="rect">
              <a:avLst/>
            </a:prstGeom>
          </p:spPr>
        </p:pic>
        <mc:AlternateContent xmlns:mc="http://schemas.openxmlformats.org/markup-compatibility/2006" xmlns:a14="http://schemas.microsoft.com/office/drawing/2010/main">
          <mc:Choice Requires="a14">
            <p:sp>
              <p:nvSpPr>
                <p:cNvPr id="13" name="ZoneTexte 12">
                  <a:extLst>
                    <a:ext uri="{FF2B5EF4-FFF2-40B4-BE49-F238E27FC236}">
                      <a16:creationId xmlns:a16="http://schemas.microsoft.com/office/drawing/2014/main" id="{B81EC5AC-97EC-14E9-D7FA-49F3705C3E33}"/>
                    </a:ext>
                  </a:extLst>
                </p:cNvPr>
                <p:cNvSpPr txBox="1"/>
                <p:nvPr/>
              </p:nvSpPr>
              <p:spPr>
                <a:xfrm>
                  <a:off x="5698292" y="3638016"/>
                  <a:ext cx="3010239" cy="646331"/>
                </a:xfrm>
                <a:prstGeom prst="rect">
                  <a:avLst/>
                </a:prstGeom>
                <a:noFill/>
              </p:spPr>
              <p:txBody>
                <a:bodyPr wrap="square" rtlCol="0">
                  <a:spAutoFit/>
                </a:bodyPr>
                <a:lstStyle/>
                <a:p>
                  <a:pPr algn="ctr"/>
                  <a:r>
                    <a:rPr lang="en-US" dirty="0">
                      <a:latin typeface="Georgia" panose="02040502050405020303" pitchFamily="18" charset="0"/>
                      <a:cs typeface="Arial" panose="020B0604020202020204" pitchFamily="34" charset="0"/>
                    </a:rPr>
                    <a:t>1T-TaSe</a:t>
                  </a:r>
                  <a:r>
                    <a:rPr lang="en-US" baseline="-25000" dirty="0">
                      <a:latin typeface="Georgia" panose="02040502050405020303" pitchFamily="18" charset="0"/>
                      <a:cs typeface="Arial" panose="020B0604020202020204" pitchFamily="34" charset="0"/>
                    </a:rPr>
                    <a:t>2 </a:t>
                  </a:r>
                  <a:endParaRPr lang="fr-FR" b="1" i="1" dirty="0">
                    <a:latin typeface="Georgia" panose="02040502050405020303" pitchFamily="18" charset="0"/>
                    <a:cs typeface="Arial" panose="020B0604020202020204" pitchFamily="34" charset="0"/>
                    <a:sym typeface="Wingdings" panose="05000000000000000000" pitchFamily="2" charset="2"/>
                  </a:endParaRPr>
                </a:p>
                <a:p>
                  <a:pPr algn="ctr"/>
                  <a14:m>
                    <m:oMath xmlns:m="http://schemas.openxmlformats.org/officeDocument/2006/math">
                      <m:sSub>
                        <m:sSubPr>
                          <m:ctrlPr>
                            <a:rPr lang="en-US" b="1" i="1" smtClean="0">
                              <a:latin typeface="Cambria Math" panose="02040503050406030204" pitchFamily="18" charset="0"/>
                              <a:cs typeface="Arial" panose="020B0604020202020204" pitchFamily="34" charset="0"/>
                              <a:sym typeface="Wingdings" panose="05000000000000000000" pitchFamily="2" charset="2"/>
                            </a:rPr>
                          </m:ctrlPr>
                        </m:sSubPr>
                        <m:e>
                          <m:r>
                            <a:rPr lang="en-US" b="1" i="0" smtClean="0">
                              <a:latin typeface="Cambria Math" panose="02040503050406030204" pitchFamily="18" charset="0"/>
                              <a:cs typeface="Arial" panose="020B0604020202020204" pitchFamily="34" charset="0"/>
                              <a:sym typeface="Wingdings" panose="05000000000000000000" pitchFamily="2" charset="2"/>
                            </a:rPr>
                            <m:t>𝐄</m:t>
                          </m:r>
                        </m:e>
                        <m:sub>
                          <m:r>
                            <a:rPr lang="en-US" b="1" i="0" smtClean="0">
                              <a:latin typeface="Cambria Math" panose="02040503050406030204" pitchFamily="18" charset="0"/>
                              <a:cs typeface="Arial" panose="020B0604020202020204" pitchFamily="34" charset="0"/>
                              <a:sym typeface="Wingdings" panose="05000000000000000000" pitchFamily="2" charset="2"/>
                            </a:rPr>
                            <m:t>𝐆</m:t>
                          </m:r>
                        </m:sub>
                      </m:sSub>
                    </m:oMath>
                  </a14:m>
                  <a:r>
                    <a:rPr lang="en-US" b="1" dirty="0">
                      <a:latin typeface="Georgia" panose="02040502050405020303" pitchFamily="18" charset="0"/>
                      <a:cs typeface="Arial" panose="020B0604020202020204" pitchFamily="34" charset="0"/>
                    </a:rPr>
                    <a:t> = 150 </a:t>
                  </a:r>
                  <a:r>
                    <a:rPr lang="en-US" b="1" dirty="0" err="1">
                      <a:latin typeface="Georgia" panose="02040502050405020303" pitchFamily="18" charset="0"/>
                      <a:cs typeface="Arial" panose="020B0604020202020204" pitchFamily="34" charset="0"/>
                    </a:rPr>
                    <a:t>meV</a:t>
                  </a:r>
                  <a:endParaRPr lang="en-US" b="1" dirty="0">
                    <a:latin typeface="Georgia" panose="02040502050405020303" pitchFamily="18" charset="0"/>
                    <a:cs typeface="Arial" panose="020B0604020202020204" pitchFamily="34" charset="0"/>
                  </a:endParaRPr>
                </a:p>
              </p:txBody>
            </p:sp>
          </mc:Choice>
          <mc:Fallback xmlns="">
            <p:sp>
              <p:nvSpPr>
                <p:cNvPr id="13" name="ZoneTexte 12">
                  <a:extLst>
                    <a:ext uri="{FF2B5EF4-FFF2-40B4-BE49-F238E27FC236}">
                      <a16:creationId xmlns:a16="http://schemas.microsoft.com/office/drawing/2014/main" id="{B81EC5AC-97EC-14E9-D7FA-49F3705C3E33}"/>
                    </a:ext>
                  </a:extLst>
                </p:cNvPr>
                <p:cNvSpPr txBox="1">
                  <a:spLocks noRot="1" noChangeAspect="1" noMove="1" noResize="1" noEditPoints="1" noAdjustHandles="1" noChangeArrowheads="1" noChangeShapeType="1" noTextEdit="1"/>
                </p:cNvSpPr>
                <p:nvPr/>
              </p:nvSpPr>
              <p:spPr>
                <a:xfrm>
                  <a:off x="5698292" y="3638016"/>
                  <a:ext cx="3010239" cy="646331"/>
                </a:xfrm>
                <a:prstGeom prst="rect">
                  <a:avLst/>
                </a:prstGeom>
                <a:blipFill>
                  <a:blip r:embed="rId7"/>
                  <a:stretch>
                    <a:fillRect t="-5660" b="-14151"/>
                  </a:stretch>
                </a:blipFill>
              </p:spPr>
              <p:txBody>
                <a:bodyPr/>
                <a:lstStyle/>
                <a:p>
                  <a:r>
                    <a:rPr lang="en-US">
                      <a:noFill/>
                    </a:rPr>
                    <a:t> </a:t>
                  </a:r>
                </a:p>
              </p:txBody>
            </p:sp>
          </mc:Fallback>
        </mc:AlternateContent>
      </p:grpSp>
      <p:sp>
        <p:nvSpPr>
          <p:cNvPr id="27" name="ZoneTexte 26">
            <a:extLst>
              <a:ext uri="{FF2B5EF4-FFF2-40B4-BE49-F238E27FC236}">
                <a16:creationId xmlns:a16="http://schemas.microsoft.com/office/drawing/2014/main" id="{3B66CA4C-B93C-9E99-8D3F-1C0E65C7F639}"/>
              </a:ext>
            </a:extLst>
          </p:cNvPr>
          <p:cNvSpPr txBox="1"/>
          <p:nvPr/>
        </p:nvSpPr>
        <p:spPr>
          <a:xfrm>
            <a:off x="-12700" y="1007520"/>
            <a:ext cx="2455277" cy="584775"/>
          </a:xfrm>
          <a:prstGeom prst="rect">
            <a:avLst/>
          </a:prstGeom>
          <a:noFill/>
        </p:spPr>
        <p:txBody>
          <a:bodyPr wrap="square" rtlCol="0">
            <a:spAutoFit/>
          </a:bodyPr>
          <a:lstStyle/>
          <a:p>
            <a:r>
              <a:rPr lang="en-US" sz="1600" dirty="0">
                <a:latin typeface="Georgia" panose="02040502050405020303" pitchFamily="18" charset="0"/>
                <a:cs typeface="Arial" panose="020B0604020202020204" pitchFamily="34" charset="0"/>
              </a:rPr>
              <a:t>Working temperature</a:t>
            </a:r>
          </a:p>
          <a:p>
            <a:r>
              <a:rPr lang="en-US" sz="1600" dirty="0">
                <a:latin typeface="Georgia" panose="02040502050405020303" pitchFamily="18" charset="0"/>
                <a:cs typeface="Arial" panose="020B0604020202020204" pitchFamily="34" charset="0"/>
              </a:rPr>
              <a:t> T = 77 K</a:t>
            </a:r>
          </a:p>
        </p:txBody>
      </p:sp>
      <p:cxnSp>
        <p:nvCxnSpPr>
          <p:cNvPr id="8" name="Connecteur droit avec flèche 7">
            <a:extLst>
              <a:ext uri="{FF2B5EF4-FFF2-40B4-BE49-F238E27FC236}">
                <a16:creationId xmlns:a16="http://schemas.microsoft.com/office/drawing/2014/main" id="{1FB5D67F-1B2A-18ED-6B8D-4F495FC52DF9}"/>
              </a:ext>
            </a:extLst>
          </p:cNvPr>
          <p:cNvCxnSpPr>
            <a:cxnSpLocks/>
          </p:cNvCxnSpPr>
          <p:nvPr/>
        </p:nvCxnSpPr>
        <p:spPr>
          <a:xfrm>
            <a:off x="1775634" y="5007935"/>
            <a:ext cx="1533843"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Connecteur droit avec flèche 28">
            <a:extLst>
              <a:ext uri="{FF2B5EF4-FFF2-40B4-BE49-F238E27FC236}">
                <a16:creationId xmlns:a16="http://schemas.microsoft.com/office/drawing/2014/main" id="{6ADBBFF9-C38F-3200-A18F-DFB4260214E0}"/>
              </a:ext>
            </a:extLst>
          </p:cNvPr>
          <p:cNvCxnSpPr>
            <a:cxnSpLocks/>
          </p:cNvCxnSpPr>
          <p:nvPr/>
        </p:nvCxnSpPr>
        <p:spPr>
          <a:xfrm>
            <a:off x="6532378" y="5525386"/>
            <a:ext cx="434807"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Espace réservé du numéro de diapositive 6">
            <a:extLst>
              <a:ext uri="{FF2B5EF4-FFF2-40B4-BE49-F238E27FC236}">
                <a16:creationId xmlns:a16="http://schemas.microsoft.com/office/drawing/2014/main" id="{306877D8-24A1-0BA2-460A-5C46E7002F67}"/>
              </a:ext>
            </a:extLst>
          </p:cNvPr>
          <p:cNvSpPr>
            <a:spLocks noGrp="1"/>
          </p:cNvSpPr>
          <p:nvPr>
            <p:ph type="sldNum" sz="quarter" idx="12"/>
          </p:nvPr>
        </p:nvSpPr>
        <p:spPr/>
        <p:txBody>
          <a:bodyPr/>
          <a:lstStyle/>
          <a:p>
            <a:fld id="{805F62EE-C454-B145-957E-D2FDC4A58ED4}" type="slidenum">
              <a:rPr lang="fr-FR" smtClean="0"/>
              <a:t>24</a:t>
            </a:fld>
            <a:endParaRPr lang="fr-FR"/>
          </a:p>
        </p:txBody>
      </p:sp>
    </p:spTree>
    <p:extLst>
      <p:ext uri="{BB962C8B-B14F-4D97-AF65-F5344CB8AC3E}">
        <p14:creationId xmlns:p14="http://schemas.microsoft.com/office/powerpoint/2010/main" val="23395770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572628-14D8-F3D6-9C5F-96C65239FA1E}"/>
              </a:ext>
            </a:extLst>
          </p:cNvPr>
          <p:cNvSpPr>
            <a:spLocks noGrp="1"/>
          </p:cNvSpPr>
          <p:nvPr>
            <p:ph type="title"/>
          </p:nvPr>
        </p:nvSpPr>
        <p:spPr>
          <a:xfrm>
            <a:off x="1512613" y="21931"/>
            <a:ext cx="6143410" cy="566911"/>
          </a:xfrm>
        </p:spPr>
        <p:txBody>
          <a:bodyPr/>
          <a:lstStyle/>
          <a:p>
            <a:r>
              <a:rPr lang="fr-FR" dirty="0"/>
              <a:t>The Nanoprobe:</a:t>
            </a:r>
            <a:endParaRPr lang="en-US" dirty="0"/>
          </a:p>
        </p:txBody>
      </p:sp>
      <p:sp>
        <p:nvSpPr>
          <p:cNvPr id="3" name="Espace réservé de la date 2">
            <a:extLst>
              <a:ext uri="{FF2B5EF4-FFF2-40B4-BE49-F238E27FC236}">
                <a16:creationId xmlns:a16="http://schemas.microsoft.com/office/drawing/2014/main" id="{8710042C-8FFC-00EE-3791-E3F78EE1B0E2}"/>
              </a:ext>
            </a:extLst>
          </p:cNvPr>
          <p:cNvSpPr>
            <a:spLocks noGrp="1"/>
          </p:cNvSpPr>
          <p:nvPr>
            <p:ph type="dt" sz="half" idx="10"/>
          </p:nvPr>
        </p:nvSpPr>
        <p:spPr/>
        <p:txBody>
          <a:bodyPr/>
          <a:lstStyle/>
          <a:p>
            <a:r>
              <a:rPr lang="en-US"/>
              <a:t>5-6 December 2023</a:t>
            </a:r>
            <a:endParaRPr lang="fr-FR"/>
          </a:p>
        </p:txBody>
      </p:sp>
      <p:sp>
        <p:nvSpPr>
          <p:cNvPr id="4" name="Espace réservé du pied de page 3">
            <a:extLst>
              <a:ext uri="{FF2B5EF4-FFF2-40B4-BE49-F238E27FC236}">
                <a16:creationId xmlns:a16="http://schemas.microsoft.com/office/drawing/2014/main" id="{65438C32-AA41-8CD0-87B6-91F3FDCD100D}"/>
              </a:ext>
            </a:extLst>
          </p:cNvPr>
          <p:cNvSpPr>
            <a:spLocks noGrp="1"/>
          </p:cNvSpPr>
          <p:nvPr>
            <p:ph type="ftr" sz="quarter" idx="11"/>
          </p:nvPr>
        </p:nvSpPr>
        <p:spPr/>
        <p:txBody>
          <a:bodyPr/>
          <a:lstStyle/>
          <a:p>
            <a:r>
              <a:rPr lang="fr-FR"/>
              <a:t>GDR MEETICC</a:t>
            </a:r>
          </a:p>
        </p:txBody>
      </p:sp>
      <p:pic>
        <p:nvPicPr>
          <p:cNvPr id="10" name="Picture 7" descr="A cluttered kitchen&#10;&#10;Description automatically generated">
            <a:extLst>
              <a:ext uri="{FF2B5EF4-FFF2-40B4-BE49-F238E27FC236}">
                <a16:creationId xmlns:a16="http://schemas.microsoft.com/office/drawing/2014/main" id="{C50CADDE-F91C-9FEC-ED81-AD0608387D55}"/>
              </a:ext>
            </a:extLst>
          </p:cNvPr>
          <p:cNvPicPr>
            <a:picLocks noChangeAspect="1"/>
          </p:cNvPicPr>
          <p:nvPr/>
        </p:nvPicPr>
        <p:blipFill rotWithShape="1">
          <a:blip r:embed="rId3">
            <a:extLst>
              <a:ext uri="{28A0092B-C50C-407E-A947-70E740481C1C}">
                <a14:useLocalDpi xmlns:a14="http://schemas.microsoft.com/office/drawing/2010/main" val="0"/>
              </a:ext>
            </a:extLst>
          </a:blip>
          <a:srcRect t="16517" r="27916" b="42408"/>
          <a:stretch/>
        </p:blipFill>
        <p:spPr>
          <a:xfrm>
            <a:off x="438163" y="1503567"/>
            <a:ext cx="4888965" cy="2116244"/>
          </a:xfrm>
          <a:prstGeom prst="rect">
            <a:avLst/>
          </a:prstGeom>
          <a:ln>
            <a:solidFill>
              <a:schemeClr val="accent3">
                <a:lumMod val="50000"/>
              </a:schemeClr>
            </a:solidFill>
          </a:ln>
        </p:spPr>
      </p:pic>
      <p:pic>
        <p:nvPicPr>
          <p:cNvPr id="11" name="Picture 4">
            <a:extLst>
              <a:ext uri="{FF2B5EF4-FFF2-40B4-BE49-F238E27FC236}">
                <a16:creationId xmlns:a16="http://schemas.microsoft.com/office/drawing/2014/main" id="{95A57E99-C923-43D2-299E-D05AA80C5DDF}"/>
              </a:ext>
            </a:extLst>
          </p:cNvPr>
          <p:cNvPicPr>
            <a:picLocks noChangeAspect="1"/>
          </p:cNvPicPr>
          <p:nvPr/>
        </p:nvPicPr>
        <p:blipFill rotWithShape="1">
          <a:blip r:embed="rId4"/>
          <a:srcRect l="1028" t="14395" r="1233" b="16385"/>
          <a:stretch/>
        </p:blipFill>
        <p:spPr>
          <a:xfrm>
            <a:off x="2768794" y="3774495"/>
            <a:ext cx="2558334" cy="1579938"/>
          </a:xfrm>
          <a:prstGeom prst="rect">
            <a:avLst/>
          </a:prstGeom>
          <a:ln>
            <a:solidFill>
              <a:schemeClr val="accent3">
                <a:lumMod val="50000"/>
              </a:schemeClr>
            </a:solidFill>
          </a:ln>
        </p:spPr>
      </p:pic>
      <p:pic>
        <p:nvPicPr>
          <p:cNvPr id="12" name="Image 5">
            <a:extLst>
              <a:ext uri="{FF2B5EF4-FFF2-40B4-BE49-F238E27FC236}">
                <a16:creationId xmlns:a16="http://schemas.microsoft.com/office/drawing/2014/main" id="{F839FAB9-AD6A-C165-7360-ECB044E1366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651" r="26876"/>
          <a:stretch/>
        </p:blipFill>
        <p:spPr>
          <a:xfrm>
            <a:off x="5734464" y="1536192"/>
            <a:ext cx="3078654" cy="3818241"/>
          </a:xfrm>
          <a:prstGeom prst="rect">
            <a:avLst/>
          </a:prstGeom>
          <a:ln>
            <a:solidFill>
              <a:schemeClr val="accent3">
                <a:lumMod val="50000"/>
              </a:schemeClr>
            </a:solidFill>
          </a:ln>
        </p:spPr>
      </p:pic>
      <p:sp>
        <p:nvSpPr>
          <p:cNvPr id="13" name="ZoneTexte 12">
            <a:extLst>
              <a:ext uri="{FF2B5EF4-FFF2-40B4-BE49-F238E27FC236}">
                <a16:creationId xmlns:a16="http://schemas.microsoft.com/office/drawing/2014/main" id="{FBBA6B28-C34E-5C3E-2101-A1F56E9F6AA5}"/>
              </a:ext>
            </a:extLst>
          </p:cNvPr>
          <p:cNvSpPr txBox="1"/>
          <p:nvPr/>
        </p:nvSpPr>
        <p:spPr>
          <a:xfrm>
            <a:off x="80438" y="3871966"/>
            <a:ext cx="2688356" cy="1569660"/>
          </a:xfrm>
          <a:prstGeom prst="rect">
            <a:avLst/>
          </a:prstGeom>
          <a:noFill/>
        </p:spPr>
        <p:txBody>
          <a:bodyPr wrap="square" rtlCol="0">
            <a:spAutoFit/>
          </a:bodyPr>
          <a:lstStyle/>
          <a:p>
            <a:pPr algn="ctr"/>
            <a:r>
              <a:rPr lang="en-US" sz="1600" dirty="0">
                <a:latin typeface="Georgia" panose="02040502050405020303" pitchFamily="18" charset="0"/>
              </a:rPr>
              <a:t>Four independent </a:t>
            </a:r>
          </a:p>
          <a:p>
            <a:pPr algn="ctr"/>
            <a:r>
              <a:rPr lang="en-US" sz="1600" dirty="0">
                <a:latin typeface="Georgia" panose="02040502050405020303" pitchFamily="18" charset="0"/>
              </a:rPr>
              <a:t>STM probes </a:t>
            </a:r>
          </a:p>
          <a:p>
            <a:pPr algn="ctr"/>
            <a:r>
              <a:rPr lang="en-US" sz="1600" dirty="0">
                <a:latin typeface="Georgia" panose="02040502050405020303" pitchFamily="18" charset="0"/>
              </a:rPr>
              <a:t>+</a:t>
            </a:r>
          </a:p>
          <a:p>
            <a:pPr algn="ctr"/>
            <a:r>
              <a:rPr lang="en-US" sz="1600" dirty="0">
                <a:latin typeface="Georgia" panose="02040502050405020303" pitchFamily="18" charset="0"/>
              </a:rPr>
              <a:t>SEM monitoring</a:t>
            </a:r>
          </a:p>
          <a:p>
            <a:pPr algn="ctr"/>
            <a:r>
              <a:rPr lang="en-US" sz="1600" dirty="0">
                <a:latin typeface="Georgia" panose="02040502050405020303" pitchFamily="18" charset="0"/>
              </a:rPr>
              <a:t>+</a:t>
            </a:r>
          </a:p>
          <a:p>
            <a:pPr algn="ctr"/>
            <a:r>
              <a:rPr lang="en-US" sz="1600" dirty="0">
                <a:latin typeface="Georgia" panose="02040502050405020303" pitchFamily="18" charset="0"/>
              </a:rPr>
              <a:t>Ultra High Vacuum</a:t>
            </a:r>
          </a:p>
        </p:txBody>
      </p:sp>
      <p:sp>
        <p:nvSpPr>
          <p:cNvPr id="16" name="ZoneTexte 15">
            <a:extLst>
              <a:ext uri="{FF2B5EF4-FFF2-40B4-BE49-F238E27FC236}">
                <a16:creationId xmlns:a16="http://schemas.microsoft.com/office/drawing/2014/main" id="{0B60672C-D93F-7144-F306-62715CEC9AAD}"/>
              </a:ext>
            </a:extLst>
          </p:cNvPr>
          <p:cNvSpPr txBox="1"/>
          <p:nvPr/>
        </p:nvSpPr>
        <p:spPr>
          <a:xfrm>
            <a:off x="2768794" y="5686115"/>
            <a:ext cx="6143410" cy="369332"/>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n-US" dirty="0">
                <a:latin typeface="Georgia" panose="02040502050405020303" pitchFamily="18" charset="0"/>
                <a:cs typeface="Arial" panose="020B0604020202020204" pitchFamily="34" charset="0"/>
              </a:rPr>
              <a:t>Multiscale transport measurements at room temperature</a:t>
            </a:r>
          </a:p>
        </p:txBody>
      </p:sp>
      <p:sp>
        <p:nvSpPr>
          <p:cNvPr id="6" name="Espace réservé du numéro de diapositive 5">
            <a:extLst>
              <a:ext uri="{FF2B5EF4-FFF2-40B4-BE49-F238E27FC236}">
                <a16:creationId xmlns:a16="http://schemas.microsoft.com/office/drawing/2014/main" id="{06DB5378-86C6-F906-F990-3F768DCC56C7}"/>
              </a:ext>
            </a:extLst>
          </p:cNvPr>
          <p:cNvSpPr>
            <a:spLocks noGrp="1"/>
          </p:cNvSpPr>
          <p:nvPr>
            <p:ph type="sldNum" sz="quarter" idx="12"/>
          </p:nvPr>
        </p:nvSpPr>
        <p:spPr/>
        <p:txBody>
          <a:bodyPr/>
          <a:lstStyle/>
          <a:p>
            <a:fld id="{805F62EE-C454-B145-957E-D2FDC4A58ED4}" type="slidenum">
              <a:rPr lang="fr-FR" smtClean="0"/>
              <a:t>25</a:t>
            </a:fld>
            <a:endParaRPr lang="fr-FR"/>
          </a:p>
        </p:txBody>
      </p:sp>
    </p:spTree>
    <p:extLst>
      <p:ext uri="{BB962C8B-B14F-4D97-AF65-F5344CB8AC3E}">
        <p14:creationId xmlns:p14="http://schemas.microsoft.com/office/powerpoint/2010/main" val="14709861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EC4E6DA-9D68-B762-1406-F99763D2AE9A}"/>
              </a:ext>
            </a:extLst>
          </p:cNvPr>
          <p:cNvSpPr>
            <a:spLocks noGrp="1"/>
          </p:cNvSpPr>
          <p:nvPr>
            <p:ph type="title"/>
          </p:nvPr>
        </p:nvSpPr>
        <p:spPr>
          <a:xfrm>
            <a:off x="1512612" y="21931"/>
            <a:ext cx="6259787" cy="709570"/>
          </a:xfrm>
        </p:spPr>
        <p:txBody>
          <a:bodyPr/>
          <a:lstStyle/>
          <a:p>
            <a:r>
              <a:rPr lang="fr-FR" dirty="0"/>
              <a:t>Transport measurements:</a:t>
            </a:r>
            <a:endParaRPr lang="en-US" dirty="0"/>
          </a:p>
        </p:txBody>
      </p:sp>
      <p:sp>
        <p:nvSpPr>
          <p:cNvPr id="3" name="Espace réservé de la date 2">
            <a:extLst>
              <a:ext uri="{FF2B5EF4-FFF2-40B4-BE49-F238E27FC236}">
                <a16:creationId xmlns:a16="http://schemas.microsoft.com/office/drawing/2014/main" id="{0274FA6D-6B1C-9F39-8454-09FF0C7038F6}"/>
              </a:ext>
            </a:extLst>
          </p:cNvPr>
          <p:cNvSpPr>
            <a:spLocks noGrp="1"/>
          </p:cNvSpPr>
          <p:nvPr>
            <p:ph type="dt" sz="half" idx="10"/>
          </p:nvPr>
        </p:nvSpPr>
        <p:spPr/>
        <p:txBody>
          <a:bodyPr/>
          <a:lstStyle/>
          <a:p>
            <a:r>
              <a:rPr lang="en-US"/>
              <a:t>5-6 December 2023</a:t>
            </a:r>
            <a:endParaRPr lang="fr-FR"/>
          </a:p>
        </p:txBody>
      </p:sp>
      <p:sp>
        <p:nvSpPr>
          <p:cNvPr id="4" name="Espace réservé du pied de page 3">
            <a:extLst>
              <a:ext uri="{FF2B5EF4-FFF2-40B4-BE49-F238E27FC236}">
                <a16:creationId xmlns:a16="http://schemas.microsoft.com/office/drawing/2014/main" id="{C31AF958-CD58-5A6F-9F2B-FDF25E22110A}"/>
              </a:ext>
            </a:extLst>
          </p:cNvPr>
          <p:cNvSpPr>
            <a:spLocks noGrp="1"/>
          </p:cNvSpPr>
          <p:nvPr>
            <p:ph type="ftr" sz="quarter" idx="11"/>
          </p:nvPr>
        </p:nvSpPr>
        <p:spPr/>
        <p:txBody>
          <a:bodyPr/>
          <a:lstStyle/>
          <a:p>
            <a:r>
              <a:rPr lang="fr-FR"/>
              <a:t>GDR MEETICC</a:t>
            </a:r>
          </a:p>
        </p:txBody>
      </p:sp>
      <p:grpSp>
        <p:nvGrpSpPr>
          <p:cNvPr id="11" name="Groupe 10">
            <a:extLst>
              <a:ext uri="{FF2B5EF4-FFF2-40B4-BE49-F238E27FC236}">
                <a16:creationId xmlns:a16="http://schemas.microsoft.com/office/drawing/2014/main" id="{02B2E747-967E-6100-D93F-99EDC1E2842E}"/>
              </a:ext>
            </a:extLst>
          </p:cNvPr>
          <p:cNvGrpSpPr/>
          <p:nvPr/>
        </p:nvGrpSpPr>
        <p:grpSpPr>
          <a:xfrm>
            <a:off x="-4704" y="1595554"/>
            <a:ext cx="4178999" cy="1129314"/>
            <a:chOff x="21077901" y="36273360"/>
            <a:chExt cx="2501095" cy="836118"/>
          </a:xfrm>
        </p:grpSpPr>
        <p:grpSp>
          <p:nvGrpSpPr>
            <p:cNvPr id="13" name="Groupe 12">
              <a:extLst>
                <a:ext uri="{FF2B5EF4-FFF2-40B4-BE49-F238E27FC236}">
                  <a16:creationId xmlns:a16="http://schemas.microsoft.com/office/drawing/2014/main" id="{9050904A-CA28-D11A-A8B0-F80D3AFDEF6B}"/>
                </a:ext>
              </a:extLst>
            </p:cNvPr>
            <p:cNvGrpSpPr/>
            <p:nvPr/>
          </p:nvGrpSpPr>
          <p:grpSpPr>
            <a:xfrm>
              <a:off x="21077901" y="36273360"/>
              <a:ext cx="2501095" cy="836118"/>
              <a:chOff x="6673127" y="5338998"/>
              <a:chExt cx="2501095" cy="836118"/>
            </a:xfrm>
          </p:grpSpPr>
          <p:grpSp>
            <p:nvGrpSpPr>
              <p:cNvPr id="15" name="Groupe 14">
                <a:extLst>
                  <a:ext uri="{FF2B5EF4-FFF2-40B4-BE49-F238E27FC236}">
                    <a16:creationId xmlns:a16="http://schemas.microsoft.com/office/drawing/2014/main" id="{55489C3B-4D8A-C8A8-22DE-FAEA9FBBD003}"/>
                  </a:ext>
                </a:extLst>
              </p:cNvPr>
              <p:cNvGrpSpPr/>
              <p:nvPr/>
            </p:nvGrpSpPr>
            <p:grpSpPr>
              <a:xfrm>
                <a:off x="7863214" y="5338998"/>
                <a:ext cx="1311008" cy="836118"/>
                <a:chOff x="5064864" y="5619698"/>
                <a:chExt cx="1311008" cy="836118"/>
              </a:xfrm>
            </p:grpSpPr>
            <p:grpSp>
              <p:nvGrpSpPr>
                <p:cNvPr id="17" name="Groupe 16">
                  <a:extLst>
                    <a:ext uri="{FF2B5EF4-FFF2-40B4-BE49-F238E27FC236}">
                      <a16:creationId xmlns:a16="http://schemas.microsoft.com/office/drawing/2014/main" id="{991694CB-D39D-A5BA-1C0D-B0A40FC83166}"/>
                    </a:ext>
                  </a:extLst>
                </p:cNvPr>
                <p:cNvGrpSpPr/>
                <p:nvPr/>
              </p:nvGrpSpPr>
              <p:grpSpPr>
                <a:xfrm>
                  <a:off x="5064864" y="5794257"/>
                  <a:ext cx="1311008" cy="661559"/>
                  <a:chOff x="3321473" y="2408667"/>
                  <a:chExt cx="2552700" cy="920932"/>
                </a:xfrm>
              </p:grpSpPr>
              <p:pic>
                <p:nvPicPr>
                  <p:cNvPr id="22" name="Image 21">
                    <a:extLst>
                      <a:ext uri="{FF2B5EF4-FFF2-40B4-BE49-F238E27FC236}">
                        <a16:creationId xmlns:a16="http://schemas.microsoft.com/office/drawing/2014/main" id="{215F9D3A-C567-1DC5-7E21-30C8459A5F79}"/>
                      </a:ext>
                    </a:extLst>
                  </p:cNvPr>
                  <p:cNvPicPr>
                    <a:picLocks noChangeAspect="1"/>
                  </p:cNvPicPr>
                  <p:nvPr/>
                </p:nvPicPr>
                <p:blipFill rotWithShape="1">
                  <a:blip r:embed="rId3">
                    <a:extLst>
                      <a:ext uri="{28A0092B-C50C-407E-A947-70E740481C1C}">
                        <a14:useLocalDpi xmlns:a14="http://schemas.microsoft.com/office/drawing/2010/main" val="0"/>
                      </a:ext>
                    </a:extLst>
                  </a:blip>
                  <a:srcRect l="6324" t="46096" r="57409" b="40286"/>
                  <a:stretch/>
                </p:blipFill>
                <p:spPr>
                  <a:xfrm>
                    <a:off x="3326644" y="2408667"/>
                    <a:ext cx="2543809" cy="438342"/>
                  </a:xfrm>
                  <a:prstGeom prst="rect">
                    <a:avLst/>
                  </a:prstGeom>
                </p:spPr>
              </p:pic>
              <p:sp>
                <p:nvSpPr>
                  <p:cNvPr id="23" name="Rectangle 22">
                    <a:extLst>
                      <a:ext uri="{FF2B5EF4-FFF2-40B4-BE49-F238E27FC236}">
                        <a16:creationId xmlns:a16="http://schemas.microsoft.com/office/drawing/2014/main" id="{1526F276-5E7B-638B-2791-7CDB0D1B0727}"/>
                      </a:ext>
                    </a:extLst>
                  </p:cNvPr>
                  <p:cNvSpPr/>
                  <p:nvPr/>
                </p:nvSpPr>
                <p:spPr>
                  <a:xfrm>
                    <a:off x="3321473" y="2821599"/>
                    <a:ext cx="2552700" cy="508000"/>
                  </a:xfrm>
                  <a:prstGeom prst="rect">
                    <a:avLst/>
                  </a:prstGeom>
                  <a:pattFill prst="dkUpDiag">
                    <a:fgClr>
                      <a:schemeClr val="tx1">
                        <a:lumMod val="75000"/>
                        <a:lumOff val="25000"/>
                      </a:schemeClr>
                    </a:fgClr>
                    <a:bgClr>
                      <a:schemeClr val="bg1"/>
                    </a:bgClr>
                  </a:patt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Georgia" panose="02040502050405020303" pitchFamily="18" charset="0"/>
                    </a:endParaRPr>
                  </a:p>
                </p:txBody>
              </p:sp>
            </p:grpSp>
            <p:sp>
              <p:nvSpPr>
                <p:cNvPr id="18" name="Triangle isocèle 17">
                  <a:extLst>
                    <a:ext uri="{FF2B5EF4-FFF2-40B4-BE49-F238E27FC236}">
                      <a16:creationId xmlns:a16="http://schemas.microsoft.com/office/drawing/2014/main" id="{F3BD2BA9-9628-254F-A1B3-5FFBEE92DBC7}"/>
                    </a:ext>
                  </a:extLst>
                </p:cNvPr>
                <p:cNvSpPr/>
                <p:nvPr/>
              </p:nvSpPr>
              <p:spPr>
                <a:xfrm rot="10800000">
                  <a:off x="6219817" y="5622496"/>
                  <a:ext cx="92783" cy="45205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Georgia" panose="02040502050405020303" pitchFamily="18" charset="0"/>
                  </a:endParaRPr>
                </a:p>
              </p:txBody>
            </p:sp>
            <p:sp>
              <p:nvSpPr>
                <p:cNvPr id="19" name="Triangle isocèle 18">
                  <a:extLst>
                    <a:ext uri="{FF2B5EF4-FFF2-40B4-BE49-F238E27FC236}">
                      <a16:creationId xmlns:a16="http://schemas.microsoft.com/office/drawing/2014/main" id="{3946ACD0-949F-A2C4-4751-3F924C2BAB9E}"/>
                    </a:ext>
                  </a:extLst>
                </p:cNvPr>
                <p:cNvSpPr/>
                <p:nvPr/>
              </p:nvSpPr>
              <p:spPr>
                <a:xfrm rot="10800000">
                  <a:off x="5372298" y="5637165"/>
                  <a:ext cx="111875" cy="45205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Georgia" panose="02040502050405020303" pitchFamily="18" charset="0"/>
                  </a:endParaRPr>
                </a:p>
              </p:txBody>
            </p:sp>
            <p:sp>
              <p:nvSpPr>
                <p:cNvPr id="20" name="Triangle isocèle 19">
                  <a:extLst>
                    <a:ext uri="{FF2B5EF4-FFF2-40B4-BE49-F238E27FC236}">
                      <a16:creationId xmlns:a16="http://schemas.microsoft.com/office/drawing/2014/main" id="{C5E45AF7-7A06-BCDE-C4B4-EF8F3B1F2CAD}"/>
                    </a:ext>
                  </a:extLst>
                </p:cNvPr>
                <p:cNvSpPr/>
                <p:nvPr/>
              </p:nvSpPr>
              <p:spPr>
                <a:xfrm rot="10800000">
                  <a:off x="5958560" y="5619698"/>
                  <a:ext cx="105410" cy="45205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Georgia" panose="02040502050405020303" pitchFamily="18" charset="0"/>
                  </a:endParaRPr>
                </a:p>
              </p:txBody>
            </p:sp>
            <p:sp>
              <p:nvSpPr>
                <p:cNvPr id="21" name="Triangle isocèle 20">
                  <a:extLst>
                    <a:ext uri="{FF2B5EF4-FFF2-40B4-BE49-F238E27FC236}">
                      <a16:creationId xmlns:a16="http://schemas.microsoft.com/office/drawing/2014/main" id="{0AFE9FCA-F38F-C513-CCBB-491C8DB37B98}"/>
                    </a:ext>
                  </a:extLst>
                </p:cNvPr>
                <p:cNvSpPr/>
                <p:nvPr/>
              </p:nvSpPr>
              <p:spPr>
                <a:xfrm rot="10800000">
                  <a:off x="5122510" y="5639926"/>
                  <a:ext cx="107281" cy="45205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Georgia" panose="02040502050405020303" pitchFamily="18" charset="0"/>
                  </a:endParaRPr>
                </a:p>
              </p:txBody>
            </p:sp>
          </p:grpSp>
          <p:sp>
            <p:nvSpPr>
              <p:cNvPr id="16" name="ZoneTexte 15">
                <a:extLst>
                  <a:ext uri="{FF2B5EF4-FFF2-40B4-BE49-F238E27FC236}">
                    <a16:creationId xmlns:a16="http://schemas.microsoft.com/office/drawing/2014/main" id="{ED532F35-E243-5D4C-A6A7-B916317DAADC}"/>
                  </a:ext>
                </a:extLst>
              </p:cNvPr>
              <p:cNvSpPr txBox="1"/>
              <p:nvPr/>
            </p:nvSpPr>
            <p:spPr>
              <a:xfrm>
                <a:off x="6673127" y="5866149"/>
                <a:ext cx="1181734" cy="186315"/>
              </a:xfrm>
              <a:prstGeom prst="rect">
                <a:avLst/>
              </a:prstGeom>
              <a:noFill/>
            </p:spPr>
            <p:txBody>
              <a:bodyPr wrap="square" rtlCol="0">
                <a:spAutoFit/>
              </a:bodyPr>
              <a:lstStyle/>
              <a:p>
                <a:pPr algn="ctr"/>
                <a:r>
                  <a:rPr lang="en-US" sz="1600" dirty="0">
                    <a:latin typeface="Georgia" panose="02040502050405020303" pitchFamily="18" charset="0"/>
                    <a:cs typeface="Arial" panose="020B0604020202020204" pitchFamily="34" charset="0"/>
                  </a:rPr>
                  <a:t>insulating </a:t>
                </a:r>
                <a:r>
                  <a:rPr lang="en-US" sz="1600" dirty="0" err="1">
                    <a:latin typeface="Georgia" panose="02040502050405020303" pitchFamily="18" charset="0"/>
                    <a:cs typeface="Arial" panose="020B0604020202020204" pitchFamily="34" charset="0"/>
                  </a:rPr>
                  <a:t>GaP</a:t>
                </a:r>
                <a:endParaRPr lang="en-US" sz="1600" dirty="0">
                  <a:latin typeface="Georgia" panose="02040502050405020303" pitchFamily="18" charset="0"/>
                  <a:cs typeface="Arial" panose="020B0604020202020204" pitchFamily="34" charset="0"/>
                </a:endParaRPr>
              </a:p>
            </p:txBody>
          </p:sp>
        </p:grpSp>
        <p:sp>
          <p:nvSpPr>
            <p:cNvPr id="14" name="ZoneTexte 13">
              <a:extLst>
                <a:ext uri="{FF2B5EF4-FFF2-40B4-BE49-F238E27FC236}">
                  <a16:creationId xmlns:a16="http://schemas.microsoft.com/office/drawing/2014/main" id="{AC6167C2-CF78-7DF1-6F5C-D46C4B108CA0}"/>
                </a:ext>
              </a:extLst>
            </p:cNvPr>
            <p:cNvSpPr txBox="1"/>
            <p:nvPr/>
          </p:nvSpPr>
          <p:spPr>
            <a:xfrm>
              <a:off x="21640293" y="36487987"/>
              <a:ext cx="610989" cy="186315"/>
            </a:xfrm>
            <a:prstGeom prst="rect">
              <a:avLst/>
            </a:prstGeom>
            <a:noFill/>
          </p:spPr>
          <p:txBody>
            <a:bodyPr wrap="square" rtlCol="0">
              <a:spAutoFit/>
            </a:bodyPr>
            <a:lstStyle/>
            <a:p>
              <a:pPr algn="ctr"/>
              <a:r>
                <a:rPr lang="en-US" sz="1600" dirty="0">
                  <a:latin typeface="Georgia" panose="02040502050405020303" pitchFamily="18" charset="0"/>
                  <a:cs typeface="Arial" panose="020B0604020202020204" pitchFamily="34" charset="0"/>
                </a:rPr>
                <a:t>TaSe</a:t>
              </a:r>
              <a:r>
                <a:rPr lang="en-US" sz="1600" baseline="-25000" dirty="0">
                  <a:latin typeface="Georgia" panose="02040502050405020303" pitchFamily="18" charset="0"/>
                  <a:cs typeface="Arial" panose="020B0604020202020204" pitchFamily="34" charset="0"/>
                </a:rPr>
                <a:t>2</a:t>
              </a:r>
              <a:endParaRPr lang="en-US" sz="1600" dirty="0">
                <a:latin typeface="Georgia" panose="02040502050405020303" pitchFamily="18" charset="0"/>
                <a:cs typeface="Arial" panose="020B0604020202020204" pitchFamily="34" charset="0"/>
              </a:endParaRPr>
            </a:p>
          </p:txBody>
        </p:sp>
      </p:grpSp>
      <p:pic>
        <p:nvPicPr>
          <p:cNvPr id="12" name="Image 11">
            <a:extLst>
              <a:ext uri="{FF2B5EF4-FFF2-40B4-BE49-F238E27FC236}">
                <a16:creationId xmlns:a16="http://schemas.microsoft.com/office/drawing/2014/main" id="{33996A5C-C7D0-3A92-BD3A-7188B7C77133}"/>
              </a:ext>
            </a:extLst>
          </p:cNvPr>
          <p:cNvPicPr>
            <a:picLocks noChangeAspect="1"/>
          </p:cNvPicPr>
          <p:nvPr/>
        </p:nvPicPr>
        <p:blipFill rotWithShape="1">
          <a:blip r:embed="rId4">
            <a:lum bright="30000" contrast="50000"/>
          </a:blip>
          <a:srcRect t="5927" b="7712"/>
          <a:stretch/>
        </p:blipFill>
        <p:spPr>
          <a:xfrm>
            <a:off x="591099" y="3378102"/>
            <a:ext cx="3620073" cy="2496431"/>
          </a:xfrm>
          <a:prstGeom prst="rect">
            <a:avLst/>
          </a:prstGeom>
        </p:spPr>
      </p:pic>
      <p:sp>
        <p:nvSpPr>
          <p:cNvPr id="8" name="ZoneTexte 7">
            <a:extLst>
              <a:ext uri="{FF2B5EF4-FFF2-40B4-BE49-F238E27FC236}">
                <a16:creationId xmlns:a16="http://schemas.microsoft.com/office/drawing/2014/main" id="{95B00906-31A4-071F-55AF-8C21D334C3A8}"/>
              </a:ext>
            </a:extLst>
          </p:cNvPr>
          <p:cNvSpPr txBox="1"/>
          <p:nvPr/>
        </p:nvSpPr>
        <p:spPr>
          <a:xfrm>
            <a:off x="5187763" y="5412868"/>
            <a:ext cx="3556086" cy="461665"/>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n-US" sz="2400" dirty="0">
                <a:latin typeface="Georgia" panose="02040502050405020303" pitchFamily="18" charset="0"/>
                <a:cs typeface="Arial" panose="020B0604020202020204" pitchFamily="34" charset="0"/>
              </a:rPr>
              <a:t>R</a:t>
            </a:r>
            <a:r>
              <a:rPr lang="en-US" sz="2400" baseline="-25000" dirty="0">
                <a:latin typeface="Georgia" panose="02040502050405020303" pitchFamily="18" charset="0"/>
                <a:cs typeface="Arial" panose="020B0604020202020204" pitchFamily="34" charset="0"/>
              </a:rPr>
              <a:t>s </a:t>
            </a:r>
            <a:r>
              <a:rPr lang="en-US" sz="2400" dirty="0">
                <a:latin typeface="Georgia" panose="02040502050405020303" pitchFamily="18" charset="0"/>
                <a:cs typeface="Arial" panose="020B0604020202020204" pitchFamily="34" charset="0"/>
              </a:rPr>
              <a:t>~ 50 k</a:t>
            </a:r>
            <a:r>
              <a:rPr lang="el-GR" sz="2400" dirty="0">
                <a:latin typeface="Georgia" panose="02040502050405020303" pitchFamily="18" charset="0"/>
                <a:cs typeface="Arial" panose="020B0604020202020204" pitchFamily="34" charset="0"/>
              </a:rPr>
              <a:t>Ω</a:t>
            </a:r>
            <a:r>
              <a:rPr lang="fr-FR" sz="2400" dirty="0">
                <a:latin typeface="Georgia" panose="02040502050405020303" pitchFamily="18" charset="0"/>
                <a:cs typeface="Arial" panose="020B0604020202020204" pitchFamily="34" charset="0"/>
              </a:rPr>
              <a:t>/square</a:t>
            </a:r>
            <a:endParaRPr lang="en-US" sz="2400" dirty="0">
              <a:latin typeface="Georgia" panose="02040502050405020303" pitchFamily="18" charset="0"/>
              <a:cs typeface="Arial" panose="020B0604020202020204" pitchFamily="34" charset="0"/>
            </a:endParaRPr>
          </a:p>
        </p:txBody>
      </p:sp>
      <p:pic>
        <p:nvPicPr>
          <p:cNvPr id="24" name="Image 23">
            <a:extLst>
              <a:ext uri="{FF2B5EF4-FFF2-40B4-BE49-F238E27FC236}">
                <a16:creationId xmlns:a16="http://schemas.microsoft.com/office/drawing/2014/main" id="{04F932C6-3702-D370-F76A-623D2FA82E73}"/>
              </a:ext>
            </a:extLst>
          </p:cNvPr>
          <p:cNvPicPr>
            <a:picLocks noChangeAspect="1"/>
          </p:cNvPicPr>
          <p:nvPr/>
        </p:nvPicPr>
        <p:blipFill>
          <a:blip r:embed="rId5"/>
          <a:stretch>
            <a:fillRect/>
          </a:stretch>
        </p:blipFill>
        <p:spPr>
          <a:xfrm>
            <a:off x="4572000" y="1052623"/>
            <a:ext cx="4787612" cy="3657792"/>
          </a:xfrm>
          <a:prstGeom prst="rect">
            <a:avLst/>
          </a:prstGeom>
        </p:spPr>
      </p:pic>
      <p:sp>
        <p:nvSpPr>
          <p:cNvPr id="25" name="ZoneTexte 24">
            <a:extLst>
              <a:ext uri="{FF2B5EF4-FFF2-40B4-BE49-F238E27FC236}">
                <a16:creationId xmlns:a16="http://schemas.microsoft.com/office/drawing/2014/main" id="{1B6AA68B-0E99-C907-A8E3-E1FE11904BB1}"/>
              </a:ext>
            </a:extLst>
          </p:cNvPr>
          <p:cNvSpPr txBox="1"/>
          <p:nvPr/>
        </p:nvSpPr>
        <p:spPr>
          <a:xfrm>
            <a:off x="134102" y="1225767"/>
            <a:ext cx="3046495" cy="338554"/>
          </a:xfrm>
          <a:prstGeom prst="rect">
            <a:avLst/>
          </a:prstGeom>
          <a:noFill/>
        </p:spPr>
        <p:txBody>
          <a:bodyPr wrap="square" rtlCol="0">
            <a:spAutoFit/>
          </a:bodyPr>
          <a:lstStyle/>
          <a:p>
            <a:r>
              <a:rPr lang="en-US" sz="1600" dirty="0">
                <a:latin typeface="Georgia" panose="02040502050405020303" pitchFamily="18" charset="0"/>
                <a:cs typeface="Arial" panose="020B0604020202020204" pitchFamily="34" charset="0"/>
              </a:rPr>
              <a:t>Room temperature</a:t>
            </a:r>
          </a:p>
        </p:txBody>
      </p:sp>
      <p:sp>
        <p:nvSpPr>
          <p:cNvPr id="6" name="Espace réservé du numéro de diapositive 5">
            <a:extLst>
              <a:ext uri="{FF2B5EF4-FFF2-40B4-BE49-F238E27FC236}">
                <a16:creationId xmlns:a16="http://schemas.microsoft.com/office/drawing/2014/main" id="{E22AA885-7055-7AC8-1ADB-C72C68330FE5}"/>
              </a:ext>
            </a:extLst>
          </p:cNvPr>
          <p:cNvSpPr>
            <a:spLocks noGrp="1"/>
          </p:cNvSpPr>
          <p:nvPr>
            <p:ph type="sldNum" sz="quarter" idx="12"/>
          </p:nvPr>
        </p:nvSpPr>
        <p:spPr/>
        <p:txBody>
          <a:bodyPr/>
          <a:lstStyle/>
          <a:p>
            <a:fld id="{805F62EE-C454-B145-957E-D2FDC4A58ED4}" type="slidenum">
              <a:rPr lang="fr-FR" smtClean="0"/>
              <a:t>26</a:t>
            </a:fld>
            <a:endParaRPr lang="fr-FR"/>
          </a:p>
        </p:txBody>
      </p:sp>
    </p:spTree>
    <p:extLst>
      <p:ext uri="{BB962C8B-B14F-4D97-AF65-F5344CB8AC3E}">
        <p14:creationId xmlns:p14="http://schemas.microsoft.com/office/powerpoint/2010/main" val="15455252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7A7BF3-8C39-5CA8-7329-FAC3F5008ED2}"/>
              </a:ext>
            </a:extLst>
          </p:cNvPr>
          <p:cNvSpPr>
            <a:spLocks noGrp="1"/>
          </p:cNvSpPr>
          <p:nvPr>
            <p:ph type="title"/>
          </p:nvPr>
        </p:nvSpPr>
        <p:spPr>
          <a:xfrm>
            <a:off x="1512613" y="21931"/>
            <a:ext cx="6143410" cy="1243343"/>
          </a:xfrm>
        </p:spPr>
        <p:txBody>
          <a:bodyPr/>
          <a:lstStyle/>
          <a:p>
            <a:r>
              <a:rPr lang="en-US" dirty="0"/>
              <a:t>Transport measurements:</a:t>
            </a:r>
            <a:br>
              <a:rPr lang="en-US" dirty="0"/>
            </a:br>
            <a:r>
              <a:rPr lang="en-US" dirty="0"/>
              <a:t>temperature dependence</a:t>
            </a:r>
          </a:p>
        </p:txBody>
      </p:sp>
      <p:sp>
        <p:nvSpPr>
          <p:cNvPr id="3" name="Espace réservé de la date 2">
            <a:extLst>
              <a:ext uri="{FF2B5EF4-FFF2-40B4-BE49-F238E27FC236}">
                <a16:creationId xmlns:a16="http://schemas.microsoft.com/office/drawing/2014/main" id="{94F1AFBB-68E3-EC82-B45E-CEF7157674A7}"/>
              </a:ext>
            </a:extLst>
          </p:cNvPr>
          <p:cNvSpPr>
            <a:spLocks noGrp="1"/>
          </p:cNvSpPr>
          <p:nvPr>
            <p:ph type="dt" sz="half" idx="10"/>
          </p:nvPr>
        </p:nvSpPr>
        <p:spPr/>
        <p:txBody>
          <a:bodyPr/>
          <a:lstStyle/>
          <a:p>
            <a:r>
              <a:rPr lang="en-US"/>
              <a:t>5-6 December 2023</a:t>
            </a:r>
            <a:endParaRPr lang="fr-FR"/>
          </a:p>
        </p:txBody>
      </p:sp>
      <p:sp>
        <p:nvSpPr>
          <p:cNvPr id="4" name="Espace réservé du pied de page 3">
            <a:extLst>
              <a:ext uri="{FF2B5EF4-FFF2-40B4-BE49-F238E27FC236}">
                <a16:creationId xmlns:a16="http://schemas.microsoft.com/office/drawing/2014/main" id="{F59B7BEE-71D1-CC7C-B165-24D027F71F08}"/>
              </a:ext>
            </a:extLst>
          </p:cNvPr>
          <p:cNvSpPr>
            <a:spLocks noGrp="1"/>
          </p:cNvSpPr>
          <p:nvPr>
            <p:ph type="ftr" sz="quarter" idx="11"/>
          </p:nvPr>
        </p:nvSpPr>
        <p:spPr/>
        <p:txBody>
          <a:bodyPr/>
          <a:lstStyle/>
          <a:p>
            <a:r>
              <a:rPr lang="fr-FR"/>
              <a:t>GDR MEETICC</a:t>
            </a:r>
          </a:p>
        </p:txBody>
      </p:sp>
      <p:pic>
        <p:nvPicPr>
          <p:cNvPr id="6" name="Picture 7">
            <a:extLst>
              <a:ext uri="{FF2B5EF4-FFF2-40B4-BE49-F238E27FC236}">
                <a16:creationId xmlns:a16="http://schemas.microsoft.com/office/drawing/2014/main" id="{D35751B2-AE1B-B6E4-608A-3927CDCFF6E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9869" y="1772463"/>
            <a:ext cx="3907155" cy="2468880"/>
          </a:xfrm>
          <a:prstGeom prst="rect">
            <a:avLst/>
          </a:prstGeom>
          <a:noFill/>
        </p:spPr>
      </p:pic>
      <p:pic>
        <p:nvPicPr>
          <p:cNvPr id="8" name="Image 7" descr="Une image contenant texte, intérieur, équipement électronique, ordinateur&#10;&#10;Description générée automatiquement">
            <a:extLst>
              <a:ext uri="{FF2B5EF4-FFF2-40B4-BE49-F238E27FC236}">
                <a16:creationId xmlns:a16="http://schemas.microsoft.com/office/drawing/2014/main" id="{B62A337B-E3C8-B23B-4E74-DA7AC166F7C9}"/>
              </a:ext>
            </a:extLst>
          </p:cNvPr>
          <p:cNvPicPr>
            <a:picLocks noChangeAspect="1"/>
          </p:cNvPicPr>
          <p:nvPr/>
        </p:nvPicPr>
        <p:blipFill rotWithShape="1">
          <a:blip r:embed="rId4">
            <a:extLst>
              <a:ext uri="{28A0092B-C50C-407E-A947-70E740481C1C}">
                <a14:useLocalDpi xmlns:a14="http://schemas.microsoft.com/office/drawing/2010/main" val="0"/>
              </a:ext>
            </a:extLst>
          </a:blip>
          <a:srcRect l="17484" r="21712"/>
          <a:stretch/>
        </p:blipFill>
        <p:spPr>
          <a:xfrm rot="5400000">
            <a:off x="4764906" y="1278891"/>
            <a:ext cx="2296254" cy="3007685"/>
          </a:xfrm>
          <a:prstGeom prst="rect">
            <a:avLst/>
          </a:prstGeom>
          <a:ln w="76200">
            <a:noFill/>
          </a:ln>
        </p:spPr>
      </p:pic>
      <p:grpSp>
        <p:nvGrpSpPr>
          <p:cNvPr id="12" name="Groupe 11">
            <a:extLst>
              <a:ext uri="{FF2B5EF4-FFF2-40B4-BE49-F238E27FC236}">
                <a16:creationId xmlns:a16="http://schemas.microsoft.com/office/drawing/2014/main" id="{4363CFEB-77B1-50F4-B357-31199F4B3517}"/>
              </a:ext>
            </a:extLst>
          </p:cNvPr>
          <p:cNvGrpSpPr/>
          <p:nvPr/>
        </p:nvGrpSpPr>
        <p:grpSpPr>
          <a:xfrm>
            <a:off x="1344461" y="4736124"/>
            <a:ext cx="1637972" cy="1536064"/>
            <a:chOff x="735695" y="4162987"/>
            <a:chExt cx="2293255" cy="2120690"/>
          </a:xfrm>
        </p:grpSpPr>
        <p:pic>
          <p:nvPicPr>
            <p:cNvPr id="9" name="Image 8">
              <a:extLst>
                <a:ext uri="{FF2B5EF4-FFF2-40B4-BE49-F238E27FC236}">
                  <a16:creationId xmlns:a16="http://schemas.microsoft.com/office/drawing/2014/main" id="{BB807CFC-77E5-15E6-9442-1EFC64FCEBBD}"/>
                </a:ext>
              </a:extLst>
            </p:cNvPr>
            <p:cNvPicPr>
              <a:picLocks noChangeAspect="1"/>
            </p:cNvPicPr>
            <p:nvPr/>
          </p:nvPicPr>
          <p:blipFill rotWithShape="1">
            <a:blip r:embed="rId5">
              <a:extLst>
                <a:ext uri="{28A0092B-C50C-407E-A947-70E740481C1C}">
                  <a14:useLocalDpi xmlns:a14="http://schemas.microsoft.com/office/drawing/2010/main" val="0"/>
                </a:ext>
              </a:extLst>
            </a:blip>
            <a:srcRect l="31863" t="36704" r="48087" b="40638"/>
            <a:stretch/>
          </p:blipFill>
          <p:spPr>
            <a:xfrm>
              <a:off x="735695" y="4162987"/>
              <a:ext cx="2293255" cy="1943613"/>
            </a:xfrm>
            <a:prstGeom prst="rect">
              <a:avLst/>
            </a:prstGeom>
          </p:spPr>
        </p:pic>
        <p:sp>
          <p:nvSpPr>
            <p:cNvPr id="10" name="Rectangle 9">
              <a:extLst>
                <a:ext uri="{FF2B5EF4-FFF2-40B4-BE49-F238E27FC236}">
                  <a16:creationId xmlns:a16="http://schemas.microsoft.com/office/drawing/2014/main" id="{7CD2D294-A611-62A6-6DEE-157A4E6A8CED}"/>
                </a:ext>
              </a:extLst>
            </p:cNvPr>
            <p:cNvSpPr/>
            <p:nvPr/>
          </p:nvSpPr>
          <p:spPr>
            <a:xfrm>
              <a:off x="1569618" y="5854881"/>
              <a:ext cx="1030633" cy="1048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11" name="Titre 1">
              <a:extLst>
                <a:ext uri="{FF2B5EF4-FFF2-40B4-BE49-F238E27FC236}">
                  <a16:creationId xmlns:a16="http://schemas.microsoft.com/office/drawing/2014/main" id="{303D5FA9-BD51-528C-F203-EA0F6824CF60}"/>
                </a:ext>
              </a:extLst>
            </p:cNvPr>
            <p:cNvSpPr txBox="1">
              <a:spLocks/>
            </p:cNvSpPr>
            <p:nvPr/>
          </p:nvSpPr>
          <p:spPr>
            <a:xfrm>
              <a:off x="1362403" y="5098770"/>
              <a:ext cx="1460280" cy="1184907"/>
            </a:xfrm>
            <a:prstGeom prst="rect">
              <a:avLst/>
            </a:prstGeom>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chemeClr val="bg1"/>
                  </a:solidFill>
                  <a:latin typeface="Garamond" panose="02020404030301010803" pitchFamily="18" charset="0"/>
                  <a:cs typeface="Arial" panose="020B0604020202020204" pitchFamily="34" charset="0"/>
                </a:rPr>
                <a:t>5 mm</a:t>
              </a:r>
              <a:endParaRPr lang="en-US" sz="4000" b="1" dirty="0">
                <a:solidFill>
                  <a:schemeClr val="bg1"/>
                </a:solidFill>
                <a:latin typeface="Garamond" panose="02020404030301010803" pitchFamily="18" charset="0"/>
                <a:cs typeface="Arial" panose="020B0604020202020204" pitchFamily="34" charset="0"/>
              </a:endParaRPr>
            </a:p>
          </p:txBody>
        </p:sp>
      </p:grpSp>
      <p:sp>
        <p:nvSpPr>
          <p:cNvPr id="13" name="ZoneTexte 12">
            <a:extLst>
              <a:ext uri="{FF2B5EF4-FFF2-40B4-BE49-F238E27FC236}">
                <a16:creationId xmlns:a16="http://schemas.microsoft.com/office/drawing/2014/main" id="{228282AE-C365-ABCD-4B9E-0714B4506AEB}"/>
              </a:ext>
            </a:extLst>
          </p:cNvPr>
          <p:cNvSpPr txBox="1"/>
          <p:nvPr/>
        </p:nvSpPr>
        <p:spPr>
          <a:xfrm>
            <a:off x="4572000" y="4891856"/>
            <a:ext cx="3870430" cy="830997"/>
          </a:xfrm>
          <a:prstGeom prst="rect">
            <a:avLst/>
          </a:prstGeom>
          <a:noFill/>
        </p:spPr>
        <p:txBody>
          <a:bodyPr wrap="square" rtlCol="0">
            <a:spAutoFit/>
          </a:bodyPr>
          <a:lstStyle/>
          <a:p>
            <a:pPr algn="ctr"/>
            <a:r>
              <a:rPr lang="en-US" sz="1600" dirty="0">
                <a:latin typeface="Georgia" panose="02040502050405020303" pitchFamily="18" charset="0"/>
              </a:rPr>
              <a:t>Temperature variation 77K÷500K</a:t>
            </a:r>
          </a:p>
          <a:p>
            <a:pPr algn="ctr"/>
            <a:r>
              <a:rPr lang="en-US" sz="1600" dirty="0">
                <a:latin typeface="Georgia" panose="02040502050405020303" pitchFamily="18" charset="0"/>
              </a:rPr>
              <a:t>+</a:t>
            </a:r>
          </a:p>
          <a:p>
            <a:pPr algn="ctr"/>
            <a:r>
              <a:rPr lang="en-US" sz="1600" dirty="0">
                <a:latin typeface="Georgia" panose="02040502050405020303" pitchFamily="18" charset="0"/>
              </a:rPr>
              <a:t>Macroscopic transport measurements</a:t>
            </a:r>
          </a:p>
        </p:txBody>
      </p:sp>
      <p:sp>
        <p:nvSpPr>
          <p:cNvPr id="14" name="ZoneTexte 13">
            <a:extLst>
              <a:ext uri="{FF2B5EF4-FFF2-40B4-BE49-F238E27FC236}">
                <a16:creationId xmlns:a16="http://schemas.microsoft.com/office/drawing/2014/main" id="{B92117FA-8595-5909-A77A-74D839FF6878}"/>
              </a:ext>
            </a:extLst>
          </p:cNvPr>
          <p:cNvSpPr txBox="1"/>
          <p:nvPr/>
        </p:nvSpPr>
        <p:spPr>
          <a:xfrm>
            <a:off x="944968" y="1265274"/>
            <a:ext cx="2286000" cy="369332"/>
          </a:xfrm>
          <a:prstGeom prst="rect">
            <a:avLst/>
          </a:prstGeom>
          <a:noFill/>
        </p:spPr>
        <p:txBody>
          <a:bodyPr wrap="square">
            <a:spAutoFit/>
          </a:bodyPr>
          <a:lstStyle/>
          <a:p>
            <a:r>
              <a:rPr lang="en-US" dirty="0"/>
              <a:t>Janis VPF100 cryostat</a:t>
            </a:r>
          </a:p>
        </p:txBody>
      </p:sp>
      <p:sp>
        <p:nvSpPr>
          <p:cNvPr id="16" name="ZoneTexte 15">
            <a:extLst>
              <a:ext uri="{FF2B5EF4-FFF2-40B4-BE49-F238E27FC236}">
                <a16:creationId xmlns:a16="http://schemas.microsoft.com/office/drawing/2014/main" id="{3F5B1015-14C5-F650-8044-55D7DC2D11E7}"/>
              </a:ext>
            </a:extLst>
          </p:cNvPr>
          <p:cNvSpPr txBox="1"/>
          <p:nvPr/>
        </p:nvSpPr>
        <p:spPr>
          <a:xfrm>
            <a:off x="7385640" y="2424324"/>
            <a:ext cx="1657350" cy="461665"/>
          </a:xfrm>
          <a:prstGeom prst="rect">
            <a:avLst/>
          </a:prstGeom>
          <a:noFill/>
        </p:spPr>
        <p:txBody>
          <a:bodyPr wrap="square">
            <a:spAutoFit/>
          </a:bodyPr>
          <a:lstStyle/>
          <a:p>
            <a:r>
              <a:rPr lang="en-GB" sz="1200" dirty="0">
                <a:effectLst/>
                <a:latin typeface="Calibri" panose="020F0502020204030204" pitchFamily="34" charset="0"/>
                <a:ea typeface="Calibri" panose="020F0502020204030204" pitchFamily="34" charset="0"/>
                <a:cs typeface="Times New Roman" panose="02020603050405020304" pitchFamily="18" charset="0"/>
              </a:rPr>
              <a:t>Temperature controller</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Lake Shore 336 </a:t>
            </a:r>
            <a:endParaRPr lang="en-US" sz="1200" dirty="0"/>
          </a:p>
        </p:txBody>
      </p:sp>
      <p:sp>
        <p:nvSpPr>
          <p:cNvPr id="17" name="ZoneTexte 16">
            <a:extLst>
              <a:ext uri="{FF2B5EF4-FFF2-40B4-BE49-F238E27FC236}">
                <a16:creationId xmlns:a16="http://schemas.microsoft.com/office/drawing/2014/main" id="{F69A54C2-5509-6721-28AF-768743AB1532}"/>
              </a:ext>
            </a:extLst>
          </p:cNvPr>
          <p:cNvSpPr txBox="1"/>
          <p:nvPr/>
        </p:nvSpPr>
        <p:spPr>
          <a:xfrm>
            <a:off x="7416876" y="3242035"/>
            <a:ext cx="1667545" cy="461665"/>
          </a:xfrm>
          <a:prstGeom prst="rect">
            <a:avLst/>
          </a:prstGeom>
          <a:noFill/>
        </p:spPr>
        <p:txBody>
          <a:bodyPr wrap="square">
            <a:spAutoFit/>
          </a:bodyPr>
          <a:lstStyle/>
          <a:p>
            <a:r>
              <a:rPr lang="en-GB" sz="1200" dirty="0">
                <a:effectLst/>
                <a:latin typeface="Calibri" panose="020F0502020204030204" pitchFamily="34" charset="0"/>
                <a:ea typeface="Calibri" panose="020F0502020204030204" pitchFamily="34" charset="0"/>
                <a:cs typeface="Times New Roman" panose="02020603050405020304" pitchFamily="18" charset="0"/>
              </a:rPr>
              <a:t>Voltmeter</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Agilent</a:t>
            </a:r>
            <a:r>
              <a:rPr lang="en-GB" sz="1200" dirty="0">
                <a:latin typeface="Calibri" panose="020F0502020204030204" pitchFamily="34" charset="0"/>
                <a:ea typeface="Calibri" panose="020F0502020204030204" pitchFamily="34" charset="0"/>
                <a:cs typeface="Times New Roman" panose="02020603050405020304" pitchFamily="18" charset="0"/>
              </a:rPr>
              <a:t> 34401A</a:t>
            </a:r>
            <a:endParaRPr lang="en-US" sz="1200" dirty="0"/>
          </a:p>
        </p:txBody>
      </p:sp>
      <p:sp>
        <p:nvSpPr>
          <p:cNvPr id="18" name="ZoneTexte 17">
            <a:extLst>
              <a:ext uri="{FF2B5EF4-FFF2-40B4-BE49-F238E27FC236}">
                <a16:creationId xmlns:a16="http://schemas.microsoft.com/office/drawing/2014/main" id="{0A79E9F4-A8DA-3522-6A4B-CB91ACA39DB9}"/>
              </a:ext>
            </a:extLst>
          </p:cNvPr>
          <p:cNvSpPr txBox="1"/>
          <p:nvPr/>
        </p:nvSpPr>
        <p:spPr>
          <a:xfrm>
            <a:off x="7385640" y="1819375"/>
            <a:ext cx="1859369" cy="461665"/>
          </a:xfrm>
          <a:prstGeom prst="rect">
            <a:avLst/>
          </a:prstGeom>
          <a:noFill/>
        </p:spPr>
        <p:txBody>
          <a:bodyPr wrap="square">
            <a:spAutoFit/>
          </a:bodyPr>
          <a:lstStyle/>
          <a:p>
            <a:r>
              <a:rPr lang="en-GB" sz="1200" dirty="0">
                <a:effectLst/>
                <a:latin typeface="Calibri" panose="020F0502020204030204" pitchFamily="34" charset="0"/>
                <a:ea typeface="Calibri" panose="020F0502020204030204" pitchFamily="34" charset="0"/>
                <a:cs typeface="Times New Roman" panose="02020603050405020304" pitchFamily="18" charset="0"/>
              </a:rPr>
              <a:t>DC current source</a:t>
            </a:r>
          </a:p>
          <a:p>
            <a:r>
              <a:rPr lang="en-GB" sz="1200" dirty="0">
                <a:latin typeface="Calibri" panose="020F0502020204030204" pitchFamily="34" charset="0"/>
                <a:cs typeface="Times New Roman" panose="02020603050405020304" pitchFamily="18" charset="0"/>
              </a:rPr>
              <a:t>Yokogawa 7651</a:t>
            </a:r>
            <a:endParaRPr lang="en-US" sz="1200" dirty="0"/>
          </a:p>
        </p:txBody>
      </p:sp>
      <p:sp>
        <p:nvSpPr>
          <p:cNvPr id="7" name="Espace réservé du numéro de diapositive 6">
            <a:extLst>
              <a:ext uri="{FF2B5EF4-FFF2-40B4-BE49-F238E27FC236}">
                <a16:creationId xmlns:a16="http://schemas.microsoft.com/office/drawing/2014/main" id="{9B7BC556-6D35-FFD7-18C4-4F716CE7C122}"/>
              </a:ext>
            </a:extLst>
          </p:cNvPr>
          <p:cNvSpPr>
            <a:spLocks noGrp="1"/>
          </p:cNvSpPr>
          <p:nvPr>
            <p:ph type="sldNum" sz="quarter" idx="12"/>
          </p:nvPr>
        </p:nvSpPr>
        <p:spPr/>
        <p:txBody>
          <a:bodyPr/>
          <a:lstStyle/>
          <a:p>
            <a:fld id="{805F62EE-C454-B145-957E-D2FDC4A58ED4}" type="slidenum">
              <a:rPr lang="fr-FR" smtClean="0"/>
              <a:t>27</a:t>
            </a:fld>
            <a:endParaRPr lang="fr-FR"/>
          </a:p>
        </p:txBody>
      </p:sp>
    </p:spTree>
    <p:extLst>
      <p:ext uri="{BB962C8B-B14F-4D97-AF65-F5344CB8AC3E}">
        <p14:creationId xmlns:p14="http://schemas.microsoft.com/office/powerpoint/2010/main" val="5190396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5D76DF-5DC9-EDD1-7FB4-382013743320}"/>
              </a:ext>
            </a:extLst>
          </p:cNvPr>
          <p:cNvSpPr>
            <a:spLocks noGrp="1"/>
          </p:cNvSpPr>
          <p:nvPr>
            <p:ph type="title"/>
          </p:nvPr>
        </p:nvSpPr>
        <p:spPr>
          <a:xfrm>
            <a:off x="1512613" y="21931"/>
            <a:ext cx="6143410" cy="1200813"/>
          </a:xfrm>
        </p:spPr>
        <p:txBody>
          <a:bodyPr/>
          <a:lstStyle/>
          <a:p>
            <a:r>
              <a:rPr lang="en-US" dirty="0"/>
              <a:t>Transport measurements:</a:t>
            </a:r>
            <a:br>
              <a:rPr lang="en-US" dirty="0"/>
            </a:br>
            <a:r>
              <a:rPr lang="en-US" dirty="0"/>
              <a:t>temperature dependence</a:t>
            </a:r>
          </a:p>
        </p:txBody>
      </p:sp>
      <p:sp>
        <p:nvSpPr>
          <p:cNvPr id="3" name="Espace réservé de la date 2">
            <a:extLst>
              <a:ext uri="{FF2B5EF4-FFF2-40B4-BE49-F238E27FC236}">
                <a16:creationId xmlns:a16="http://schemas.microsoft.com/office/drawing/2014/main" id="{41179561-7DA0-E2A3-930A-54C56A5D6835}"/>
              </a:ext>
            </a:extLst>
          </p:cNvPr>
          <p:cNvSpPr>
            <a:spLocks noGrp="1"/>
          </p:cNvSpPr>
          <p:nvPr>
            <p:ph type="dt" sz="half" idx="10"/>
          </p:nvPr>
        </p:nvSpPr>
        <p:spPr/>
        <p:txBody>
          <a:bodyPr/>
          <a:lstStyle/>
          <a:p>
            <a:r>
              <a:rPr lang="en-US"/>
              <a:t>5-6 December 2023</a:t>
            </a:r>
            <a:endParaRPr lang="fr-FR"/>
          </a:p>
        </p:txBody>
      </p:sp>
      <p:sp>
        <p:nvSpPr>
          <p:cNvPr id="4" name="Espace réservé du pied de page 3">
            <a:extLst>
              <a:ext uri="{FF2B5EF4-FFF2-40B4-BE49-F238E27FC236}">
                <a16:creationId xmlns:a16="http://schemas.microsoft.com/office/drawing/2014/main" id="{F6DFE8AB-1B2B-815D-1ECB-01D788402F13}"/>
              </a:ext>
            </a:extLst>
          </p:cNvPr>
          <p:cNvSpPr>
            <a:spLocks noGrp="1"/>
          </p:cNvSpPr>
          <p:nvPr>
            <p:ph type="ftr" sz="quarter" idx="11"/>
          </p:nvPr>
        </p:nvSpPr>
        <p:spPr/>
        <p:txBody>
          <a:bodyPr/>
          <a:lstStyle/>
          <a:p>
            <a:r>
              <a:rPr lang="fr-FR"/>
              <a:t>GDR MEETICC</a:t>
            </a:r>
          </a:p>
        </p:txBody>
      </p:sp>
      <p:grpSp>
        <p:nvGrpSpPr>
          <p:cNvPr id="8" name="Groupe 7">
            <a:extLst>
              <a:ext uri="{FF2B5EF4-FFF2-40B4-BE49-F238E27FC236}">
                <a16:creationId xmlns:a16="http://schemas.microsoft.com/office/drawing/2014/main" id="{4E3981F3-390F-578C-A984-4EF71EAA1333}"/>
              </a:ext>
            </a:extLst>
          </p:cNvPr>
          <p:cNvGrpSpPr/>
          <p:nvPr/>
        </p:nvGrpSpPr>
        <p:grpSpPr>
          <a:xfrm>
            <a:off x="343070" y="1784728"/>
            <a:ext cx="3331750" cy="870459"/>
            <a:chOff x="20865706" y="36124300"/>
            <a:chExt cx="2501094" cy="862699"/>
          </a:xfrm>
        </p:grpSpPr>
        <p:grpSp>
          <p:nvGrpSpPr>
            <p:cNvPr id="16" name="Groupe 15">
              <a:extLst>
                <a:ext uri="{FF2B5EF4-FFF2-40B4-BE49-F238E27FC236}">
                  <a16:creationId xmlns:a16="http://schemas.microsoft.com/office/drawing/2014/main" id="{35654DCE-2836-93BC-3AFC-8BE403869C43}"/>
                </a:ext>
              </a:extLst>
            </p:cNvPr>
            <p:cNvGrpSpPr/>
            <p:nvPr/>
          </p:nvGrpSpPr>
          <p:grpSpPr>
            <a:xfrm>
              <a:off x="20865706" y="36124300"/>
              <a:ext cx="2501094" cy="862699"/>
              <a:chOff x="6460932" y="5189938"/>
              <a:chExt cx="2501094" cy="862699"/>
            </a:xfrm>
          </p:grpSpPr>
          <p:grpSp>
            <p:nvGrpSpPr>
              <p:cNvPr id="18" name="Groupe 17">
                <a:extLst>
                  <a:ext uri="{FF2B5EF4-FFF2-40B4-BE49-F238E27FC236}">
                    <a16:creationId xmlns:a16="http://schemas.microsoft.com/office/drawing/2014/main" id="{D866E8E8-17D5-268E-8D77-177FC7BB0B0B}"/>
                  </a:ext>
                </a:extLst>
              </p:cNvPr>
              <p:cNvGrpSpPr/>
              <p:nvPr/>
            </p:nvGrpSpPr>
            <p:grpSpPr>
              <a:xfrm>
                <a:off x="7651018" y="5189938"/>
                <a:ext cx="1311008" cy="836125"/>
                <a:chOff x="4852668" y="5470638"/>
                <a:chExt cx="1311008" cy="836125"/>
              </a:xfrm>
            </p:grpSpPr>
            <p:grpSp>
              <p:nvGrpSpPr>
                <p:cNvPr id="21" name="Groupe 20">
                  <a:extLst>
                    <a:ext uri="{FF2B5EF4-FFF2-40B4-BE49-F238E27FC236}">
                      <a16:creationId xmlns:a16="http://schemas.microsoft.com/office/drawing/2014/main" id="{10E41152-711E-1277-2F8B-BBAC865C8DC9}"/>
                    </a:ext>
                  </a:extLst>
                </p:cNvPr>
                <p:cNvGrpSpPr/>
                <p:nvPr/>
              </p:nvGrpSpPr>
              <p:grpSpPr>
                <a:xfrm>
                  <a:off x="4852668" y="5601707"/>
                  <a:ext cx="1311008" cy="705056"/>
                  <a:chOff x="2908300" y="2140630"/>
                  <a:chExt cx="2552700" cy="981484"/>
                </a:xfrm>
              </p:grpSpPr>
              <p:pic>
                <p:nvPicPr>
                  <p:cNvPr id="26" name="Image 25">
                    <a:extLst>
                      <a:ext uri="{FF2B5EF4-FFF2-40B4-BE49-F238E27FC236}">
                        <a16:creationId xmlns:a16="http://schemas.microsoft.com/office/drawing/2014/main" id="{451B0CDA-FB71-F2A7-0B40-17D41416EAD0}"/>
                      </a:ext>
                    </a:extLst>
                  </p:cNvPr>
                  <p:cNvPicPr>
                    <a:picLocks noChangeAspect="1"/>
                  </p:cNvPicPr>
                  <p:nvPr/>
                </p:nvPicPr>
                <p:blipFill rotWithShape="1">
                  <a:blip r:embed="rId3">
                    <a:extLst>
                      <a:ext uri="{28A0092B-C50C-407E-A947-70E740481C1C}">
                        <a14:useLocalDpi xmlns:a14="http://schemas.microsoft.com/office/drawing/2010/main" val="0"/>
                      </a:ext>
                    </a:extLst>
                  </a:blip>
                  <a:srcRect l="6324" t="46096" r="57409" b="40286"/>
                  <a:stretch/>
                </p:blipFill>
                <p:spPr>
                  <a:xfrm>
                    <a:off x="2913470" y="2219476"/>
                    <a:ext cx="2543809" cy="437334"/>
                  </a:xfrm>
                  <a:prstGeom prst="rect">
                    <a:avLst/>
                  </a:prstGeom>
                </p:spPr>
              </p:pic>
              <p:sp>
                <p:nvSpPr>
                  <p:cNvPr id="27" name="Rectangle 26">
                    <a:extLst>
                      <a:ext uri="{FF2B5EF4-FFF2-40B4-BE49-F238E27FC236}">
                        <a16:creationId xmlns:a16="http://schemas.microsoft.com/office/drawing/2014/main" id="{E667227F-C2B2-765F-18AD-CF98055EAFA7}"/>
                      </a:ext>
                    </a:extLst>
                  </p:cNvPr>
                  <p:cNvSpPr/>
                  <p:nvPr/>
                </p:nvSpPr>
                <p:spPr>
                  <a:xfrm>
                    <a:off x="2908300" y="2614114"/>
                    <a:ext cx="2552700" cy="508000"/>
                  </a:xfrm>
                  <a:prstGeom prst="rect">
                    <a:avLst/>
                  </a:prstGeom>
                  <a:pattFill prst="dkUpDiag">
                    <a:fgClr>
                      <a:schemeClr val="tx1">
                        <a:lumMod val="75000"/>
                        <a:lumOff val="25000"/>
                      </a:schemeClr>
                    </a:fgClr>
                    <a:bgClr>
                      <a:schemeClr val="bg1"/>
                    </a:bgClr>
                  </a:patt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Georgia" panose="02040502050405020303" pitchFamily="18" charset="0"/>
                    </a:endParaRPr>
                  </a:p>
                </p:txBody>
              </p:sp>
              <p:sp>
                <p:nvSpPr>
                  <p:cNvPr id="28" name="Rectangle 27">
                    <a:extLst>
                      <a:ext uri="{FF2B5EF4-FFF2-40B4-BE49-F238E27FC236}">
                        <a16:creationId xmlns:a16="http://schemas.microsoft.com/office/drawing/2014/main" id="{77086FC7-1B41-2901-2D73-B974E05140B8}"/>
                      </a:ext>
                    </a:extLst>
                  </p:cNvPr>
                  <p:cNvSpPr/>
                  <p:nvPr/>
                </p:nvSpPr>
                <p:spPr>
                  <a:xfrm flipV="1">
                    <a:off x="2908300" y="2140630"/>
                    <a:ext cx="2552700" cy="16871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Georgia" panose="02040502050405020303" pitchFamily="18" charset="0"/>
                    </a:endParaRPr>
                  </a:p>
                </p:txBody>
              </p:sp>
            </p:grpSp>
            <p:sp>
              <p:nvSpPr>
                <p:cNvPr id="22" name="Triangle isocèle 21">
                  <a:extLst>
                    <a:ext uri="{FF2B5EF4-FFF2-40B4-BE49-F238E27FC236}">
                      <a16:creationId xmlns:a16="http://schemas.microsoft.com/office/drawing/2014/main" id="{BFDE17B9-DC92-8357-35E6-309A6161FBD9}"/>
                    </a:ext>
                  </a:extLst>
                </p:cNvPr>
                <p:cNvSpPr/>
                <p:nvPr/>
              </p:nvSpPr>
              <p:spPr>
                <a:xfrm rot="10800000">
                  <a:off x="6007621" y="5473449"/>
                  <a:ext cx="92783" cy="45205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Georgia" panose="02040502050405020303" pitchFamily="18" charset="0"/>
                  </a:endParaRPr>
                </a:p>
              </p:txBody>
            </p:sp>
            <p:sp>
              <p:nvSpPr>
                <p:cNvPr id="23" name="Triangle isocèle 22">
                  <a:extLst>
                    <a:ext uri="{FF2B5EF4-FFF2-40B4-BE49-F238E27FC236}">
                      <a16:creationId xmlns:a16="http://schemas.microsoft.com/office/drawing/2014/main" id="{FD16350F-C2D6-F17F-9F5D-4436289117B7}"/>
                    </a:ext>
                  </a:extLst>
                </p:cNvPr>
                <p:cNvSpPr/>
                <p:nvPr/>
              </p:nvSpPr>
              <p:spPr>
                <a:xfrm rot="10800000">
                  <a:off x="5160102" y="5488105"/>
                  <a:ext cx="111875" cy="45205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Georgia" panose="02040502050405020303" pitchFamily="18" charset="0"/>
                  </a:endParaRPr>
                </a:p>
              </p:txBody>
            </p:sp>
            <p:sp>
              <p:nvSpPr>
                <p:cNvPr id="24" name="Triangle isocèle 23">
                  <a:extLst>
                    <a:ext uri="{FF2B5EF4-FFF2-40B4-BE49-F238E27FC236}">
                      <a16:creationId xmlns:a16="http://schemas.microsoft.com/office/drawing/2014/main" id="{6FF4B4D7-B609-A712-C6A3-6DD2C292E6E4}"/>
                    </a:ext>
                  </a:extLst>
                </p:cNvPr>
                <p:cNvSpPr/>
                <p:nvPr/>
              </p:nvSpPr>
              <p:spPr>
                <a:xfrm rot="10800000">
                  <a:off x="5746364" y="5470638"/>
                  <a:ext cx="105410" cy="45205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Georgia" panose="02040502050405020303" pitchFamily="18" charset="0"/>
                  </a:endParaRPr>
                </a:p>
              </p:txBody>
            </p:sp>
            <p:sp>
              <p:nvSpPr>
                <p:cNvPr id="25" name="Triangle isocèle 24">
                  <a:extLst>
                    <a:ext uri="{FF2B5EF4-FFF2-40B4-BE49-F238E27FC236}">
                      <a16:creationId xmlns:a16="http://schemas.microsoft.com/office/drawing/2014/main" id="{5B43F6ED-79B0-B2B9-10C7-23F5D2396FDD}"/>
                    </a:ext>
                  </a:extLst>
                </p:cNvPr>
                <p:cNvSpPr/>
                <p:nvPr/>
              </p:nvSpPr>
              <p:spPr>
                <a:xfrm rot="10800000">
                  <a:off x="4910314" y="5490865"/>
                  <a:ext cx="107281" cy="45205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Georgia" panose="02040502050405020303" pitchFamily="18" charset="0"/>
                  </a:endParaRPr>
                </a:p>
              </p:txBody>
            </p:sp>
          </p:grpSp>
          <p:sp>
            <p:nvSpPr>
              <p:cNvPr id="19" name="ZoneTexte 18">
                <a:extLst>
                  <a:ext uri="{FF2B5EF4-FFF2-40B4-BE49-F238E27FC236}">
                    <a16:creationId xmlns:a16="http://schemas.microsoft.com/office/drawing/2014/main" id="{5C595861-F1AA-1592-79E6-625B21A35649}"/>
                  </a:ext>
                </a:extLst>
              </p:cNvPr>
              <p:cNvSpPr txBox="1"/>
              <p:nvPr/>
            </p:nvSpPr>
            <p:spPr>
              <a:xfrm>
                <a:off x="6460932" y="5717101"/>
                <a:ext cx="1181734" cy="335536"/>
              </a:xfrm>
              <a:prstGeom prst="rect">
                <a:avLst/>
              </a:prstGeom>
              <a:noFill/>
            </p:spPr>
            <p:txBody>
              <a:bodyPr wrap="square" rtlCol="0">
                <a:spAutoFit/>
              </a:bodyPr>
              <a:lstStyle/>
              <a:p>
                <a:pPr algn="ctr"/>
                <a:r>
                  <a:rPr lang="en-US" sz="1600" dirty="0">
                    <a:latin typeface="Georgia" panose="02040502050405020303" pitchFamily="18" charset="0"/>
                    <a:cs typeface="Arial" panose="020B0604020202020204" pitchFamily="34" charset="0"/>
                  </a:rPr>
                  <a:t>insulating </a:t>
                </a:r>
                <a:r>
                  <a:rPr lang="en-US" sz="1600" dirty="0" err="1">
                    <a:latin typeface="Georgia" panose="02040502050405020303" pitchFamily="18" charset="0"/>
                    <a:cs typeface="Arial" panose="020B0604020202020204" pitchFamily="34" charset="0"/>
                  </a:rPr>
                  <a:t>GaP</a:t>
                </a:r>
                <a:endParaRPr lang="en-US" sz="1600" dirty="0">
                  <a:latin typeface="Georgia" panose="02040502050405020303" pitchFamily="18" charset="0"/>
                  <a:cs typeface="Arial" panose="020B0604020202020204" pitchFamily="34" charset="0"/>
                </a:endParaRPr>
              </a:p>
            </p:txBody>
          </p:sp>
          <p:sp>
            <p:nvSpPr>
              <p:cNvPr id="20" name="ZoneTexte 19">
                <a:extLst>
                  <a:ext uri="{FF2B5EF4-FFF2-40B4-BE49-F238E27FC236}">
                    <a16:creationId xmlns:a16="http://schemas.microsoft.com/office/drawing/2014/main" id="{44B37F95-06F7-F7DF-8BA6-8A94B9BEC8DE}"/>
                  </a:ext>
                </a:extLst>
              </p:cNvPr>
              <p:cNvSpPr txBox="1"/>
              <p:nvPr/>
            </p:nvSpPr>
            <p:spPr>
              <a:xfrm>
                <a:off x="6986946" y="5199994"/>
                <a:ext cx="662361" cy="335536"/>
              </a:xfrm>
              <a:prstGeom prst="rect">
                <a:avLst/>
              </a:prstGeom>
              <a:noFill/>
            </p:spPr>
            <p:txBody>
              <a:bodyPr wrap="square" rtlCol="0">
                <a:spAutoFit/>
              </a:bodyPr>
              <a:lstStyle/>
              <a:p>
                <a:pPr algn="ctr"/>
                <a:r>
                  <a:rPr lang="en-US" sz="1600" dirty="0">
                    <a:latin typeface="Georgia" panose="02040502050405020303" pitchFamily="18" charset="0"/>
                    <a:cs typeface="Arial" panose="020B0604020202020204" pitchFamily="34" charset="0"/>
                  </a:rPr>
                  <a:t>Se cap</a:t>
                </a:r>
              </a:p>
            </p:txBody>
          </p:sp>
        </p:grpSp>
        <p:sp>
          <p:nvSpPr>
            <p:cNvPr id="17" name="ZoneTexte 16">
              <a:extLst>
                <a:ext uri="{FF2B5EF4-FFF2-40B4-BE49-F238E27FC236}">
                  <a16:creationId xmlns:a16="http://schemas.microsoft.com/office/drawing/2014/main" id="{0C9E5469-4AAA-A503-8EE7-157DD9CF7D7E}"/>
                </a:ext>
              </a:extLst>
            </p:cNvPr>
            <p:cNvSpPr txBox="1"/>
            <p:nvPr/>
          </p:nvSpPr>
          <p:spPr>
            <a:xfrm>
              <a:off x="21428097" y="36338940"/>
              <a:ext cx="610989" cy="335536"/>
            </a:xfrm>
            <a:prstGeom prst="rect">
              <a:avLst/>
            </a:prstGeom>
            <a:noFill/>
          </p:spPr>
          <p:txBody>
            <a:bodyPr wrap="square" rtlCol="0">
              <a:spAutoFit/>
            </a:bodyPr>
            <a:lstStyle/>
            <a:p>
              <a:pPr algn="ctr"/>
              <a:r>
                <a:rPr lang="en-US" sz="1600" dirty="0">
                  <a:latin typeface="Georgia" panose="02040502050405020303" pitchFamily="18" charset="0"/>
                  <a:cs typeface="Arial" panose="020B0604020202020204" pitchFamily="34" charset="0"/>
                </a:rPr>
                <a:t>TaSe</a:t>
              </a:r>
              <a:r>
                <a:rPr lang="en-US" sz="1600" baseline="-25000" dirty="0">
                  <a:latin typeface="Georgia" panose="02040502050405020303" pitchFamily="18" charset="0"/>
                  <a:cs typeface="Arial" panose="020B0604020202020204" pitchFamily="34" charset="0"/>
                </a:rPr>
                <a:t>2</a:t>
              </a:r>
              <a:endParaRPr lang="en-US" sz="1600" dirty="0">
                <a:latin typeface="Georgia" panose="02040502050405020303" pitchFamily="18" charset="0"/>
                <a:cs typeface="Arial" panose="020B0604020202020204" pitchFamily="34" charset="0"/>
              </a:endParaRPr>
            </a:p>
          </p:txBody>
        </p:sp>
      </p:grpSp>
      <p:pic>
        <p:nvPicPr>
          <p:cNvPr id="11" name="Image 10">
            <a:extLst>
              <a:ext uri="{FF2B5EF4-FFF2-40B4-BE49-F238E27FC236}">
                <a16:creationId xmlns:a16="http://schemas.microsoft.com/office/drawing/2014/main" id="{D10BC3A7-9AEC-59F2-7477-72CD31DB5974}"/>
              </a:ext>
            </a:extLst>
          </p:cNvPr>
          <p:cNvPicPr>
            <a:picLocks noChangeAspect="1"/>
          </p:cNvPicPr>
          <p:nvPr/>
        </p:nvPicPr>
        <p:blipFill>
          <a:blip r:embed="rId4"/>
          <a:stretch>
            <a:fillRect/>
          </a:stretch>
        </p:blipFill>
        <p:spPr>
          <a:xfrm>
            <a:off x="4508345" y="1269149"/>
            <a:ext cx="4457480" cy="3405568"/>
          </a:xfrm>
          <a:prstGeom prst="rect">
            <a:avLst/>
          </a:prstGeom>
        </p:spPr>
      </p:pic>
      <p:grpSp>
        <p:nvGrpSpPr>
          <p:cNvPr id="6" name="Groupe 5">
            <a:extLst>
              <a:ext uri="{FF2B5EF4-FFF2-40B4-BE49-F238E27FC236}">
                <a16:creationId xmlns:a16="http://schemas.microsoft.com/office/drawing/2014/main" id="{3AB191F9-4828-6279-4932-A65B851188CF}"/>
              </a:ext>
            </a:extLst>
          </p:cNvPr>
          <p:cNvGrpSpPr/>
          <p:nvPr/>
        </p:nvGrpSpPr>
        <p:grpSpPr>
          <a:xfrm>
            <a:off x="686972" y="3243562"/>
            <a:ext cx="3269694" cy="2525102"/>
            <a:chOff x="-603134" y="4271176"/>
            <a:chExt cx="2818154" cy="2200174"/>
          </a:xfrm>
        </p:grpSpPr>
        <p:pic>
          <p:nvPicPr>
            <p:cNvPr id="7" name="Image 6">
              <a:extLst>
                <a:ext uri="{FF2B5EF4-FFF2-40B4-BE49-F238E27FC236}">
                  <a16:creationId xmlns:a16="http://schemas.microsoft.com/office/drawing/2014/main" id="{BA49B12A-91DE-060C-5562-E5B0FB613CEB}"/>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l="26952" t="32994" r="39274" b="31843"/>
            <a:stretch/>
          </p:blipFill>
          <p:spPr bwMode="auto">
            <a:xfrm>
              <a:off x="-603134" y="4271176"/>
              <a:ext cx="2818154" cy="2200174"/>
            </a:xfrm>
            <a:prstGeom prst="rect">
              <a:avLst/>
            </a:prstGeom>
            <a:noFill/>
            <a:ln>
              <a:noFill/>
            </a:ln>
          </p:spPr>
        </p:pic>
        <p:cxnSp>
          <p:nvCxnSpPr>
            <p:cNvPr id="10" name="Connecteur droit 9">
              <a:extLst>
                <a:ext uri="{FF2B5EF4-FFF2-40B4-BE49-F238E27FC236}">
                  <a16:creationId xmlns:a16="http://schemas.microsoft.com/office/drawing/2014/main" id="{1BB2BBE5-D3C3-EC8B-B0E4-F7801A758843}"/>
                </a:ext>
              </a:extLst>
            </p:cNvPr>
            <p:cNvCxnSpPr>
              <a:cxnSpLocks/>
            </p:cNvCxnSpPr>
            <p:nvPr/>
          </p:nvCxnSpPr>
          <p:spPr>
            <a:xfrm>
              <a:off x="-314274" y="6222116"/>
              <a:ext cx="806916"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ZoneTexte 28">
              <a:extLst>
                <a:ext uri="{FF2B5EF4-FFF2-40B4-BE49-F238E27FC236}">
                  <a16:creationId xmlns:a16="http://schemas.microsoft.com/office/drawing/2014/main" id="{B5897187-7759-CAA2-489C-A3078C580C18}"/>
                </a:ext>
              </a:extLst>
            </p:cNvPr>
            <p:cNvSpPr txBox="1"/>
            <p:nvPr/>
          </p:nvSpPr>
          <p:spPr>
            <a:xfrm>
              <a:off x="-220325" y="5883334"/>
              <a:ext cx="640931" cy="294981"/>
            </a:xfrm>
            <a:prstGeom prst="rect">
              <a:avLst/>
            </a:prstGeom>
            <a:noFill/>
            <a:ln>
              <a:noFill/>
            </a:ln>
          </p:spPr>
          <p:txBody>
            <a:bodyPr wrap="square">
              <a:spAutoFit/>
            </a:bodyPr>
            <a:lstStyle/>
            <a:p>
              <a:r>
                <a:rPr lang="en-US" sz="1600" b="1" dirty="0">
                  <a:solidFill>
                    <a:schemeClr val="bg1"/>
                  </a:solidFill>
                  <a:latin typeface="Georgia" panose="02040502050405020303" pitchFamily="18" charset="0"/>
                  <a:cs typeface="Arial" panose="020B0604020202020204" pitchFamily="34" charset="0"/>
                </a:rPr>
                <a:t>4mm</a:t>
              </a:r>
            </a:p>
          </p:txBody>
        </p:sp>
      </p:grpSp>
      <p:sp>
        <p:nvSpPr>
          <p:cNvPr id="9" name="Espace réservé du numéro de diapositive 8">
            <a:extLst>
              <a:ext uri="{FF2B5EF4-FFF2-40B4-BE49-F238E27FC236}">
                <a16:creationId xmlns:a16="http://schemas.microsoft.com/office/drawing/2014/main" id="{EEA2086F-C0AB-CE89-60B5-F54124CEFB62}"/>
              </a:ext>
            </a:extLst>
          </p:cNvPr>
          <p:cNvSpPr>
            <a:spLocks noGrp="1"/>
          </p:cNvSpPr>
          <p:nvPr>
            <p:ph type="sldNum" sz="quarter" idx="12"/>
          </p:nvPr>
        </p:nvSpPr>
        <p:spPr/>
        <p:txBody>
          <a:bodyPr/>
          <a:lstStyle/>
          <a:p>
            <a:fld id="{805F62EE-C454-B145-957E-D2FDC4A58ED4}" type="slidenum">
              <a:rPr lang="fr-FR" smtClean="0"/>
              <a:t>28</a:t>
            </a:fld>
            <a:endParaRPr lang="fr-FR"/>
          </a:p>
        </p:txBody>
      </p:sp>
    </p:spTree>
    <p:extLst>
      <p:ext uri="{BB962C8B-B14F-4D97-AF65-F5344CB8AC3E}">
        <p14:creationId xmlns:p14="http://schemas.microsoft.com/office/powerpoint/2010/main" val="39689881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5D76DF-5DC9-EDD1-7FB4-382013743320}"/>
              </a:ext>
            </a:extLst>
          </p:cNvPr>
          <p:cNvSpPr>
            <a:spLocks noGrp="1"/>
          </p:cNvSpPr>
          <p:nvPr>
            <p:ph type="title"/>
          </p:nvPr>
        </p:nvSpPr>
        <p:spPr>
          <a:xfrm>
            <a:off x="1512613" y="21931"/>
            <a:ext cx="6143410" cy="1200813"/>
          </a:xfrm>
        </p:spPr>
        <p:txBody>
          <a:bodyPr/>
          <a:lstStyle/>
          <a:p>
            <a:r>
              <a:rPr lang="en-US" dirty="0"/>
              <a:t>Transport measurements:</a:t>
            </a:r>
            <a:br>
              <a:rPr lang="en-US" dirty="0"/>
            </a:br>
            <a:r>
              <a:rPr lang="en-US" dirty="0"/>
              <a:t>temperature dependence</a:t>
            </a:r>
          </a:p>
        </p:txBody>
      </p:sp>
      <p:sp>
        <p:nvSpPr>
          <p:cNvPr id="3" name="Espace réservé de la date 2">
            <a:extLst>
              <a:ext uri="{FF2B5EF4-FFF2-40B4-BE49-F238E27FC236}">
                <a16:creationId xmlns:a16="http://schemas.microsoft.com/office/drawing/2014/main" id="{41179561-7DA0-E2A3-930A-54C56A5D6835}"/>
              </a:ext>
            </a:extLst>
          </p:cNvPr>
          <p:cNvSpPr>
            <a:spLocks noGrp="1"/>
          </p:cNvSpPr>
          <p:nvPr>
            <p:ph type="dt" sz="half" idx="10"/>
          </p:nvPr>
        </p:nvSpPr>
        <p:spPr/>
        <p:txBody>
          <a:bodyPr/>
          <a:lstStyle/>
          <a:p>
            <a:r>
              <a:rPr lang="en-US"/>
              <a:t>5-6 December 2023</a:t>
            </a:r>
            <a:endParaRPr lang="fr-FR"/>
          </a:p>
        </p:txBody>
      </p:sp>
      <p:sp>
        <p:nvSpPr>
          <p:cNvPr id="4" name="Espace réservé du pied de page 3">
            <a:extLst>
              <a:ext uri="{FF2B5EF4-FFF2-40B4-BE49-F238E27FC236}">
                <a16:creationId xmlns:a16="http://schemas.microsoft.com/office/drawing/2014/main" id="{F6DFE8AB-1B2B-815D-1ECB-01D788402F13}"/>
              </a:ext>
            </a:extLst>
          </p:cNvPr>
          <p:cNvSpPr>
            <a:spLocks noGrp="1"/>
          </p:cNvSpPr>
          <p:nvPr>
            <p:ph type="ftr" sz="quarter" idx="11"/>
          </p:nvPr>
        </p:nvSpPr>
        <p:spPr/>
        <p:txBody>
          <a:bodyPr/>
          <a:lstStyle/>
          <a:p>
            <a:r>
              <a:rPr lang="fr-FR"/>
              <a:t>GDR MEETICC</a:t>
            </a:r>
          </a:p>
        </p:txBody>
      </p:sp>
      <p:grpSp>
        <p:nvGrpSpPr>
          <p:cNvPr id="8" name="Groupe 7">
            <a:extLst>
              <a:ext uri="{FF2B5EF4-FFF2-40B4-BE49-F238E27FC236}">
                <a16:creationId xmlns:a16="http://schemas.microsoft.com/office/drawing/2014/main" id="{4E3981F3-390F-578C-A984-4EF71EAA1333}"/>
              </a:ext>
            </a:extLst>
          </p:cNvPr>
          <p:cNvGrpSpPr/>
          <p:nvPr/>
        </p:nvGrpSpPr>
        <p:grpSpPr>
          <a:xfrm>
            <a:off x="343070" y="1784728"/>
            <a:ext cx="3331750" cy="870459"/>
            <a:chOff x="20865706" y="36124300"/>
            <a:chExt cx="2501094" cy="862699"/>
          </a:xfrm>
        </p:grpSpPr>
        <p:grpSp>
          <p:nvGrpSpPr>
            <p:cNvPr id="16" name="Groupe 15">
              <a:extLst>
                <a:ext uri="{FF2B5EF4-FFF2-40B4-BE49-F238E27FC236}">
                  <a16:creationId xmlns:a16="http://schemas.microsoft.com/office/drawing/2014/main" id="{35654DCE-2836-93BC-3AFC-8BE403869C43}"/>
                </a:ext>
              </a:extLst>
            </p:cNvPr>
            <p:cNvGrpSpPr/>
            <p:nvPr/>
          </p:nvGrpSpPr>
          <p:grpSpPr>
            <a:xfrm>
              <a:off x="20865706" y="36124300"/>
              <a:ext cx="2501094" cy="862699"/>
              <a:chOff x="6460932" y="5189938"/>
              <a:chExt cx="2501094" cy="862699"/>
            </a:xfrm>
          </p:grpSpPr>
          <p:grpSp>
            <p:nvGrpSpPr>
              <p:cNvPr id="18" name="Groupe 17">
                <a:extLst>
                  <a:ext uri="{FF2B5EF4-FFF2-40B4-BE49-F238E27FC236}">
                    <a16:creationId xmlns:a16="http://schemas.microsoft.com/office/drawing/2014/main" id="{D866E8E8-17D5-268E-8D77-177FC7BB0B0B}"/>
                  </a:ext>
                </a:extLst>
              </p:cNvPr>
              <p:cNvGrpSpPr/>
              <p:nvPr/>
            </p:nvGrpSpPr>
            <p:grpSpPr>
              <a:xfrm>
                <a:off x="7651018" y="5189938"/>
                <a:ext cx="1311008" cy="836125"/>
                <a:chOff x="4852668" y="5470638"/>
                <a:chExt cx="1311008" cy="836125"/>
              </a:xfrm>
            </p:grpSpPr>
            <p:grpSp>
              <p:nvGrpSpPr>
                <p:cNvPr id="21" name="Groupe 20">
                  <a:extLst>
                    <a:ext uri="{FF2B5EF4-FFF2-40B4-BE49-F238E27FC236}">
                      <a16:creationId xmlns:a16="http://schemas.microsoft.com/office/drawing/2014/main" id="{10E41152-711E-1277-2F8B-BBAC865C8DC9}"/>
                    </a:ext>
                  </a:extLst>
                </p:cNvPr>
                <p:cNvGrpSpPr/>
                <p:nvPr/>
              </p:nvGrpSpPr>
              <p:grpSpPr>
                <a:xfrm>
                  <a:off x="4852668" y="5601707"/>
                  <a:ext cx="1311008" cy="705056"/>
                  <a:chOff x="2908300" y="2140630"/>
                  <a:chExt cx="2552700" cy="981484"/>
                </a:xfrm>
              </p:grpSpPr>
              <p:pic>
                <p:nvPicPr>
                  <p:cNvPr id="26" name="Image 25">
                    <a:extLst>
                      <a:ext uri="{FF2B5EF4-FFF2-40B4-BE49-F238E27FC236}">
                        <a16:creationId xmlns:a16="http://schemas.microsoft.com/office/drawing/2014/main" id="{451B0CDA-FB71-F2A7-0B40-17D41416EAD0}"/>
                      </a:ext>
                    </a:extLst>
                  </p:cNvPr>
                  <p:cNvPicPr>
                    <a:picLocks noChangeAspect="1"/>
                  </p:cNvPicPr>
                  <p:nvPr/>
                </p:nvPicPr>
                <p:blipFill rotWithShape="1">
                  <a:blip r:embed="rId3">
                    <a:extLst>
                      <a:ext uri="{28A0092B-C50C-407E-A947-70E740481C1C}">
                        <a14:useLocalDpi xmlns:a14="http://schemas.microsoft.com/office/drawing/2010/main" val="0"/>
                      </a:ext>
                    </a:extLst>
                  </a:blip>
                  <a:srcRect l="6324" t="46096" r="57409" b="40286"/>
                  <a:stretch/>
                </p:blipFill>
                <p:spPr>
                  <a:xfrm>
                    <a:off x="2913470" y="2219476"/>
                    <a:ext cx="2543809" cy="437334"/>
                  </a:xfrm>
                  <a:prstGeom prst="rect">
                    <a:avLst/>
                  </a:prstGeom>
                </p:spPr>
              </p:pic>
              <p:sp>
                <p:nvSpPr>
                  <p:cNvPr id="27" name="Rectangle 26">
                    <a:extLst>
                      <a:ext uri="{FF2B5EF4-FFF2-40B4-BE49-F238E27FC236}">
                        <a16:creationId xmlns:a16="http://schemas.microsoft.com/office/drawing/2014/main" id="{E667227F-C2B2-765F-18AD-CF98055EAFA7}"/>
                      </a:ext>
                    </a:extLst>
                  </p:cNvPr>
                  <p:cNvSpPr/>
                  <p:nvPr/>
                </p:nvSpPr>
                <p:spPr>
                  <a:xfrm>
                    <a:off x="2908300" y="2614114"/>
                    <a:ext cx="2552700" cy="508000"/>
                  </a:xfrm>
                  <a:prstGeom prst="rect">
                    <a:avLst/>
                  </a:prstGeom>
                  <a:pattFill prst="dkUpDiag">
                    <a:fgClr>
                      <a:schemeClr val="tx1">
                        <a:lumMod val="75000"/>
                        <a:lumOff val="25000"/>
                      </a:schemeClr>
                    </a:fgClr>
                    <a:bgClr>
                      <a:schemeClr val="bg1"/>
                    </a:bgClr>
                  </a:patt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Georgia" panose="02040502050405020303" pitchFamily="18" charset="0"/>
                    </a:endParaRPr>
                  </a:p>
                </p:txBody>
              </p:sp>
              <p:sp>
                <p:nvSpPr>
                  <p:cNvPr id="28" name="Rectangle 27">
                    <a:extLst>
                      <a:ext uri="{FF2B5EF4-FFF2-40B4-BE49-F238E27FC236}">
                        <a16:creationId xmlns:a16="http://schemas.microsoft.com/office/drawing/2014/main" id="{77086FC7-1B41-2901-2D73-B974E05140B8}"/>
                      </a:ext>
                    </a:extLst>
                  </p:cNvPr>
                  <p:cNvSpPr/>
                  <p:nvPr/>
                </p:nvSpPr>
                <p:spPr>
                  <a:xfrm flipV="1">
                    <a:off x="2908300" y="2140630"/>
                    <a:ext cx="2552700" cy="16871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Georgia" panose="02040502050405020303" pitchFamily="18" charset="0"/>
                    </a:endParaRPr>
                  </a:p>
                </p:txBody>
              </p:sp>
            </p:grpSp>
            <p:sp>
              <p:nvSpPr>
                <p:cNvPr id="22" name="Triangle isocèle 21">
                  <a:extLst>
                    <a:ext uri="{FF2B5EF4-FFF2-40B4-BE49-F238E27FC236}">
                      <a16:creationId xmlns:a16="http://schemas.microsoft.com/office/drawing/2014/main" id="{BFDE17B9-DC92-8357-35E6-309A6161FBD9}"/>
                    </a:ext>
                  </a:extLst>
                </p:cNvPr>
                <p:cNvSpPr/>
                <p:nvPr/>
              </p:nvSpPr>
              <p:spPr>
                <a:xfrm rot="10800000">
                  <a:off x="6007621" y="5473449"/>
                  <a:ext cx="92783" cy="45205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Georgia" panose="02040502050405020303" pitchFamily="18" charset="0"/>
                  </a:endParaRPr>
                </a:p>
              </p:txBody>
            </p:sp>
            <p:sp>
              <p:nvSpPr>
                <p:cNvPr id="23" name="Triangle isocèle 22">
                  <a:extLst>
                    <a:ext uri="{FF2B5EF4-FFF2-40B4-BE49-F238E27FC236}">
                      <a16:creationId xmlns:a16="http://schemas.microsoft.com/office/drawing/2014/main" id="{FD16350F-C2D6-F17F-9F5D-4436289117B7}"/>
                    </a:ext>
                  </a:extLst>
                </p:cNvPr>
                <p:cNvSpPr/>
                <p:nvPr/>
              </p:nvSpPr>
              <p:spPr>
                <a:xfrm rot="10800000">
                  <a:off x="5160102" y="5488105"/>
                  <a:ext cx="111875" cy="45205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Georgia" panose="02040502050405020303" pitchFamily="18" charset="0"/>
                  </a:endParaRPr>
                </a:p>
              </p:txBody>
            </p:sp>
            <p:sp>
              <p:nvSpPr>
                <p:cNvPr id="24" name="Triangle isocèle 23">
                  <a:extLst>
                    <a:ext uri="{FF2B5EF4-FFF2-40B4-BE49-F238E27FC236}">
                      <a16:creationId xmlns:a16="http://schemas.microsoft.com/office/drawing/2014/main" id="{6FF4B4D7-B609-A712-C6A3-6DD2C292E6E4}"/>
                    </a:ext>
                  </a:extLst>
                </p:cNvPr>
                <p:cNvSpPr/>
                <p:nvPr/>
              </p:nvSpPr>
              <p:spPr>
                <a:xfrm rot="10800000">
                  <a:off x="5746364" y="5470638"/>
                  <a:ext cx="105410" cy="45205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Georgia" panose="02040502050405020303" pitchFamily="18" charset="0"/>
                  </a:endParaRPr>
                </a:p>
              </p:txBody>
            </p:sp>
            <p:sp>
              <p:nvSpPr>
                <p:cNvPr id="25" name="Triangle isocèle 24">
                  <a:extLst>
                    <a:ext uri="{FF2B5EF4-FFF2-40B4-BE49-F238E27FC236}">
                      <a16:creationId xmlns:a16="http://schemas.microsoft.com/office/drawing/2014/main" id="{5B43F6ED-79B0-B2B9-10C7-23F5D2396FDD}"/>
                    </a:ext>
                  </a:extLst>
                </p:cNvPr>
                <p:cNvSpPr/>
                <p:nvPr/>
              </p:nvSpPr>
              <p:spPr>
                <a:xfrm rot="10800000">
                  <a:off x="4910314" y="5490865"/>
                  <a:ext cx="107281" cy="45205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Georgia" panose="02040502050405020303" pitchFamily="18" charset="0"/>
                  </a:endParaRPr>
                </a:p>
              </p:txBody>
            </p:sp>
          </p:grpSp>
          <p:sp>
            <p:nvSpPr>
              <p:cNvPr id="19" name="ZoneTexte 18">
                <a:extLst>
                  <a:ext uri="{FF2B5EF4-FFF2-40B4-BE49-F238E27FC236}">
                    <a16:creationId xmlns:a16="http://schemas.microsoft.com/office/drawing/2014/main" id="{5C595861-F1AA-1592-79E6-625B21A35649}"/>
                  </a:ext>
                </a:extLst>
              </p:cNvPr>
              <p:cNvSpPr txBox="1"/>
              <p:nvPr/>
            </p:nvSpPr>
            <p:spPr>
              <a:xfrm>
                <a:off x="6460932" y="5717101"/>
                <a:ext cx="1181734" cy="335536"/>
              </a:xfrm>
              <a:prstGeom prst="rect">
                <a:avLst/>
              </a:prstGeom>
              <a:noFill/>
            </p:spPr>
            <p:txBody>
              <a:bodyPr wrap="square" rtlCol="0">
                <a:spAutoFit/>
              </a:bodyPr>
              <a:lstStyle/>
              <a:p>
                <a:pPr algn="ctr"/>
                <a:r>
                  <a:rPr lang="en-US" sz="1600" dirty="0">
                    <a:latin typeface="Georgia" panose="02040502050405020303" pitchFamily="18" charset="0"/>
                    <a:cs typeface="Arial" panose="020B0604020202020204" pitchFamily="34" charset="0"/>
                  </a:rPr>
                  <a:t>insulating </a:t>
                </a:r>
                <a:r>
                  <a:rPr lang="en-US" sz="1600" dirty="0" err="1">
                    <a:latin typeface="Georgia" panose="02040502050405020303" pitchFamily="18" charset="0"/>
                    <a:cs typeface="Arial" panose="020B0604020202020204" pitchFamily="34" charset="0"/>
                  </a:rPr>
                  <a:t>GaP</a:t>
                </a:r>
                <a:endParaRPr lang="en-US" sz="1600" dirty="0">
                  <a:latin typeface="Georgia" panose="02040502050405020303" pitchFamily="18" charset="0"/>
                  <a:cs typeface="Arial" panose="020B0604020202020204" pitchFamily="34" charset="0"/>
                </a:endParaRPr>
              </a:p>
            </p:txBody>
          </p:sp>
          <p:sp>
            <p:nvSpPr>
              <p:cNvPr id="20" name="ZoneTexte 19">
                <a:extLst>
                  <a:ext uri="{FF2B5EF4-FFF2-40B4-BE49-F238E27FC236}">
                    <a16:creationId xmlns:a16="http://schemas.microsoft.com/office/drawing/2014/main" id="{44B37F95-06F7-F7DF-8BA6-8A94B9BEC8DE}"/>
                  </a:ext>
                </a:extLst>
              </p:cNvPr>
              <p:cNvSpPr txBox="1"/>
              <p:nvPr/>
            </p:nvSpPr>
            <p:spPr>
              <a:xfrm>
                <a:off x="6986946" y="5199994"/>
                <a:ext cx="662361" cy="335536"/>
              </a:xfrm>
              <a:prstGeom prst="rect">
                <a:avLst/>
              </a:prstGeom>
              <a:noFill/>
            </p:spPr>
            <p:txBody>
              <a:bodyPr wrap="square" rtlCol="0">
                <a:spAutoFit/>
              </a:bodyPr>
              <a:lstStyle/>
              <a:p>
                <a:pPr algn="ctr"/>
                <a:r>
                  <a:rPr lang="en-US" sz="1600" dirty="0">
                    <a:latin typeface="Georgia" panose="02040502050405020303" pitchFamily="18" charset="0"/>
                    <a:cs typeface="Arial" panose="020B0604020202020204" pitchFamily="34" charset="0"/>
                  </a:rPr>
                  <a:t>Se cap</a:t>
                </a:r>
              </a:p>
            </p:txBody>
          </p:sp>
        </p:grpSp>
        <p:sp>
          <p:nvSpPr>
            <p:cNvPr id="17" name="ZoneTexte 16">
              <a:extLst>
                <a:ext uri="{FF2B5EF4-FFF2-40B4-BE49-F238E27FC236}">
                  <a16:creationId xmlns:a16="http://schemas.microsoft.com/office/drawing/2014/main" id="{0C9E5469-4AAA-A503-8EE7-157DD9CF7D7E}"/>
                </a:ext>
              </a:extLst>
            </p:cNvPr>
            <p:cNvSpPr txBox="1"/>
            <p:nvPr/>
          </p:nvSpPr>
          <p:spPr>
            <a:xfrm>
              <a:off x="21428097" y="36338940"/>
              <a:ext cx="610989" cy="335536"/>
            </a:xfrm>
            <a:prstGeom prst="rect">
              <a:avLst/>
            </a:prstGeom>
            <a:noFill/>
          </p:spPr>
          <p:txBody>
            <a:bodyPr wrap="square" rtlCol="0">
              <a:spAutoFit/>
            </a:bodyPr>
            <a:lstStyle/>
            <a:p>
              <a:pPr algn="ctr"/>
              <a:r>
                <a:rPr lang="en-US" sz="1600" dirty="0">
                  <a:latin typeface="Georgia" panose="02040502050405020303" pitchFamily="18" charset="0"/>
                  <a:cs typeface="Arial" panose="020B0604020202020204" pitchFamily="34" charset="0"/>
                </a:rPr>
                <a:t>TaSe</a:t>
              </a:r>
              <a:r>
                <a:rPr lang="en-US" sz="1600" baseline="-25000" dirty="0">
                  <a:latin typeface="Georgia" panose="02040502050405020303" pitchFamily="18" charset="0"/>
                  <a:cs typeface="Arial" panose="020B0604020202020204" pitchFamily="34" charset="0"/>
                </a:rPr>
                <a:t>2</a:t>
              </a:r>
              <a:endParaRPr lang="en-US" sz="1600" dirty="0">
                <a:latin typeface="Georgia" panose="02040502050405020303" pitchFamily="18" charset="0"/>
                <a:cs typeface="Arial" panose="020B0604020202020204" pitchFamily="34" charset="0"/>
              </a:endParaRPr>
            </a:p>
          </p:txBody>
        </p:sp>
      </p:grpSp>
      <p:pic>
        <p:nvPicPr>
          <p:cNvPr id="11" name="Image 10">
            <a:extLst>
              <a:ext uri="{FF2B5EF4-FFF2-40B4-BE49-F238E27FC236}">
                <a16:creationId xmlns:a16="http://schemas.microsoft.com/office/drawing/2014/main" id="{D10BC3A7-9AEC-59F2-7477-72CD31DB5974}"/>
              </a:ext>
            </a:extLst>
          </p:cNvPr>
          <p:cNvPicPr>
            <a:picLocks noChangeAspect="1"/>
          </p:cNvPicPr>
          <p:nvPr/>
        </p:nvPicPr>
        <p:blipFill>
          <a:blip r:embed="rId4"/>
          <a:stretch>
            <a:fillRect/>
          </a:stretch>
        </p:blipFill>
        <p:spPr>
          <a:xfrm>
            <a:off x="4508345" y="1269149"/>
            <a:ext cx="4457480" cy="3405568"/>
          </a:xfrm>
          <a:prstGeom prst="rect">
            <a:avLst/>
          </a:prstGeom>
        </p:spPr>
      </p:pic>
      <p:grpSp>
        <p:nvGrpSpPr>
          <p:cNvPr id="6" name="Groupe 5">
            <a:extLst>
              <a:ext uri="{FF2B5EF4-FFF2-40B4-BE49-F238E27FC236}">
                <a16:creationId xmlns:a16="http://schemas.microsoft.com/office/drawing/2014/main" id="{3AB191F9-4828-6279-4932-A65B851188CF}"/>
              </a:ext>
            </a:extLst>
          </p:cNvPr>
          <p:cNvGrpSpPr/>
          <p:nvPr/>
        </p:nvGrpSpPr>
        <p:grpSpPr>
          <a:xfrm>
            <a:off x="686972" y="3243562"/>
            <a:ext cx="3269694" cy="2525102"/>
            <a:chOff x="-603134" y="4271176"/>
            <a:chExt cx="2818154" cy="2200174"/>
          </a:xfrm>
        </p:grpSpPr>
        <p:pic>
          <p:nvPicPr>
            <p:cNvPr id="7" name="Image 6">
              <a:extLst>
                <a:ext uri="{FF2B5EF4-FFF2-40B4-BE49-F238E27FC236}">
                  <a16:creationId xmlns:a16="http://schemas.microsoft.com/office/drawing/2014/main" id="{BA49B12A-91DE-060C-5562-E5B0FB613CEB}"/>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l="26952" t="32994" r="39274" b="31843"/>
            <a:stretch/>
          </p:blipFill>
          <p:spPr bwMode="auto">
            <a:xfrm>
              <a:off x="-603134" y="4271176"/>
              <a:ext cx="2818154" cy="2200174"/>
            </a:xfrm>
            <a:prstGeom prst="rect">
              <a:avLst/>
            </a:prstGeom>
            <a:noFill/>
            <a:ln>
              <a:noFill/>
            </a:ln>
          </p:spPr>
        </p:pic>
        <p:cxnSp>
          <p:nvCxnSpPr>
            <p:cNvPr id="10" name="Connecteur droit 9">
              <a:extLst>
                <a:ext uri="{FF2B5EF4-FFF2-40B4-BE49-F238E27FC236}">
                  <a16:creationId xmlns:a16="http://schemas.microsoft.com/office/drawing/2014/main" id="{1BB2BBE5-D3C3-EC8B-B0E4-F7801A758843}"/>
                </a:ext>
              </a:extLst>
            </p:cNvPr>
            <p:cNvCxnSpPr>
              <a:cxnSpLocks/>
            </p:cNvCxnSpPr>
            <p:nvPr/>
          </p:nvCxnSpPr>
          <p:spPr>
            <a:xfrm>
              <a:off x="-314274" y="6222116"/>
              <a:ext cx="806916"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ZoneTexte 28">
              <a:extLst>
                <a:ext uri="{FF2B5EF4-FFF2-40B4-BE49-F238E27FC236}">
                  <a16:creationId xmlns:a16="http://schemas.microsoft.com/office/drawing/2014/main" id="{B5897187-7759-CAA2-489C-A3078C580C18}"/>
                </a:ext>
              </a:extLst>
            </p:cNvPr>
            <p:cNvSpPr txBox="1"/>
            <p:nvPr/>
          </p:nvSpPr>
          <p:spPr>
            <a:xfrm>
              <a:off x="-220325" y="5883334"/>
              <a:ext cx="640931" cy="294981"/>
            </a:xfrm>
            <a:prstGeom prst="rect">
              <a:avLst/>
            </a:prstGeom>
            <a:noFill/>
            <a:ln>
              <a:noFill/>
            </a:ln>
          </p:spPr>
          <p:txBody>
            <a:bodyPr wrap="square">
              <a:spAutoFit/>
            </a:bodyPr>
            <a:lstStyle/>
            <a:p>
              <a:r>
                <a:rPr lang="en-US" sz="1600" b="1" dirty="0">
                  <a:solidFill>
                    <a:schemeClr val="bg1"/>
                  </a:solidFill>
                  <a:latin typeface="Georgia" panose="02040502050405020303" pitchFamily="18" charset="0"/>
                  <a:cs typeface="Arial" panose="020B0604020202020204" pitchFamily="34" charset="0"/>
                </a:rPr>
                <a:t>4mm</a:t>
              </a:r>
            </a:p>
          </p:txBody>
        </p:sp>
      </p:grpSp>
      <p:sp>
        <p:nvSpPr>
          <p:cNvPr id="9" name="Espace réservé du numéro de diapositive 8">
            <a:extLst>
              <a:ext uri="{FF2B5EF4-FFF2-40B4-BE49-F238E27FC236}">
                <a16:creationId xmlns:a16="http://schemas.microsoft.com/office/drawing/2014/main" id="{EEA2086F-C0AB-CE89-60B5-F54124CEFB62}"/>
              </a:ext>
            </a:extLst>
          </p:cNvPr>
          <p:cNvSpPr>
            <a:spLocks noGrp="1"/>
          </p:cNvSpPr>
          <p:nvPr>
            <p:ph type="sldNum" sz="quarter" idx="12"/>
          </p:nvPr>
        </p:nvSpPr>
        <p:spPr/>
        <p:txBody>
          <a:bodyPr/>
          <a:lstStyle/>
          <a:p>
            <a:fld id="{805F62EE-C454-B145-957E-D2FDC4A58ED4}" type="slidenum">
              <a:rPr lang="fr-FR" smtClean="0"/>
              <a:t>29</a:t>
            </a:fld>
            <a:endParaRPr lang="fr-FR"/>
          </a:p>
        </p:txBody>
      </p:sp>
      <mc:AlternateContent xmlns:mc="http://schemas.openxmlformats.org/markup-compatibility/2006" xmlns:a14="http://schemas.microsoft.com/office/drawing/2010/main">
        <mc:Choice Requires="a14">
          <p:sp>
            <p:nvSpPr>
              <p:cNvPr id="5" name="ZoneTexte 4">
                <a:extLst>
                  <a:ext uri="{FF2B5EF4-FFF2-40B4-BE49-F238E27FC236}">
                    <a16:creationId xmlns:a16="http://schemas.microsoft.com/office/drawing/2014/main" id="{03BC5B1E-4B9C-CC33-A41D-E0537613FF98}"/>
                  </a:ext>
                </a:extLst>
              </p:cNvPr>
              <p:cNvSpPr txBox="1"/>
              <p:nvPr/>
            </p:nvSpPr>
            <p:spPr>
              <a:xfrm>
                <a:off x="6035059" y="2316633"/>
                <a:ext cx="2194541" cy="873765"/>
              </a:xfrm>
              <a:prstGeom prst="rect">
                <a:avLst/>
              </a:prstGeom>
              <a:noFill/>
            </p:spPr>
            <p:txBody>
              <a:bodyPr wrap="square" rtlCol="0">
                <a:spAutoFit/>
              </a:bodyPr>
              <a:lstStyle/>
              <a:p>
                <a:pPr algn="ctr"/>
                <a:r>
                  <a:rPr lang="en-US" sz="2000" dirty="0">
                    <a:latin typeface="Georgia" panose="02040502050405020303" pitchFamily="18" charset="0"/>
                    <a:cs typeface="Arial" panose="020B0604020202020204" pitchFamily="34" charset="0"/>
                  </a:rPr>
                  <a:t> </a:t>
                </a:r>
                <a14:m>
                  <m:oMath xmlns:m="http://schemas.openxmlformats.org/officeDocument/2006/math">
                    <m:r>
                      <a:rPr lang="en-US" sz="2000" b="0" i="1" smtClean="0">
                        <a:latin typeface="Cambria Math" panose="02040503050406030204" pitchFamily="18" charset="0"/>
                        <a:cs typeface="Arial" panose="020B0604020202020204" pitchFamily="34" charset="0"/>
                      </a:rPr>
                      <m:t>𝑅</m:t>
                    </m:r>
                    <m:r>
                      <a:rPr lang="en-US" sz="2000" b="0" i="1" smtClean="0">
                        <a:latin typeface="Cambria Math" panose="02040503050406030204" pitchFamily="18" charset="0"/>
                        <a:ea typeface="Cambria Math" panose="02040503050406030204" pitchFamily="18" charset="0"/>
                        <a:cs typeface="Arial" panose="020B0604020202020204" pitchFamily="34" charset="0"/>
                      </a:rPr>
                      <m:t>∝</m:t>
                    </m:r>
                    <m:r>
                      <m:rPr>
                        <m:sty m:val="p"/>
                      </m:rPr>
                      <a:rPr lang="en-US" sz="2000" b="0" i="0" smtClean="0">
                        <a:latin typeface="Cambria Math" panose="02040503050406030204" pitchFamily="18" charset="0"/>
                        <a:ea typeface="Cambria Math" panose="02040503050406030204" pitchFamily="18" charset="0"/>
                        <a:cs typeface="Arial" panose="020B0604020202020204" pitchFamily="34" charset="0"/>
                      </a:rPr>
                      <m:t>exp</m:t>
                    </m:r>
                    <m:r>
                      <a:rPr lang="en-US" sz="2000" b="0" i="1" smtClean="0">
                        <a:latin typeface="Cambria Math" panose="02040503050406030204" pitchFamily="18" charset="0"/>
                        <a:ea typeface="Cambria Math" panose="02040503050406030204" pitchFamily="18" charset="0"/>
                        <a:cs typeface="Arial" panose="020B0604020202020204" pitchFamily="34" charset="0"/>
                      </a:rPr>
                      <m:t> (−</m:t>
                    </m:r>
                    <m:f>
                      <m:fPr>
                        <m:ctrlPr>
                          <a:rPr lang="en-US" sz="2000" b="0" i="1" smtClean="0">
                            <a:latin typeface="Cambria Math" panose="02040503050406030204" pitchFamily="18" charset="0"/>
                            <a:ea typeface="Cambria Math" panose="02040503050406030204" pitchFamily="18" charset="0"/>
                            <a:cs typeface="Arial" panose="020B0604020202020204" pitchFamily="34" charset="0"/>
                          </a:rPr>
                        </m:ctrlPr>
                      </m:fPr>
                      <m:num>
                        <m:sSub>
                          <m:sSubPr>
                            <m:ctrlPr>
                              <a:rPr lang="en-US" sz="2000" b="0" i="1" smtClean="0">
                                <a:latin typeface="Cambria Math" panose="02040503050406030204" pitchFamily="18" charset="0"/>
                                <a:ea typeface="Cambria Math" panose="02040503050406030204" pitchFamily="18" charset="0"/>
                                <a:cs typeface="Arial" panose="020B0604020202020204" pitchFamily="34" charset="0"/>
                              </a:rPr>
                            </m:ctrlPr>
                          </m:sSubPr>
                          <m:e>
                            <m:r>
                              <a:rPr lang="en-US" sz="2000" b="0" i="1" smtClean="0">
                                <a:latin typeface="Cambria Math" panose="02040503050406030204" pitchFamily="18" charset="0"/>
                                <a:ea typeface="Cambria Math" panose="02040503050406030204" pitchFamily="18" charset="0"/>
                                <a:cs typeface="Arial" panose="020B0604020202020204" pitchFamily="34" charset="0"/>
                              </a:rPr>
                              <m:t>𝐸</m:t>
                            </m:r>
                          </m:e>
                          <m:sub>
                            <m:r>
                              <a:rPr lang="en-US" sz="2000" b="0" i="1" smtClean="0">
                                <a:latin typeface="Cambria Math" panose="02040503050406030204" pitchFamily="18" charset="0"/>
                                <a:ea typeface="Cambria Math" panose="02040503050406030204" pitchFamily="18" charset="0"/>
                                <a:cs typeface="Arial" panose="020B0604020202020204" pitchFamily="34" charset="0"/>
                              </a:rPr>
                              <m:t>𝐺</m:t>
                            </m:r>
                          </m:sub>
                        </m:sSub>
                      </m:num>
                      <m:den>
                        <m:r>
                          <a:rPr lang="en-US" sz="2000" b="0" i="1" smtClean="0">
                            <a:latin typeface="Cambria Math" panose="02040503050406030204" pitchFamily="18" charset="0"/>
                            <a:ea typeface="Cambria Math" panose="02040503050406030204" pitchFamily="18" charset="0"/>
                            <a:cs typeface="Arial" panose="020B0604020202020204" pitchFamily="34" charset="0"/>
                          </a:rPr>
                          <m:t>2</m:t>
                        </m:r>
                        <m:sSub>
                          <m:sSubPr>
                            <m:ctrlPr>
                              <a:rPr lang="en-US" sz="2000" i="1" smtClean="0">
                                <a:latin typeface="Cambria Math" panose="02040503050406030204" pitchFamily="18" charset="0"/>
                                <a:ea typeface="Cambria Math" panose="02040503050406030204" pitchFamily="18" charset="0"/>
                                <a:cs typeface="Arial" panose="020B0604020202020204" pitchFamily="34" charset="0"/>
                              </a:rPr>
                            </m:ctrlPr>
                          </m:sSubPr>
                          <m:e>
                            <m:r>
                              <a:rPr lang="en-US" sz="2000" b="0" i="1" smtClean="0">
                                <a:latin typeface="Cambria Math" panose="02040503050406030204" pitchFamily="18" charset="0"/>
                                <a:ea typeface="Cambria Math" panose="02040503050406030204" pitchFamily="18" charset="0"/>
                                <a:cs typeface="Arial" panose="020B0604020202020204" pitchFamily="34" charset="0"/>
                              </a:rPr>
                              <m:t>𝑘</m:t>
                            </m:r>
                          </m:e>
                          <m:sub>
                            <m:r>
                              <a:rPr lang="en-US" sz="2000" b="0" i="1" smtClean="0">
                                <a:latin typeface="Cambria Math" panose="02040503050406030204" pitchFamily="18" charset="0"/>
                                <a:ea typeface="Cambria Math" panose="02040503050406030204" pitchFamily="18" charset="0"/>
                                <a:cs typeface="Arial" panose="020B0604020202020204" pitchFamily="34" charset="0"/>
                              </a:rPr>
                              <m:t>𝐵</m:t>
                            </m:r>
                          </m:sub>
                        </m:sSub>
                        <m:r>
                          <a:rPr lang="en-US" sz="2000" b="0" i="1" smtClean="0">
                            <a:latin typeface="Cambria Math" panose="02040503050406030204" pitchFamily="18" charset="0"/>
                            <a:ea typeface="Cambria Math" panose="02040503050406030204" pitchFamily="18" charset="0"/>
                            <a:cs typeface="Arial" panose="020B0604020202020204" pitchFamily="34" charset="0"/>
                          </a:rPr>
                          <m:t>𝑇</m:t>
                        </m:r>
                      </m:den>
                    </m:f>
                    <m:r>
                      <a:rPr lang="en-US" sz="2000" b="0" i="1" smtClean="0">
                        <a:latin typeface="Cambria Math" panose="02040503050406030204" pitchFamily="18" charset="0"/>
                        <a:ea typeface="Cambria Math" panose="02040503050406030204" pitchFamily="18" charset="0"/>
                        <a:cs typeface="Arial" panose="020B0604020202020204" pitchFamily="34" charset="0"/>
                      </a:rPr>
                      <m:t>)</m:t>
                    </m:r>
                  </m:oMath>
                </a14:m>
                <a:endParaRPr lang="en-US" sz="2000" b="0" i="1" dirty="0">
                  <a:latin typeface="Georgia" panose="02040502050405020303" pitchFamily="18" charset="0"/>
                  <a:cs typeface="Arial" panose="020B0604020202020204" pitchFamily="34" charset="0"/>
                </a:endParaRPr>
              </a:p>
              <a:p>
                <a:pPr/>
                <a14:m>
                  <m:oMathPara xmlns:m="http://schemas.openxmlformats.org/officeDocument/2006/math">
                    <m:oMathParaPr>
                      <m:jc m:val="centerGroup"/>
                    </m:oMathParaPr>
                    <m:oMath xmlns:m="http://schemas.openxmlformats.org/officeDocument/2006/math">
                      <m:sSub>
                        <m:sSubPr>
                          <m:ctrlPr>
                            <a:rPr lang="en-US" sz="2000" b="1" i="1" smtClean="0">
                              <a:latin typeface="Cambria Math" panose="02040503050406030204" pitchFamily="18" charset="0"/>
                              <a:cs typeface="Arial" panose="020B0604020202020204" pitchFamily="34" charset="0"/>
                              <a:sym typeface="Wingdings" panose="05000000000000000000" pitchFamily="2" charset="2"/>
                            </a:rPr>
                          </m:ctrlPr>
                        </m:sSubPr>
                        <m:e>
                          <m:r>
                            <a:rPr lang="en-US" sz="2000" b="1" i="0" smtClean="0">
                              <a:latin typeface="Cambria Math" panose="02040503050406030204" pitchFamily="18" charset="0"/>
                              <a:cs typeface="Arial" panose="020B0604020202020204" pitchFamily="34" charset="0"/>
                              <a:sym typeface="Wingdings" panose="05000000000000000000" pitchFamily="2" charset="2"/>
                            </a:rPr>
                            <m:t>𝐄</m:t>
                          </m:r>
                        </m:e>
                        <m:sub>
                          <m:r>
                            <a:rPr lang="en-US" sz="2000" b="1" i="0" smtClean="0">
                              <a:latin typeface="Cambria Math" panose="02040503050406030204" pitchFamily="18" charset="0"/>
                              <a:cs typeface="Arial" panose="020B0604020202020204" pitchFamily="34" charset="0"/>
                              <a:sym typeface="Wingdings" panose="05000000000000000000" pitchFamily="2" charset="2"/>
                            </a:rPr>
                            <m:t>𝐆</m:t>
                          </m:r>
                        </m:sub>
                      </m:sSub>
                      <m:r>
                        <a:rPr lang="en-US" sz="2000" b="1" i="0" smtClean="0">
                          <a:latin typeface="Cambria Math" panose="02040503050406030204" pitchFamily="18" charset="0"/>
                          <a:cs typeface="Arial" panose="020B0604020202020204" pitchFamily="34" charset="0"/>
                          <a:sym typeface="Wingdings" panose="05000000000000000000" pitchFamily="2" charset="2"/>
                        </a:rPr>
                        <m:t>=</m:t>
                      </m:r>
                      <m:r>
                        <a:rPr lang="en-US" sz="2000" b="1" i="0" smtClean="0">
                          <a:latin typeface="Cambria Math" panose="02040503050406030204" pitchFamily="18" charset="0"/>
                          <a:cs typeface="Arial" panose="020B0604020202020204" pitchFamily="34" charset="0"/>
                          <a:sym typeface="Wingdings" panose="05000000000000000000" pitchFamily="2" charset="2"/>
                        </a:rPr>
                        <m:t>𝟏𝟑𝟓</m:t>
                      </m:r>
                      <m:r>
                        <a:rPr lang="fr-FR" sz="2000" b="1" i="0" smtClean="0">
                          <a:latin typeface="Cambria Math" panose="02040503050406030204" pitchFamily="18" charset="0"/>
                          <a:cs typeface="Arial" panose="020B0604020202020204" pitchFamily="34" charset="0"/>
                          <a:sym typeface="Wingdings" panose="05000000000000000000" pitchFamily="2" charset="2"/>
                        </a:rPr>
                        <m:t> </m:t>
                      </m:r>
                      <m:r>
                        <a:rPr lang="en-US" sz="2000" b="1" i="0" smtClean="0">
                          <a:latin typeface="Cambria Math" panose="02040503050406030204" pitchFamily="18" charset="0"/>
                          <a:cs typeface="Arial" panose="020B0604020202020204" pitchFamily="34" charset="0"/>
                          <a:sym typeface="Wingdings" panose="05000000000000000000" pitchFamily="2" charset="2"/>
                        </a:rPr>
                        <m:t>𝐦𝐞𝐕</m:t>
                      </m:r>
                    </m:oMath>
                  </m:oMathPara>
                </a14:m>
                <a:endParaRPr lang="en-US" sz="2000" b="1" dirty="0">
                  <a:latin typeface="Georgia" panose="02040502050405020303" pitchFamily="18" charset="0"/>
                  <a:cs typeface="Arial" panose="020B0604020202020204" pitchFamily="34" charset="0"/>
                </a:endParaRPr>
              </a:p>
            </p:txBody>
          </p:sp>
        </mc:Choice>
        <mc:Fallback xmlns="">
          <p:sp>
            <p:nvSpPr>
              <p:cNvPr id="5" name="ZoneTexte 4">
                <a:extLst>
                  <a:ext uri="{FF2B5EF4-FFF2-40B4-BE49-F238E27FC236}">
                    <a16:creationId xmlns:a16="http://schemas.microsoft.com/office/drawing/2014/main" id="{03BC5B1E-4B9C-CC33-A41D-E0537613FF98}"/>
                  </a:ext>
                </a:extLst>
              </p:cNvPr>
              <p:cNvSpPr txBox="1">
                <a:spLocks noRot="1" noChangeAspect="1" noMove="1" noResize="1" noEditPoints="1" noAdjustHandles="1" noChangeArrowheads="1" noChangeShapeType="1" noTextEdit="1"/>
              </p:cNvSpPr>
              <p:nvPr/>
            </p:nvSpPr>
            <p:spPr>
              <a:xfrm>
                <a:off x="6035059" y="2316633"/>
                <a:ext cx="2194541" cy="873765"/>
              </a:xfrm>
              <a:prstGeom prst="rect">
                <a:avLst/>
              </a:prstGeom>
              <a:blipFill>
                <a:blip r:embed="rId7"/>
                <a:stretch>
                  <a:fillRect b="-1399"/>
                </a:stretch>
              </a:blipFill>
            </p:spPr>
            <p:txBody>
              <a:bodyPr/>
              <a:lstStyle/>
              <a:p>
                <a:r>
                  <a:rPr lang="en-US">
                    <a:noFill/>
                  </a:rPr>
                  <a:t> </a:t>
                </a:r>
              </a:p>
            </p:txBody>
          </p:sp>
        </mc:Fallback>
      </mc:AlternateContent>
    </p:spTree>
    <p:extLst>
      <p:ext uri="{BB962C8B-B14F-4D97-AF65-F5344CB8AC3E}">
        <p14:creationId xmlns:p14="http://schemas.microsoft.com/office/powerpoint/2010/main" val="25010557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157DA34-DD89-939B-943C-CDAEE7348C29}"/>
              </a:ext>
            </a:extLst>
          </p:cNvPr>
          <p:cNvSpPr>
            <a:spLocks noGrp="1"/>
          </p:cNvSpPr>
          <p:nvPr>
            <p:ph type="title"/>
          </p:nvPr>
        </p:nvSpPr>
        <p:spPr/>
        <p:txBody>
          <a:bodyPr/>
          <a:lstStyle/>
          <a:p>
            <a:r>
              <a:rPr lang="fr-FR" sz="4000" dirty="0">
                <a:latin typeface="Georgia" panose="02040502050405020303" pitchFamily="18" charset="0"/>
              </a:rPr>
              <a:t>1T-TaSe</a:t>
            </a:r>
            <a:r>
              <a:rPr lang="fr-FR" sz="4000" baseline="-25000" dirty="0">
                <a:latin typeface="Georgia" panose="02040502050405020303" pitchFamily="18" charset="0"/>
              </a:rPr>
              <a:t>2</a:t>
            </a:r>
            <a:r>
              <a:rPr lang="fr-FR" dirty="0"/>
              <a:t> </a:t>
            </a:r>
            <a:r>
              <a:rPr lang="fr-FR" dirty="0" err="1"/>
              <a:t>monolayer</a:t>
            </a:r>
            <a:endParaRPr lang="en-US" dirty="0"/>
          </a:p>
        </p:txBody>
      </p:sp>
      <p:sp>
        <p:nvSpPr>
          <p:cNvPr id="4" name="Espace réservé de la date 3">
            <a:extLst>
              <a:ext uri="{FF2B5EF4-FFF2-40B4-BE49-F238E27FC236}">
                <a16:creationId xmlns:a16="http://schemas.microsoft.com/office/drawing/2014/main" id="{8C2B863D-967E-721E-DAA4-C9BACCC2A584}"/>
              </a:ext>
            </a:extLst>
          </p:cNvPr>
          <p:cNvSpPr>
            <a:spLocks noGrp="1"/>
          </p:cNvSpPr>
          <p:nvPr>
            <p:ph type="dt" sz="half" idx="10"/>
          </p:nvPr>
        </p:nvSpPr>
        <p:spPr/>
        <p:txBody>
          <a:bodyPr/>
          <a:lstStyle/>
          <a:p>
            <a:r>
              <a:rPr lang="en-US" dirty="0"/>
              <a:t>5-6 December 2023</a:t>
            </a:r>
            <a:endParaRPr lang="fr-FR" dirty="0"/>
          </a:p>
        </p:txBody>
      </p:sp>
      <p:sp>
        <p:nvSpPr>
          <p:cNvPr id="5" name="Espace réservé du pied de page 4">
            <a:extLst>
              <a:ext uri="{FF2B5EF4-FFF2-40B4-BE49-F238E27FC236}">
                <a16:creationId xmlns:a16="http://schemas.microsoft.com/office/drawing/2014/main" id="{DCB09158-F4C0-44B9-5DD4-922ECEDFC456}"/>
              </a:ext>
            </a:extLst>
          </p:cNvPr>
          <p:cNvSpPr>
            <a:spLocks noGrp="1"/>
          </p:cNvSpPr>
          <p:nvPr>
            <p:ph type="ftr" sz="quarter" idx="11"/>
          </p:nvPr>
        </p:nvSpPr>
        <p:spPr/>
        <p:txBody>
          <a:bodyPr/>
          <a:lstStyle/>
          <a:p>
            <a:r>
              <a:rPr lang="fr-FR"/>
              <a:t>GDR MEETICC</a:t>
            </a:r>
          </a:p>
        </p:txBody>
      </p:sp>
      <p:grpSp>
        <p:nvGrpSpPr>
          <p:cNvPr id="25" name="Groupe 24">
            <a:extLst>
              <a:ext uri="{FF2B5EF4-FFF2-40B4-BE49-F238E27FC236}">
                <a16:creationId xmlns:a16="http://schemas.microsoft.com/office/drawing/2014/main" id="{E9DC429F-8FE8-6C43-68CF-9AE647E5D2EE}"/>
              </a:ext>
            </a:extLst>
          </p:cNvPr>
          <p:cNvGrpSpPr/>
          <p:nvPr/>
        </p:nvGrpSpPr>
        <p:grpSpPr>
          <a:xfrm>
            <a:off x="923370" y="3283209"/>
            <a:ext cx="3187992" cy="1883069"/>
            <a:chOff x="760739" y="1674687"/>
            <a:chExt cx="4261478" cy="2420113"/>
          </a:xfrm>
        </p:grpSpPr>
        <p:grpSp>
          <p:nvGrpSpPr>
            <p:cNvPr id="24" name="Groupe 23">
              <a:extLst>
                <a:ext uri="{FF2B5EF4-FFF2-40B4-BE49-F238E27FC236}">
                  <a16:creationId xmlns:a16="http://schemas.microsoft.com/office/drawing/2014/main" id="{76C95C17-FD92-DC2F-9EB1-8C2A0C0B74F8}"/>
                </a:ext>
              </a:extLst>
            </p:cNvPr>
            <p:cNvGrpSpPr/>
            <p:nvPr/>
          </p:nvGrpSpPr>
          <p:grpSpPr>
            <a:xfrm>
              <a:off x="760739" y="1674687"/>
              <a:ext cx="3427344" cy="2420113"/>
              <a:chOff x="489525" y="932437"/>
              <a:chExt cx="4335104" cy="3162364"/>
            </a:xfrm>
          </p:grpSpPr>
          <p:pic>
            <p:nvPicPr>
              <p:cNvPr id="10" name="Image 9">
                <a:extLst>
                  <a:ext uri="{FF2B5EF4-FFF2-40B4-BE49-F238E27FC236}">
                    <a16:creationId xmlns:a16="http://schemas.microsoft.com/office/drawing/2014/main" id="{D84FC8F8-8EAD-32E0-701D-0EFAF1C46EE9}"/>
                  </a:ext>
                </a:extLst>
              </p:cNvPr>
              <p:cNvPicPr>
                <a:picLocks noChangeAspect="1"/>
              </p:cNvPicPr>
              <p:nvPr/>
            </p:nvPicPr>
            <p:blipFill rotWithShape="1">
              <a:blip r:embed="rId3"/>
              <a:srcRect r="52591" b="14675"/>
              <a:stretch/>
            </p:blipFill>
            <p:spPr>
              <a:xfrm>
                <a:off x="489525" y="932437"/>
                <a:ext cx="4335104" cy="3162364"/>
              </a:xfrm>
              <a:prstGeom prst="rect">
                <a:avLst/>
              </a:prstGeom>
            </p:spPr>
          </p:pic>
          <p:sp>
            <p:nvSpPr>
              <p:cNvPr id="11" name="Rectangle 10">
                <a:extLst>
                  <a:ext uri="{FF2B5EF4-FFF2-40B4-BE49-F238E27FC236}">
                    <a16:creationId xmlns:a16="http://schemas.microsoft.com/office/drawing/2014/main" id="{6C93B9CA-D797-4154-D6EB-4B3DF1B385B7}"/>
                  </a:ext>
                </a:extLst>
              </p:cNvPr>
              <p:cNvSpPr/>
              <p:nvPr/>
            </p:nvSpPr>
            <p:spPr>
              <a:xfrm>
                <a:off x="542620" y="967113"/>
                <a:ext cx="489167" cy="34448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e 12">
              <a:extLst>
                <a:ext uri="{FF2B5EF4-FFF2-40B4-BE49-F238E27FC236}">
                  <a16:creationId xmlns:a16="http://schemas.microsoft.com/office/drawing/2014/main" id="{D174B218-8986-EB02-A73C-886CF8A3699A}"/>
                </a:ext>
              </a:extLst>
            </p:cNvPr>
            <p:cNvGrpSpPr/>
            <p:nvPr/>
          </p:nvGrpSpPr>
          <p:grpSpPr>
            <a:xfrm>
              <a:off x="4269228" y="2694454"/>
              <a:ext cx="752989" cy="608780"/>
              <a:chOff x="10177653" y="4817893"/>
              <a:chExt cx="717193" cy="528492"/>
            </a:xfrm>
          </p:grpSpPr>
          <p:sp>
            <p:nvSpPr>
              <p:cNvPr id="16" name="Ellipse 15">
                <a:extLst>
                  <a:ext uri="{FF2B5EF4-FFF2-40B4-BE49-F238E27FC236}">
                    <a16:creationId xmlns:a16="http://schemas.microsoft.com/office/drawing/2014/main" id="{8411DEBF-FACE-0728-5FE7-9E60534F8E09}"/>
                  </a:ext>
                </a:extLst>
              </p:cNvPr>
              <p:cNvSpPr/>
              <p:nvPr/>
            </p:nvSpPr>
            <p:spPr>
              <a:xfrm>
                <a:off x="10198731" y="4927767"/>
                <a:ext cx="72000" cy="72000"/>
              </a:xfrm>
              <a:prstGeom prst="ellipse">
                <a:avLst/>
              </a:prstGeom>
              <a:solidFill>
                <a:srgbClr val="1FE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ZoneTexte 16">
                <a:extLst>
                  <a:ext uri="{FF2B5EF4-FFF2-40B4-BE49-F238E27FC236}">
                    <a16:creationId xmlns:a16="http://schemas.microsoft.com/office/drawing/2014/main" id="{8722BB87-B867-647E-235A-F2552B7AFC2A}"/>
                  </a:ext>
                </a:extLst>
              </p:cNvPr>
              <p:cNvSpPr txBox="1"/>
              <p:nvPr/>
            </p:nvSpPr>
            <p:spPr>
              <a:xfrm>
                <a:off x="10314928" y="4817893"/>
                <a:ext cx="579918" cy="342467"/>
              </a:xfrm>
              <a:prstGeom prst="rect">
                <a:avLst/>
              </a:prstGeom>
              <a:noFill/>
            </p:spPr>
            <p:txBody>
              <a:bodyPr wrap="square">
                <a:spAutoFit/>
              </a:bodyPr>
              <a:lstStyle/>
              <a:p>
                <a:r>
                  <a:rPr lang="en-US" sz="1600" b="1" dirty="0"/>
                  <a:t>Se</a:t>
                </a:r>
              </a:p>
            </p:txBody>
          </p:sp>
          <p:sp>
            <p:nvSpPr>
              <p:cNvPr id="18" name="Ellipse 17">
                <a:extLst>
                  <a:ext uri="{FF2B5EF4-FFF2-40B4-BE49-F238E27FC236}">
                    <a16:creationId xmlns:a16="http://schemas.microsoft.com/office/drawing/2014/main" id="{5299D69E-56A0-1476-D8F3-C175955ACB15}"/>
                  </a:ext>
                </a:extLst>
              </p:cNvPr>
              <p:cNvSpPr/>
              <p:nvPr/>
            </p:nvSpPr>
            <p:spPr>
              <a:xfrm>
                <a:off x="10177653" y="5060232"/>
                <a:ext cx="108000" cy="10924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ZoneTexte 18">
                <a:extLst>
                  <a:ext uri="{FF2B5EF4-FFF2-40B4-BE49-F238E27FC236}">
                    <a16:creationId xmlns:a16="http://schemas.microsoft.com/office/drawing/2014/main" id="{6374D920-39B4-3406-1A46-B1C25DC8B366}"/>
                  </a:ext>
                </a:extLst>
              </p:cNvPr>
              <p:cNvSpPr txBox="1"/>
              <p:nvPr/>
            </p:nvSpPr>
            <p:spPr>
              <a:xfrm>
                <a:off x="10317441" y="5006318"/>
                <a:ext cx="485390" cy="340067"/>
              </a:xfrm>
              <a:prstGeom prst="rect">
                <a:avLst/>
              </a:prstGeom>
              <a:noFill/>
            </p:spPr>
            <p:txBody>
              <a:bodyPr wrap="square">
                <a:spAutoFit/>
              </a:bodyPr>
              <a:lstStyle/>
              <a:p>
                <a:r>
                  <a:rPr lang="en-US" sz="1600" b="1" dirty="0"/>
                  <a:t>Ta</a:t>
                </a:r>
              </a:p>
            </p:txBody>
          </p:sp>
        </p:grpSp>
      </p:grpSp>
      <p:sp>
        <p:nvSpPr>
          <p:cNvPr id="26" name="ZoneTexte 25">
            <a:extLst>
              <a:ext uri="{FF2B5EF4-FFF2-40B4-BE49-F238E27FC236}">
                <a16:creationId xmlns:a16="http://schemas.microsoft.com/office/drawing/2014/main" id="{8ED109BF-5572-6A40-A473-F073423187A9}"/>
              </a:ext>
            </a:extLst>
          </p:cNvPr>
          <p:cNvSpPr txBox="1"/>
          <p:nvPr/>
        </p:nvSpPr>
        <p:spPr>
          <a:xfrm>
            <a:off x="211575" y="994014"/>
            <a:ext cx="4051238" cy="369332"/>
          </a:xfrm>
          <a:prstGeom prst="rect">
            <a:avLst/>
          </a:prstGeom>
          <a:noFill/>
        </p:spPr>
        <p:txBody>
          <a:bodyPr wrap="square" rtlCol="0">
            <a:spAutoFit/>
          </a:bodyPr>
          <a:lstStyle/>
          <a:p>
            <a:pPr algn="ctr"/>
            <a:r>
              <a:rPr lang="en-US" dirty="0"/>
              <a:t>TMD with “Star of David” superlattice</a:t>
            </a:r>
          </a:p>
        </p:txBody>
      </p:sp>
      <p:pic>
        <p:nvPicPr>
          <p:cNvPr id="32" name="Image 31">
            <a:extLst>
              <a:ext uri="{FF2B5EF4-FFF2-40B4-BE49-F238E27FC236}">
                <a16:creationId xmlns:a16="http://schemas.microsoft.com/office/drawing/2014/main" id="{EAD2FC6E-1D89-B6DE-81D6-32874936484E}"/>
              </a:ext>
            </a:extLst>
          </p:cNvPr>
          <p:cNvPicPr>
            <a:picLocks noChangeAspect="1"/>
          </p:cNvPicPr>
          <p:nvPr/>
        </p:nvPicPr>
        <p:blipFill>
          <a:blip r:embed="rId4"/>
          <a:stretch>
            <a:fillRect/>
          </a:stretch>
        </p:blipFill>
        <p:spPr>
          <a:xfrm>
            <a:off x="1390150" y="1557224"/>
            <a:ext cx="1694088" cy="1725985"/>
          </a:xfrm>
          <a:prstGeom prst="rect">
            <a:avLst/>
          </a:prstGeom>
        </p:spPr>
      </p:pic>
      <p:sp>
        <p:nvSpPr>
          <p:cNvPr id="21" name="ZoneTexte 20">
            <a:extLst>
              <a:ext uri="{FF2B5EF4-FFF2-40B4-BE49-F238E27FC236}">
                <a16:creationId xmlns:a16="http://schemas.microsoft.com/office/drawing/2014/main" id="{4F72583B-48E9-DE29-CF41-B8BE65045924}"/>
              </a:ext>
            </a:extLst>
          </p:cNvPr>
          <p:cNvSpPr txBox="1"/>
          <p:nvPr/>
        </p:nvSpPr>
        <p:spPr>
          <a:xfrm>
            <a:off x="4744659" y="1033210"/>
            <a:ext cx="4051238" cy="400110"/>
          </a:xfrm>
          <a:prstGeom prst="rect">
            <a:avLst/>
          </a:prstGeom>
          <a:solidFill>
            <a:schemeClr val="accent6"/>
          </a:solidFill>
        </p:spPr>
        <p:txBody>
          <a:bodyPr wrap="square" rtlCol="0">
            <a:spAutoFit/>
          </a:bodyPr>
          <a:lstStyle/>
          <a:p>
            <a:pPr algn="ctr"/>
            <a:r>
              <a:rPr lang="en-US" sz="2000" dirty="0">
                <a:solidFill>
                  <a:schemeClr val="bg1"/>
                </a:solidFill>
              </a:rPr>
              <a:t>Mott insulating state in single layer</a:t>
            </a:r>
          </a:p>
        </p:txBody>
      </p:sp>
      <p:grpSp>
        <p:nvGrpSpPr>
          <p:cNvPr id="3" name="Groupe 2">
            <a:extLst>
              <a:ext uri="{FF2B5EF4-FFF2-40B4-BE49-F238E27FC236}">
                <a16:creationId xmlns:a16="http://schemas.microsoft.com/office/drawing/2014/main" id="{C2BAB0CC-F350-7E8D-F0E8-2945C72C4424}"/>
              </a:ext>
            </a:extLst>
          </p:cNvPr>
          <p:cNvGrpSpPr/>
          <p:nvPr/>
        </p:nvGrpSpPr>
        <p:grpSpPr>
          <a:xfrm>
            <a:off x="4487721" y="1557224"/>
            <a:ext cx="4705101" cy="4444978"/>
            <a:chOff x="4487721" y="1557224"/>
            <a:chExt cx="4705101" cy="4444978"/>
          </a:xfrm>
        </p:grpSpPr>
        <p:grpSp>
          <p:nvGrpSpPr>
            <p:cNvPr id="7" name="Groupe 6">
              <a:extLst>
                <a:ext uri="{FF2B5EF4-FFF2-40B4-BE49-F238E27FC236}">
                  <a16:creationId xmlns:a16="http://schemas.microsoft.com/office/drawing/2014/main" id="{0FD7275A-97F5-7A38-DEC5-0E2CBAAF3AA6}"/>
                </a:ext>
              </a:extLst>
            </p:cNvPr>
            <p:cNvGrpSpPr/>
            <p:nvPr/>
          </p:nvGrpSpPr>
          <p:grpSpPr>
            <a:xfrm>
              <a:off x="4487721" y="1557224"/>
              <a:ext cx="4705101" cy="4444978"/>
              <a:chOff x="4202683" y="1405370"/>
              <a:chExt cx="4011762" cy="4148360"/>
            </a:xfrm>
          </p:grpSpPr>
          <p:pic>
            <p:nvPicPr>
              <p:cNvPr id="9" name="Image 8">
                <a:extLst>
                  <a:ext uri="{FF2B5EF4-FFF2-40B4-BE49-F238E27FC236}">
                    <a16:creationId xmlns:a16="http://schemas.microsoft.com/office/drawing/2014/main" id="{6B995031-BBBF-7507-5940-E2831492F3D7}"/>
                  </a:ext>
                </a:extLst>
              </p:cNvPr>
              <p:cNvPicPr>
                <a:picLocks noChangeAspect="1"/>
              </p:cNvPicPr>
              <p:nvPr/>
            </p:nvPicPr>
            <p:blipFill rotWithShape="1">
              <a:blip r:embed="rId5"/>
              <a:srcRect l="1" r="-1432"/>
              <a:stretch/>
            </p:blipFill>
            <p:spPr>
              <a:xfrm>
                <a:off x="4202683" y="1405370"/>
                <a:ext cx="4011762" cy="3751820"/>
              </a:xfrm>
              <a:prstGeom prst="rect">
                <a:avLst/>
              </a:prstGeom>
            </p:spPr>
          </p:pic>
          <p:sp>
            <p:nvSpPr>
              <p:cNvPr id="12" name="ZoneTexte 11">
                <a:extLst>
                  <a:ext uri="{FF2B5EF4-FFF2-40B4-BE49-F238E27FC236}">
                    <a16:creationId xmlns:a16="http://schemas.microsoft.com/office/drawing/2014/main" id="{DDA2BB80-CC23-1598-A633-7EDD29B20FFA}"/>
                  </a:ext>
                </a:extLst>
              </p:cNvPr>
              <p:cNvSpPr txBox="1"/>
              <p:nvPr/>
            </p:nvSpPr>
            <p:spPr>
              <a:xfrm>
                <a:off x="4435402" y="5151596"/>
                <a:ext cx="1868708" cy="402134"/>
              </a:xfrm>
              <a:prstGeom prst="rect">
                <a:avLst/>
              </a:prstGeom>
              <a:noFill/>
            </p:spPr>
            <p:txBody>
              <a:bodyPr wrap="square" rtlCol="0">
                <a:spAutoFit/>
              </a:bodyPr>
              <a:lstStyle/>
              <a:p>
                <a:pPr algn="ctr"/>
                <a:r>
                  <a:rPr lang="en-US" sz="1100" dirty="0"/>
                  <a:t>Yi </a:t>
                </a:r>
                <a:r>
                  <a:rPr lang="en-US" sz="1100" dirty="0" err="1"/>
                  <a:t>Chen,et</a:t>
                </a:r>
                <a:r>
                  <a:rPr lang="en-US" sz="1100" dirty="0"/>
                  <a:t> al.,  Nature Physics, 16(2):218{224, 2020.</a:t>
                </a:r>
              </a:p>
            </p:txBody>
          </p:sp>
        </p:grpSp>
        <p:sp>
          <p:nvSpPr>
            <p:cNvPr id="8" name="ZoneTexte 7">
              <a:extLst>
                <a:ext uri="{FF2B5EF4-FFF2-40B4-BE49-F238E27FC236}">
                  <a16:creationId xmlns:a16="http://schemas.microsoft.com/office/drawing/2014/main" id="{468151A5-37FC-AE75-41AA-BD3227AA36A6}"/>
                </a:ext>
              </a:extLst>
            </p:cNvPr>
            <p:cNvSpPr txBox="1"/>
            <p:nvPr/>
          </p:nvSpPr>
          <p:spPr>
            <a:xfrm>
              <a:off x="6952330" y="5560346"/>
              <a:ext cx="2191670" cy="430887"/>
            </a:xfrm>
            <a:prstGeom prst="rect">
              <a:avLst/>
            </a:prstGeom>
            <a:noFill/>
          </p:spPr>
          <p:txBody>
            <a:bodyPr wrap="square" rtlCol="0">
              <a:spAutoFit/>
            </a:bodyPr>
            <a:lstStyle/>
            <a:p>
              <a:pPr algn="ctr"/>
              <a:r>
                <a:rPr lang="en-US" sz="1100" dirty="0"/>
                <a:t>Tian, N., et al., </a:t>
              </a:r>
              <a:r>
                <a:rPr lang="en-US" sz="1100" i="1" dirty="0"/>
                <a:t>National Science Review</a:t>
              </a:r>
              <a:r>
                <a:rPr lang="en-US" sz="1100" dirty="0"/>
                <a:t>, nwad144 (2023)</a:t>
              </a:r>
            </a:p>
          </p:txBody>
        </p:sp>
      </p:grpSp>
      <p:sp>
        <p:nvSpPr>
          <p:cNvPr id="14" name="Espace réservé du numéro de diapositive 13">
            <a:extLst>
              <a:ext uri="{FF2B5EF4-FFF2-40B4-BE49-F238E27FC236}">
                <a16:creationId xmlns:a16="http://schemas.microsoft.com/office/drawing/2014/main" id="{654BF466-00E5-4609-85D1-C272CE70D319}"/>
              </a:ext>
            </a:extLst>
          </p:cNvPr>
          <p:cNvSpPr>
            <a:spLocks noGrp="1"/>
          </p:cNvSpPr>
          <p:nvPr>
            <p:ph type="sldNum" sz="quarter" idx="12"/>
          </p:nvPr>
        </p:nvSpPr>
        <p:spPr/>
        <p:txBody>
          <a:bodyPr/>
          <a:lstStyle/>
          <a:p>
            <a:fld id="{805F62EE-C454-B145-957E-D2FDC4A58ED4}" type="slidenum">
              <a:rPr lang="fr-FR" smtClean="0"/>
              <a:t>3</a:t>
            </a:fld>
            <a:endParaRPr lang="fr-FR"/>
          </a:p>
        </p:txBody>
      </p:sp>
      <p:sp>
        <p:nvSpPr>
          <p:cNvPr id="6" name="ZoneTexte 5">
            <a:extLst>
              <a:ext uri="{FF2B5EF4-FFF2-40B4-BE49-F238E27FC236}">
                <a16:creationId xmlns:a16="http://schemas.microsoft.com/office/drawing/2014/main" id="{49DF83A0-BB73-121F-4F5C-29DBE1335A91}"/>
              </a:ext>
            </a:extLst>
          </p:cNvPr>
          <p:cNvSpPr txBox="1"/>
          <p:nvPr/>
        </p:nvSpPr>
        <p:spPr>
          <a:xfrm>
            <a:off x="363975" y="5481702"/>
            <a:ext cx="4051238" cy="369332"/>
          </a:xfrm>
          <a:prstGeom prst="rect">
            <a:avLst/>
          </a:prstGeom>
          <a:noFill/>
        </p:spPr>
        <p:txBody>
          <a:bodyPr wrap="square" rtlCol="0">
            <a:spAutoFit/>
          </a:bodyPr>
          <a:lstStyle/>
          <a:p>
            <a:pPr algn="ctr"/>
            <a:r>
              <a:rPr lang="en-US" dirty="0"/>
              <a:t>Substrate – bilayer graphene</a:t>
            </a:r>
          </a:p>
        </p:txBody>
      </p:sp>
    </p:spTree>
    <p:extLst>
      <p:ext uri="{BB962C8B-B14F-4D97-AF65-F5344CB8AC3E}">
        <p14:creationId xmlns:p14="http://schemas.microsoft.com/office/powerpoint/2010/main" val="36558795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5D76DF-5DC9-EDD1-7FB4-382013743320}"/>
              </a:ext>
            </a:extLst>
          </p:cNvPr>
          <p:cNvSpPr>
            <a:spLocks noGrp="1"/>
          </p:cNvSpPr>
          <p:nvPr>
            <p:ph type="title"/>
          </p:nvPr>
        </p:nvSpPr>
        <p:spPr>
          <a:xfrm>
            <a:off x="1512613" y="21931"/>
            <a:ext cx="6143410" cy="1200813"/>
          </a:xfrm>
        </p:spPr>
        <p:txBody>
          <a:bodyPr/>
          <a:lstStyle/>
          <a:p>
            <a:r>
              <a:rPr lang="en-US" dirty="0"/>
              <a:t>Transport measurements:</a:t>
            </a:r>
            <a:br>
              <a:rPr lang="en-US" dirty="0"/>
            </a:br>
            <a:r>
              <a:rPr lang="en-US" dirty="0"/>
              <a:t>temperature dependence</a:t>
            </a:r>
          </a:p>
        </p:txBody>
      </p:sp>
      <p:sp>
        <p:nvSpPr>
          <p:cNvPr id="3" name="Espace réservé de la date 2">
            <a:extLst>
              <a:ext uri="{FF2B5EF4-FFF2-40B4-BE49-F238E27FC236}">
                <a16:creationId xmlns:a16="http://schemas.microsoft.com/office/drawing/2014/main" id="{41179561-7DA0-E2A3-930A-54C56A5D6835}"/>
              </a:ext>
            </a:extLst>
          </p:cNvPr>
          <p:cNvSpPr>
            <a:spLocks noGrp="1"/>
          </p:cNvSpPr>
          <p:nvPr>
            <p:ph type="dt" sz="half" idx="10"/>
          </p:nvPr>
        </p:nvSpPr>
        <p:spPr/>
        <p:txBody>
          <a:bodyPr/>
          <a:lstStyle/>
          <a:p>
            <a:r>
              <a:rPr lang="en-US"/>
              <a:t>5-6 December 2023</a:t>
            </a:r>
            <a:endParaRPr lang="fr-FR"/>
          </a:p>
        </p:txBody>
      </p:sp>
      <p:sp>
        <p:nvSpPr>
          <p:cNvPr id="4" name="Espace réservé du pied de page 3">
            <a:extLst>
              <a:ext uri="{FF2B5EF4-FFF2-40B4-BE49-F238E27FC236}">
                <a16:creationId xmlns:a16="http://schemas.microsoft.com/office/drawing/2014/main" id="{F6DFE8AB-1B2B-815D-1ECB-01D788402F13}"/>
              </a:ext>
            </a:extLst>
          </p:cNvPr>
          <p:cNvSpPr>
            <a:spLocks noGrp="1"/>
          </p:cNvSpPr>
          <p:nvPr>
            <p:ph type="ftr" sz="quarter" idx="11"/>
          </p:nvPr>
        </p:nvSpPr>
        <p:spPr/>
        <p:txBody>
          <a:bodyPr/>
          <a:lstStyle/>
          <a:p>
            <a:r>
              <a:rPr lang="fr-FR"/>
              <a:t>GDR MEETICC</a:t>
            </a:r>
          </a:p>
        </p:txBody>
      </p:sp>
      <p:grpSp>
        <p:nvGrpSpPr>
          <p:cNvPr id="8" name="Groupe 7">
            <a:extLst>
              <a:ext uri="{FF2B5EF4-FFF2-40B4-BE49-F238E27FC236}">
                <a16:creationId xmlns:a16="http://schemas.microsoft.com/office/drawing/2014/main" id="{4E3981F3-390F-578C-A984-4EF71EAA1333}"/>
              </a:ext>
            </a:extLst>
          </p:cNvPr>
          <p:cNvGrpSpPr/>
          <p:nvPr/>
        </p:nvGrpSpPr>
        <p:grpSpPr>
          <a:xfrm>
            <a:off x="343066" y="1784728"/>
            <a:ext cx="3331757" cy="870459"/>
            <a:chOff x="20865701" y="36124300"/>
            <a:chExt cx="2501099" cy="862699"/>
          </a:xfrm>
        </p:grpSpPr>
        <p:grpSp>
          <p:nvGrpSpPr>
            <p:cNvPr id="16" name="Groupe 15">
              <a:extLst>
                <a:ext uri="{FF2B5EF4-FFF2-40B4-BE49-F238E27FC236}">
                  <a16:creationId xmlns:a16="http://schemas.microsoft.com/office/drawing/2014/main" id="{35654DCE-2836-93BC-3AFC-8BE403869C43}"/>
                </a:ext>
              </a:extLst>
            </p:cNvPr>
            <p:cNvGrpSpPr/>
            <p:nvPr/>
          </p:nvGrpSpPr>
          <p:grpSpPr>
            <a:xfrm>
              <a:off x="20865701" y="36124300"/>
              <a:ext cx="2501099" cy="862699"/>
              <a:chOff x="6460927" y="5189938"/>
              <a:chExt cx="2501099" cy="862699"/>
            </a:xfrm>
          </p:grpSpPr>
          <p:grpSp>
            <p:nvGrpSpPr>
              <p:cNvPr id="18" name="Groupe 17">
                <a:extLst>
                  <a:ext uri="{FF2B5EF4-FFF2-40B4-BE49-F238E27FC236}">
                    <a16:creationId xmlns:a16="http://schemas.microsoft.com/office/drawing/2014/main" id="{D866E8E8-17D5-268E-8D77-177FC7BB0B0B}"/>
                  </a:ext>
                </a:extLst>
              </p:cNvPr>
              <p:cNvGrpSpPr/>
              <p:nvPr/>
            </p:nvGrpSpPr>
            <p:grpSpPr>
              <a:xfrm>
                <a:off x="7651018" y="5189938"/>
                <a:ext cx="1311008" cy="836125"/>
                <a:chOff x="4852668" y="5470638"/>
                <a:chExt cx="1311008" cy="836125"/>
              </a:xfrm>
            </p:grpSpPr>
            <p:grpSp>
              <p:nvGrpSpPr>
                <p:cNvPr id="21" name="Groupe 20">
                  <a:extLst>
                    <a:ext uri="{FF2B5EF4-FFF2-40B4-BE49-F238E27FC236}">
                      <a16:creationId xmlns:a16="http://schemas.microsoft.com/office/drawing/2014/main" id="{10E41152-711E-1277-2F8B-BBAC865C8DC9}"/>
                    </a:ext>
                  </a:extLst>
                </p:cNvPr>
                <p:cNvGrpSpPr/>
                <p:nvPr/>
              </p:nvGrpSpPr>
              <p:grpSpPr>
                <a:xfrm>
                  <a:off x="4852668" y="5601707"/>
                  <a:ext cx="1311008" cy="705056"/>
                  <a:chOff x="2908300" y="2140630"/>
                  <a:chExt cx="2552700" cy="981484"/>
                </a:xfrm>
              </p:grpSpPr>
              <p:pic>
                <p:nvPicPr>
                  <p:cNvPr id="26" name="Image 25">
                    <a:extLst>
                      <a:ext uri="{FF2B5EF4-FFF2-40B4-BE49-F238E27FC236}">
                        <a16:creationId xmlns:a16="http://schemas.microsoft.com/office/drawing/2014/main" id="{451B0CDA-FB71-F2A7-0B40-17D41416EAD0}"/>
                      </a:ext>
                    </a:extLst>
                  </p:cNvPr>
                  <p:cNvPicPr>
                    <a:picLocks noChangeAspect="1"/>
                  </p:cNvPicPr>
                  <p:nvPr/>
                </p:nvPicPr>
                <p:blipFill rotWithShape="1">
                  <a:blip r:embed="rId3">
                    <a:extLst>
                      <a:ext uri="{28A0092B-C50C-407E-A947-70E740481C1C}">
                        <a14:useLocalDpi xmlns:a14="http://schemas.microsoft.com/office/drawing/2010/main" val="0"/>
                      </a:ext>
                    </a:extLst>
                  </a:blip>
                  <a:srcRect l="6324" t="46096" r="57409" b="40286"/>
                  <a:stretch/>
                </p:blipFill>
                <p:spPr>
                  <a:xfrm>
                    <a:off x="2913470" y="2253883"/>
                    <a:ext cx="2543809" cy="348950"/>
                  </a:xfrm>
                  <a:prstGeom prst="rect">
                    <a:avLst/>
                  </a:prstGeom>
                </p:spPr>
              </p:pic>
              <p:sp>
                <p:nvSpPr>
                  <p:cNvPr id="27" name="Rectangle 26">
                    <a:extLst>
                      <a:ext uri="{FF2B5EF4-FFF2-40B4-BE49-F238E27FC236}">
                        <a16:creationId xmlns:a16="http://schemas.microsoft.com/office/drawing/2014/main" id="{E667227F-C2B2-765F-18AD-CF98055EAFA7}"/>
                      </a:ext>
                    </a:extLst>
                  </p:cNvPr>
                  <p:cNvSpPr/>
                  <p:nvPr/>
                </p:nvSpPr>
                <p:spPr>
                  <a:xfrm>
                    <a:off x="2908300" y="2614114"/>
                    <a:ext cx="2552700" cy="508000"/>
                  </a:xfrm>
                  <a:prstGeom prst="rect">
                    <a:avLst/>
                  </a:prstGeom>
                  <a:pattFill prst="dkUpDiag">
                    <a:fgClr>
                      <a:schemeClr val="tx1">
                        <a:lumMod val="75000"/>
                        <a:lumOff val="25000"/>
                      </a:schemeClr>
                    </a:fgClr>
                    <a:bgClr>
                      <a:schemeClr val="bg1"/>
                    </a:bgClr>
                  </a:patt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Georgia" panose="02040502050405020303" pitchFamily="18" charset="0"/>
                    </a:endParaRPr>
                  </a:p>
                </p:txBody>
              </p:sp>
              <p:sp>
                <p:nvSpPr>
                  <p:cNvPr id="28" name="Rectangle 27">
                    <a:extLst>
                      <a:ext uri="{FF2B5EF4-FFF2-40B4-BE49-F238E27FC236}">
                        <a16:creationId xmlns:a16="http://schemas.microsoft.com/office/drawing/2014/main" id="{77086FC7-1B41-2901-2D73-B974E05140B8}"/>
                      </a:ext>
                    </a:extLst>
                  </p:cNvPr>
                  <p:cNvSpPr/>
                  <p:nvPr/>
                </p:nvSpPr>
                <p:spPr>
                  <a:xfrm flipV="1">
                    <a:off x="2908300" y="2140630"/>
                    <a:ext cx="2552700" cy="16871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Georgia" panose="02040502050405020303" pitchFamily="18" charset="0"/>
                    </a:endParaRPr>
                  </a:p>
                </p:txBody>
              </p:sp>
            </p:grpSp>
            <p:sp>
              <p:nvSpPr>
                <p:cNvPr id="22" name="Triangle isocèle 21">
                  <a:extLst>
                    <a:ext uri="{FF2B5EF4-FFF2-40B4-BE49-F238E27FC236}">
                      <a16:creationId xmlns:a16="http://schemas.microsoft.com/office/drawing/2014/main" id="{BFDE17B9-DC92-8357-35E6-309A6161FBD9}"/>
                    </a:ext>
                  </a:extLst>
                </p:cNvPr>
                <p:cNvSpPr/>
                <p:nvPr/>
              </p:nvSpPr>
              <p:spPr>
                <a:xfrm rot="10800000">
                  <a:off x="6007621" y="5473449"/>
                  <a:ext cx="92783" cy="45205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Georgia" panose="02040502050405020303" pitchFamily="18" charset="0"/>
                  </a:endParaRPr>
                </a:p>
              </p:txBody>
            </p:sp>
            <p:sp>
              <p:nvSpPr>
                <p:cNvPr id="23" name="Triangle isocèle 22">
                  <a:extLst>
                    <a:ext uri="{FF2B5EF4-FFF2-40B4-BE49-F238E27FC236}">
                      <a16:creationId xmlns:a16="http://schemas.microsoft.com/office/drawing/2014/main" id="{FD16350F-C2D6-F17F-9F5D-4436289117B7}"/>
                    </a:ext>
                  </a:extLst>
                </p:cNvPr>
                <p:cNvSpPr/>
                <p:nvPr/>
              </p:nvSpPr>
              <p:spPr>
                <a:xfrm rot="10800000">
                  <a:off x="5160102" y="5488105"/>
                  <a:ext cx="111875" cy="45205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Georgia" panose="02040502050405020303" pitchFamily="18" charset="0"/>
                  </a:endParaRPr>
                </a:p>
              </p:txBody>
            </p:sp>
            <p:sp>
              <p:nvSpPr>
                <p:cNvPr id="24" name="Triangle isocèle 23">
                  <a:extLst>
                    <a:ext uri="{FF2B5EF4-FFF2-40B4-BE49-F238E27FC236}">
                      <a16:creationId xmlns:a16="http://schemas.microsoft.com/office/drawing/2014/main" id="{6FF4B4D7-B609-A712-C6A3-6DD2C292E6E4}"/>
                    </a:ext>
                  </a:extLst>
                </p:cNvPr>
                <p:cNvSpPr/>
                <p:nvPr/>
              </p:nvSpPr>
              <p:spPr>
                <a:xfrm rot="10800000">
                  <a:off x="5746364" y="5470638"/>
                  <a:ext cx="105410" cy="45205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Georgia" panose="02040502050405020303" pitchFamily="18" charset="0"/>
                  </a:endParaRPr>
                </a:p>
              </p:txBody>
            </p:sp>
            <p:sp>
              <p:nvSpPr>
                <p:cNvPr id="25" name="Triangle isocèle 24">
                  <a:extLst>
                    <a:ext uri="{FF2B5EF4-FFF2-40B4-BE49-F238E27FC236}">
                      <a16:creationId xmlns:a16="http://schemas.microsoft.com/office/drawing/2014/main" id="{5B43F6ED-79B0-B2B9-10C7-23F5D2396FDD}"/>
                    </a:ext>
                  </a:extLst>
                </p:cNvPr>
                <p:cNvSpPr/>
                <p:nvPr/>
              </p:nvSpPr>
              <p:spPr>
                <a:xfrm rot="10800000">
                  <a:off x="4910314" y="5490865"/>
                  <a:ext cx="107281" cy="45205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Georgia" panose="02040502050405020303" pitchFamily="18" charset="0"/>
                  </a:endParaRPr>
                </a:p>
              </p:txBody>
            </p:sp>
          </p:grpSp>
          <p:sp>
            <p:nvSpPr>
              <p:cNvPr id="19" name="ZoneTexte 18">
                <a:extLst>
                  <a:ext uri="{FF2B5EF4-FFF2-40B4-BE49-F238E27FC236}">
                    <a16:creationId xmlns:a16="http://schemas.microsoft.com/office/drawing/2014/main" id="{5C595861-F1AA-1592-79E6-625B21A35649}"/>
                  </a:ext>
                </a:extLst>
              </p:cNvPr>
              <p:cNvSpPr txBox="1"/>
              <p:nvPr/>
            </p:nvSpPr>
            <p:spPr>
              <a:xfrm>
                <a:off x="6460927" y="5717101"/>
                <a:ext cx="1181734" cy="335536"/>
              </a:xfrm>
              <a:prstGeom prst="rect">
                <a:avLst/>
              </a:prstGeom>
              <a:noFill/>
            </p:spPr>
            <p:txBody>
              <a:bodyPr wrap="square" rtlCol="0">
                <a:spAutoFit/>
              </a:bodyPr>
              <a:lstStyle/>
              <a:p>
                <a:pPr algn="ctr"/>
                <a:r>
                  <a:rPr lang="en-US" sz="1600" dirty="0">
                    <a:latin typeface="Georgia" panose="02040502050405020303" pitchFamily="18" charset="0"/>
                    <a:cs typeface="Arial" panose="020B0604020202020204" pitchFamily="34" charset="0"/>
                  </a:rPr>
                  <a:t>insulating </a:t>
                </a:r>
                <a:r>
                  <a:rPr lang="en-US" sz="1600" dirty="0" err="1">
                    <a:latin typeface="Georgia" panose="02040502050405020303" pitchFamily="18" charset="0"/>
                    <a:cs typeface="Arial" panose="020B0604020202020204" pitchFamily="34" charset="0"/>
                  </a:rPr>
                  <a:t>GaP</a:t>
                </a:r>
                <a:endParaRPr lang="en-US" sz="1600" dirty="0">
                  <a:latin typeface="Georgia" panose="02040502050405020303" pitchFamily="18" charset="0"/>
                  <a:cs typeface="Arial" panose="020B0604020202020204" pitchFamily="34" charset="0"/>
                </a:endParaRPr>
              </a:p>
            </p:txBody>
          </p:sp>
          <p:sp>
            <p:nvSpPr>
              <p:cNvPr id="20" name="ZoneTexte 19">
                <a:extLst>
                  <a:ext uri="{FF2B5EF4-FFF2-40B4-BE49-F238E27FC236}">
                    <a16:creationId xmlns:a16="http://schemas.microsoft.com/office/drawing/2014/main" id="{44B37F95-06F7-F7DF-8BA6-8A94B9BEC8DE}"/>
                  </a:ext>
                </a:extLst>
              </p:cNvPr>
              <p:cNvSpPr txBox="1"/>
              <p:nvPr/>
            </p:nvSpPr>
            <p:spPr>
              <a:xfrm>
                <a:off x="6986946" y="5199994"/>
                <a:ext cx="662361" cy="335536"/>
              </a:xfrm>
              <a:prstGeom prst="rect">
                <a:avLst/>
              </a:prstGeom>
              <a:noFill/>
            </p:spPr>
            <p:txBody>
              <a:bodyPr wrap="square" rtlCol="0">
                <a:spAutoFit/>
              </a:bodyPr>
              <a:lstStyle/>
              <a:p>
                <a:pPr algn="ctr"/>
                <a:r>
                  <a:rPr lang="en-US" sz="1600" dirty="0">
                    <a:latin typeface="Georgia" panose="02040502050405020303" pitchFamily="18" charset="0"/>
                    <a:cs typeface="Arial" panose="020B0604020202020204" pitchFamily="34" charset="0"/>
                  </a:rPr>
                  <a:t>Se cap</a:t>
                </a:r>
              </a:p>
            </p:txBody>
          </p:sp>
        </p:grpSp>
        <p:sp>
          <p:nvSpPr>
            <p:cNvPr id="17" name="ZoneTexte 16">
              <a:extLst>
                <a:ext uri="{FF2B5EF4-FFF2-40B4-BE49-F238E27FC236}">
                  <a16:creationId xmlns:a16="http://schemas.microsoft.com/office/drawing/2014/main" id="{0C9E5469-4AAA-A503-8EE7-157DD9CF7D7E}"/>
                </a:ext>
              </a:extLst>
            </p:cNvPr>
            <p:cNvSpPr txBox="1"/>
            <p:nvPr/>
          </p:nvSpPr>
          <p:spPr>
            <a:xfrm>
              <a:off x="21428097" y="36338940"/>
              <a:ext cx="610989" cy="335536"/>
            </a:xfrm>
            <a:prstGeom prst="rect">
              <a:avLst/>
            </a:prstGeom>
            <a:noFill/>
          </p:spPr>
          <p:txBody>
            <a:bodyPr wrap="square" rtlCol="0">
              <a:spAutoFit/>
            </a:bodyPr>
            <a:lstStyle/>
            <a:p>
              <a:pPr algn="ctr"/>
              <a:r>
                <a:rPr lang="en-US" sz="1600" dirty="0">
                  <a:latin typeface="Georgia" panose="02040502050405020303" pitchFamily="18" charset="0"/>
                  <a:cs typeface="Arial" panose="020B0604020202020204" pitchFamily="34" charset="0"/>
                </a:rPr>
                <a:t>TaSe</a:t>
              </a:r>
              <a:r>
                <a:rPr lang="en-US" sz="1600" baseline="-25000" dirty="0">
                  <a:latin typeface="Georgia" panose="02040502050405020303" pitchFamily="18" charset="0"/>
                  <a:cs typeface="Arial" panose="020B0604020202020204" pitchFamily="34" charset="0"/>
                </a:rPr>
                <a:t>2</a:t>
              </a:r>
              <a:endParaRPr lang="en-US" sz="1600" dirty="0">
                <a:latin typeface="Georgia" panose="02040502050405020303" pitchFamily="18" charset="0"/>
                <a:cs typeface="Arial" panose="020B0604020202020204" pitchFamily="34" charset="0"/>
              </a:endParaRPr>
            </a:p>
          </p:txBody>
        </p:sp>
      </p:grpSp>
      <p:grpSp>
        <p:nvGrpSpPr>
          <p:cNvPr id="9" name="Groupe 8">
            <a:extLst>
              <a:ext uri="{FF2B5EF4-FFF2-40B4-BE49-F238E27FC236}">
                <a16:creationId xmlns:a16="http://schemas.microsoft.com/office/drawing/2014/main" id="{68E3F674-6A87-77F9-613F-29E15C7A425E}"/>
              </a:ext>
            </a:extLst>
          </p:cNvPr>
          <p:cNvGrpSpPr/>
          <p:nvPr/>
        </p:nvGrpSpPr>
        <p:grpSpPr>
          <a:xfrm>
            <a:off x="686972" y="3243562"/>
            <a:ext cx="3269694" cy="2525102"/>
            <a:chOff x="-603134" y="4271176"/>
            <a:chExt cx="2818154" cy="2200174"/>
          </a:xfrm>
        </p:grpSpPr>
        <p:pic>
          <p:nvPicPr>
            <p:cNvPr id="13" name="Image 12">
              <a:extLst>
                <a:ext uri="{FF2B5EF4-FFF2-40B4-BE49-F238E27FC236}">
                  <a16:creationId xmlns:a16="http://schemas.microsoft.com/office/drawing/2014/main" id="{A786247C-BBE1-1E45-95FD-79AB97BC71A0}"/>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26952" t="32994" r="39274" b="31843"/>
            <a:stretch/>
          </p:blipFill>
          <p:spPr bwMode="auto">
            <a:xfrm>
              <a:off x="-603134" y="4271176"/>
              <a:ext cx="2818154" cy="2200174"/>
            </a:xfrm>
            <a:prstGeom prst="rect">
              <a:avLst/>
            </a:prstGeom>
            <a:noFill/>
            <a:ln>
              <a:noFill/>
            </a:ln>
          </p:spPr>
        </p:pic>
        <p:cxnSp>
          <p:nvCxnSpPr>
            <p:cNvPr id="14" name="Connecteur droit 13">
              <a:extLst>
                <a:ext uri="{FF2B5EF4-FFF2-40B4-BE49-F238E27FC236}">
                  <a16:creationId xmlns:a16="http://schemas.microsoft.com/office/drawing/2014/main" id="{F89ABF8F-CED5-F130-3B27-F3B5DA85BA34}"/>
                </a:ext>
              </a:extLst>
            </p:cNvPr>
            <p:cNvCxnSpPr>
              <a:cxnSpLocks/>
            </p:cNvCxnSpPr>
            <p:nvPr/>
          </p:nvCxnSpPr>
          <p:spPr>
            <a:xfrm>
              <a:off x="-314274" y="6222116"/>
              <a:ext cx="806916"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ZoneTexte 14">
              <a:extLst>
                <a:ext uri="{FF2B5EF4-FFF2-40B4-BE49-F238E27FC236}">
                  <a16:creationId xmlns:a16="http://schemas.microsoft.com/office/drawing/2014/main" id="{5DFBAB7E-2070-2090-8BD8-84E79EABAAA1}"/>
                </a:ext>
              </a:extLst>
            </p:cNvPr>
            <p:cNvSpPr txBox="1"/>
            <p:nvPr/>
          </p:nvSpPr>
          <p:spPr>
            <a:xfrm>
              <a:off x="-220325" y="5883334"/>
              <a:ext cx="640931" cy="294981"/>
            </a:xfrm>
            <a:prstGeom prst="rect">
              <a:avLst/>
            </a:prstGeom>
            <a:noFill/>
            <a:ln>
              <a:noFill/>
            </a:ln>
          </p:spPr>
          <p:txBody>
            <a:bodyPr wrap="square">
              <a:spAutoFit/>
            </a:bodyPr>
            <a:lstStyle/>
            <a:p>
              <a:r>
                <a:rPr lang="en-US" sz="1600" b="1" dirty="0">
                  <a:solidFill>
                    <a:schemeClr val="bg1"/>
                  </a:solidFill>
                  <a:latin typeface="Georgia" panose="02040502050405020303" pitchFamily="18" charset="0"/>
                  <a:cs typeface="Arial" panose="020B0604020202020204" pitchFamily="34" charset="0"/>
                </a:rPr>
                <a:t>4mm</a:t>
              </a:r>
            </a:p>
          </p:txBody>
        </p:sp>
      </p:grpSp>
      <p:pic>
        <p:nvPicPr>
          <p:cNvPr id="11" name="Image 10">
            <a:extLst>
              <a:ext uri="{FF2B5EF4-FFF2-40B4-BE49-F238E27FC236}">
                <a16:creationId xmlns:a16="http://schemas.microsoft.com/office/drawing/2014/main" id="{D10BC3A7-9AEC-59F2-7477-72CD31DB5974}"/>
              </a:ext>
            </a:extLst>
          </p:cNvPr>
          <p:cNvPicPr>
            <a:picLocks noChangeAspect="1"/>
          </p:cNvPicPr>
          <p:nvPr/>
        </p:nvPicPr>
        <p:blipFill>
          <a:blip r:embed="rId6"/>
          <a:stretch>
            <a:fillRect/>
          </a:stretch>
        </p:blipFill>
        <p:spPr>
          <a:xfrm>
            <a:off x="4508345" y="1269149"/>
            <a:ext cx="4457480" cy="3405568"/>
          </a:xfrm>
          <a:prstGeom prst="rect">
            <a:avLst/>
          </a:prstGeom>
        </p:spPr>
      </p:pic>
      <mc:AlternateContent xmlns:mc="http://schemas.openxmlformats.org/markup-compatibility/2006" xmlns:a14="http://schemas.microsoft.com/office/drawing/2010/main">
        <mc:Choice Requires="a14">
          <p:sp>
            <p:nvSpPr>
              <p:cNvPr id="12" name="ZoneTexte 11">
                <a:extLst>
                  <a:ext uri="{FF2B5EF4-FFF2-40B4-BE49-F238E27FC236}">
                    <a16:creationId xmlns:a16="http://schemas.microsoft.com/office/drawing/2014/main" id="{AC5142E4-7A76-55ED-6EA6-7348870A6639}"/>
                  </a:ext>
                </a:extLst>
              </p:cNvPr>
              <p:cNvSpPr txBox="1"/>
              <p:nvPr/>
            </p:nvSpPr>
            <p:spPr>
              <a:xfrm>
                <a:off x="6035059" y="2316633"/>
                <a:ext cx="2194541" cy="873765"/>
              </a:xfrm>
              <a:prstGeom prst="rect">
                <a:avLst/>
              </a:prstGeom>
              <a:noFill/>
            </p:spPr>
            <p:txBody>
              <a:bodyPr wrap="square" rtlCol="0">
                <a:spAutoFit/>
              </a:bodyPr>
              <a:lstStyle/>
              <a:p>
                <a:pPr algn="ctr"/>
                <a:r>
                  <a:rPr lang="en-US" sz="2000" dirty="0">
                    <a:latin typeface="Georgia" panose="02040502050405020303" pitchFamily="18" charset="0"/>
                    <a:cs typeface="Arial" panose="020B0604020202020204" pitchFamily="34" charset="0"/>
                  </a:rPr>
                  <a:t> </a:t>
                </a:r>
                <a14:m>
                  <m:oMath xmlns:m="http://schemas.openxmlformats.org/officeDocument/2006/math">
                    <m:r>
                      <a:rPr lang="en-US" sz="2000" b="0" i="1" smtClean="0">
                        <a:latin typeface="Cambria Math" panose="02040503050406030204" pitchFamily="18" charset="0"/>
                        <a:cs typeface="Arial" panose="020B0604020202020204" pitchFamily="34" charset="0"/>
                      </a:rPr>
                      <m:t>𝑅</m:t>
                    </m:r>
                    <m:r>
                      <a:rPr lang="en-US" sz="2000" b="0" i="1" smtClean="0">
                        <a:latin typeface="Cambria Math" panose="02040503050406030204" pitchFamily="18" charset="0"/>
                        <a:ea typeface="Cambria Math" panose="02040503050406030204" pitchFamily="18" charset="0"/>
                        <a:cs typeface="Arial" panose="020B0604020202020204" pitchFamily="34" charset="0"/>
                      </a:rPr>
                      <m:t>∝</m:t>
                    </m:r>
                    <m:r>
                      <m:rPr>
                        <m:sty m:val="p"/>
                      </m:rPr>
                      <a:rPr lang="en-US" sz="2000" b="0" i="0" smtClean="0">
                        <a:latin typeface="Cambria Math" panose="02040503050406030204" pitchFamily="18" charset="0"/>
                        <a:ea typeface="Cambria Math" panose="02040503050406030204" pitchFamily="18" charset="0"/>
                        <a:cs typeface="Arial" panose="020B0604020202020204" pitchFamily="34" charset="0"/>
                      </a:rPr>
                      <m:t>exp</m:t>
                    </m:r>
                    <m:r>
                      <a:rPr lang="en-US" sz="2000" b="0" i="1" smtClean="0">
                        <a:latin typeface="Cambria Math" panose="02040503050406030204" pitchFamily="18" charset="0"/>
                        <a:ea typeface="Cambria Math" panose="02040503050406030204" pitchFamily="18" charset="0"/>
                        <a:cs typeface="Arial" panose="020B0604020202020204" pitchFamily="34" charset="0"/>
                      </a:rPr>
                      <m:t> (−</m:t>
                    </m:r>
                    <m:f>
                      <m:fPr>
                        <m:ctrlPr>
                          <a:rPr lang="en-US" sz="2000" b="0" i="1" smtClean="0">
                            <a:latin typeface="Cambria Math" panose="02040503050406030204" pitchFamily="18" charset="0"/>
                            <a:ea typeface="Cambria Math" panose="02040503050406030204" pitchFamily="18" charset="0"/>
                            <a:cs typeface="Arial" panose="020B0604020202020204" pitchFamily="34" charset="0"/>
                          </a:rPr>
                        </m:ctrlPr>
                      </m:fPr>
                      <m:num>
                        <m:sSub>
                          <m:sSubPr>
                            <m:ctrlPr>
                              <a:rPr lang="en-US" sz="2000" b="0" i="1" smtClean="0">
                                <a:latin typeface="Cambria Math" panose="02040503050406030204" pitchFamily="18" charset="0"/>
                                <a:ea typeface="Cambria Math" panose="02040503050406030204" pitchFamily="18" charset="0"/>
                                <a:cs typeface="Arial" panose="020B0604020202020204" pitchFamily="34" charset="0"/>
                              </a:rPr>
                            </m:ctrlPr>
                          </m:sSubPr>
                          <m:e>
                            <m:r>
                              <a:rPr lang="en-US" sz="2000" b="0" i="1" smtClean="0">
                                <a:latin typeface="Cambria Math" panose="02040503050406030204" pitchFamily="18" charset="0"/>
                                <a:ea typeface="Cambria Math" panose="02040503050406030204" pitchFamily="18" charset="0"/>
                                <a:cs typeface="Arial" panose="020B0604020202020204" pitchFamily="34" charset="0"/>
                              </a:rPr>
                              <m:t>𝐸</m:t>
                            </m:r>
                          </m:e>
                          <m:sub>
                            <m:r>
                              <a:rPr lang="en-US" sz="2000" b="0" i="1" smtClean="0">
                                <a:latin typeface="Cambria Math" panose="02040503050406030204" pitchFamily="18" charset="0"/>
                                <a:ea typeface="Cambria Math" panose="02040503050406030204" pitchFamily="18" charset="0"/>
                                <a:cs typeface="Arial" panose="020B0604020202020204" pitchFamily="34" charset="0"/>
                              </a:rPr>
                              <m:t>𝐺</m:t>
                            </m:r>
                          </m:sub>
                        </m:sSub>
                      </m:num>
                      <m:den>
                        <m:r>
                          <a:rPr lang="en-US" sz="2000" b="0" i="1" smtClean="0">
                            <a:latin typeface="Cambria Math" panose="02040503050406030204" pitchFamily="18" charset="0"/>
                            <a:ea typeface="Cambria Math" panose="02040503050406030204" pitchFamily="18" charset="0"/>
                            <a:cs typeface="Arial" panose="020B0604020202020204" pitchFamily="34" charset="0"/>
                          </a:rPr>
                          <m:t>2</m:t>
                        </m:r>
                        <m:sSub>
                          <m:sSubPr>
                            <m:ctrlPr>
                              <a:rPr lang="en-US" sz="2000" i="1" smtClean="0">
                                <a:latin typeface="Cambria Math" panose="02040503050406030204" pitchFamily="18" charset="0"/>
                                <a:ea typeface="Cambria Math" panose="02040503050406030204" pitchFamily="18" charset="0"/>
                                <a:cs typeface="Arial" panose="020B0604020202020204" pitchFamily="34" charset="0"/>
                              </a:rPr>
                            </m:ctrlPr>
                          </m:sSubPr>
                          <m:e>
                            <m:r>
                              <a:rPr lang="en-US" sz="2000" b="0" i="1" smtClean="0">
                                <a:latin typeface="Cambria Math" panose="02040503050406030204" pitchFamily="18" charset="0"/>
                                <a:ea typeface="Cambria Math" panose="02040503050406030204" pitchFamily="18" charset="0"/>
                                <a:cs typeface="Arial" panose="020B0604020202020204" pitchFamily="34" charset="0"/>
                              </a:rPr>
                              <m:t>𝑘</m:t>
                            </m:r>
                          </m:e>
                          <m:sub>
                            <m:r>
                              <a:rPr lang="en-US" sz="2000" b="0" i="1" smtClean="0">
                                <a:latin typeface="Cambria Math" panose="02040503050406030204" pitchFamily="18" charset="0"/>
                                <a:ea typeface="Cambria Math" panose="02040503050406030204" pitchFamily="18" charset="0"/>
                                <a:cs typeface="Arial" panose="020B0604020202020204" pitchFamily="34" charset="0"/>
                              </a:rPr>
                              <m:t>𝐵</m:t>
                            </m:r>
                          </m:sub>
                        </m:sSub>
                        <m:r>
                          <a:rPr lang="en-US" sz="2000" b="0" i="1" smtClean="0">
                            <a:latin typeface="Cambria Math" panose="02040503050406030204" pitchFamily="18" charset="0"/>
                            <a:ea typeface="Cambria Math" panose="02040503050406030204" pitchFamily="18" charset="0"/>
                            <a:cs typeface="Arial" panose="020B0604020202020204" pitchFamily="34" charset="0"/>
                          </a:rPr>
                          <m:t>𝑇</m:t>
                        </m:r>
                      </m:den>
                    </m:f>
                    <m:r>
                      <a:rPr lang="en-US" sz="2000" b="0" i="1" smtClean="0">
                        <a:latin typeface="Cambria Math" panose="02040503050406030204" pitchFamily="18" charset="0"/>
                        <a:ea typeface="Cambria Math" panose="02040503050406030204" pitchFamily="18" charset="0"/>
                        <a:cs typeface="Arial" panose="020B0604020202020204" pitchFamily="34" charset="0"/>
                      </a:rPr>
                      <m:t>)</m:t>
                    </m:r>
                  </m:oMath>
                </a14:m>
                <a:endParaRPr lang="en-US" sz="2000" b="0" i="1" dirty="0">
                  <a:latin typeface="Georgia" panose="02040502050405020303" pitchFamily="18" charset="0"/>
                  <a:cs typeface="Arial" panose="020B0604020202020204" pitchFamily="34" charset="0"/>
                </a:endParaRPr>
              </a:p>
              <a:p>
                <a:pPr/>
                <a14:m>
                  <m:oMathPara xmlns:m="http://schemas.openxmlformats.org/officeDocument/2006/math">
                    <m:oMathParaPr>
                      <m:jc m:val="centerGroup"/>
                    </m:oMathParaPr>
                    <m:oMath xmlns:m="http://schemas.openxmlformats.org/officeDocument/2006/math">
                      <m:sSub>
                        <m:sSubPr>
                          <m:ctrlPr>
                            <a:rPr lang="en-US" sz="2000" b="1" i="1" smtClean="0">
                              <a:latin typeface="Cambria Math" panose="02040503050406030204" pitchFamily="18" charset="0"/>
                              <a:cs typeface="Arial" panose="020B0604020202020204" pitchFamily="34" charset="0"/>
                              <a:sym typeface="Wingdings" panose="05000000000000000000" pitchFamily="2" charset="2"/>
                            </a:rPr>
                          </m:ctrlPr>
                        </m:sSubPr>
                        <m:e>
                          <m:r>
                            <a:rPr lang="en-US" sz="2000" b="1" i="0" smtClean="0">
                              <a:latin typeface="Cambria Math" panose="02040503050406030204" pitchFamily="18" charset="0"/>
                              <a:cs typeface="Arial" panose="020B0604020202020204" pitchFamily="34" charset="0"/>
                              <a:sym typeface="Wingdings" panose="05000000000000000000" pitchFamily="2" charset="2"/>
                            </a:rPr>
                            <m:t>𝐄</m:t>
                          </m:r>
                        </m:e>
                        <m:sub>
                          <m:r>
                            <a:rPr lang="en-US" sz="2000" b="1" i="0" smtClean="0">
                              <a:latin typeface="Cambria Math" panose="02040503050406030204" pitchFamily="18" charset="0"/>
                              <a:cs typeface="Arial" panose="020B0604020202020204" pitchFamily="34" charset="0"/>
                              <a:sym typeface="Wingdings" panose="05000000000000000000" pitchFamily="2" charset="2"/>
                            </a:rPr>
                            <m:t>𝐆</m:t>
                          </m:r>
                        </m:sub>
                      </m:sSub>
                      <m:r>
                        <a:rPr lang="en-US" sz="2000" b="1" i="0" smtClean="0">
                          <a:latin typeface="Cambria Math" panose="02040503050406030204" pitchFamily="18" charset="0"/>
                          <a:cs typeface="Arial" panose="020B0604020202020204" pitchFamily="34" charset="0"/>
                          <a:sym typeface="Wingdings" panose="05000000000000000000" pitchFamily="2" charset="2"/>
                        </a:rPr>
                        <m:t>=</m:t>
                      </m:r>
                      <m:r>
                        <a:rPr lang="en-US" sz="2000" b="1" i="0" smtClean="0">
                          <a:latin typeface="Cambria Math" panose="02040503050406030204" pitchFamily="18" charset="0"/>
                          <a:cs typeface="Arial" panose="020B0604020202020204" pitchFamily="34" charset="0"/>
                          <a:sym typeface="Wingdings" panose="05000000000000000000" pitchFamily="2" charset="2"/>
                        </a:rPr>
                        <m:t>𝟏𝟑𝟓</m:t>
                      </m:r>
                      <m:r>
                        <a:rPr lang="fr-FR" sz="2000" b="1" i="0" smtClean="0">
                          <a:latin typeface="Cambria Math" panose="02040503050406030204" pitchFamily="18" charset="0"/>
                          <a:cs typeface="Arial" panose="020B0604020202020204" pitchFamily="34" charset="0"/>
                          <a:sym typeface="Wingdings" panose="05000000000000000000" pitchFamily="2" charset="2"/>
                        </a:rPr>
                        <m:t> </m:t>
                      </m:r>
                      <m:r>
                        <a:rPr lang="en-US" sz="2000" b="1" i="0" smtClean="0">
                          <a:latin typeface="Cambria Math" panose="02040503050406030204" pitchFamily="18" charset="0"/>
                          <a:cs typeface="Arial" panose="020B0604020202020204" pitchFamily="34" charset="0"/>
                          <a:sym typeface="Wingdings" panose="05000000000000000000" pitchFamily="2" charset="2"/>
                        </a:rPr>
                        <m:t>𝐦𝐞𝐕</m:t>
                      </m:r>
                    </m:oMath>
                  </m:oMathPara>
                </a14:m>
                <a:endParaRPr lang="en-US" sz="2000" b="1" dirty="0">
                  <a:latin typeface="Georgia" panose="02040502050405020303" pitchFamily="18" charset="0"/>
                  <a:cs typeface="Arial" panose="020B0604020202020204" pitchFamily="34" charset="0"/>
                </a:endParaRPr>
              </a:p>
            </p:txBody>
          </p:sp>
        </mc:Choice>
        <mc:Fallback xmlns="">
          <p:sp>
            <p:nvSpPr>
              <p:cNvPr id="12" name="ZoneTexte 11">
                <a:extLst>
                  <a:ext uri="{FF2B5EF4-FFF2-40B4-BE49-F238E27FC236}">
                    <a16:creationId xmlns:a16="http://schemas.microsoft.com/office/drawing/2014/main" id="{AC5142E4-7A76-55ED-6EA6-7348870A6639}"/>
                  </a:ext>
                </a:extLst>
              </p:cNvPr>
              <p:cNvSpPr txBox="1">
                <a:spLocks noRot="1" noChangeAspect="1" noMove="1" noResize="1" noEditPoints="1" noAdjustHandles="1" noChangeArrowheads="1" noChangeShapeType="1" noTextEdit="1"/>
              </p:cNvSpPr>
              <p:nvPr/>
            </p:nvSpPr>
            <p:spPr>
              <a:xfrm>
                <a:off x="6035059" y="2316633"/>
                <a:ext cx="2194541" cy="873765"/>
              </a:xfrm>
              <a:prstGeom prst="rect">
                <a:avLst/>
              </a:prstGeom>
              <a:blipFill>
                <a:blip r:embed="rId7"/>
                <a:stretch>
                  <a:fillRect b="-1399"/>
                </a:stretch>
              </a:blipFill>
            </p:spPr>
            <p:txBody>
              <a:bodyPr/>
              <a:lstStyle/>
              <a:p>
                <a:r>
                  <a:rPr lang="en-US">
                    <a:noFill/>
                  </a:rPr>
                  <a:t> </a:t>
                </a:r>
              </a:p>
            </p:txBody>
          </p:sp>
        </mc:Fallback>
      </mc:AlternateContent>
      <p:sp>
        <p:nvSpPr>
          <p:cNvPr id="6" name="ZoneTexte 5">
            <a:extLst>
              <a:ext uri="{FF2B5EF4-FFF2-40B4-BE49-F238E27FC236}">
                <a16:creationId xmlns:a16="http://schemas.microsoft.com/office/drawing/2014/main" id="{FD44CD40-AE1C-9872-9AF0-B3C95975E2E6}"/>
              </a:ext>
            </a:extLst>
          </p:cNvPr>
          <p:cNvSpPr txBox="1"/>
          <p:nvPr/>
        </p:nvSpPr>
        <p:spPr>
          <a:xfrm>
            <a:off x="5063298" y="5128679"/>
            <a:ext cx="3572918" cy="707886"/>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n-US" sz="2000" dirty="0">
                <a:latin typeface="Georgia" panose="02040502050405020303" pitchFamily="18" charset="0"/>
              </a:rPr>
              <a:t>Presence of the Mott insulating gap up to 400K  </a:t>
            </a:r>
          </a:p>
        </p:txBody>
      </p:sp>
      <p:sp>
        <p:nvSpPr>
          <p:cNvPr id="7" name="Espace réservé du numéro de diapositive 6">
            <a:extLst>
              <a:ext uri="{FF2B5EF4-FFF2-40B4-BE49-F238E27FC236}">
                <a16:creationId xmlns:a16="http://schemas.microsoft.com/office/drawing/2014/main" id="{5C3A8CBA-7B0C-1C20-F086-49FA5ECFB839}"/>
              </a:ext>
            </a:extLst>
          </p:cNvPr>
          <p:cNvSpPr>
            <a:spLocks noGrp="1"/>
          </p:cNvSpPr>
          <p:nvPr>
            <p:ph type="sldNum" sz="quarter" idx="12"/>
          </p:nvPr>
        </p:nvSpPr>
        <p:spPr/>
        <p:txBody>
          <a:bodyPr/>
          <a:lstStyle/>
          <a:p>
            <a:fld id="{805F62EE-C454-B145-957E-D2FDC4A58ED4}" type="slidenum">
              <a:rPr lang="fr-FR" smtClean="0"/>
              <a:t>30</a:t>
            </a:fld>
            <a:endParaRPr lang="fr-FR"/>
          </a:p>
        </p:txBody>
      </p:sp>
    </p:spTree>
    <p:extLst>
      <p:ext uri="{BB962C8B-B14F-4D97-AF65-F5344CB8AC3E}">
        <p14:creationId xmlns:p14="http://schemas.microsoft.com/office/powerpoint/2010/main" val="3531999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9EEA41A-97A2-E5F8-3043-F8356EC4C224}"/>
              </a:ext>
            </a:extLst>
          </p:cNvPr>
          <p:cNvSpPr>
            <a:spLocks noGrp="1"/>
          </p:cNvSpPr>
          <p:nvPr>
            <p:ph type="title"/>
          </p:nvPr>
        </p:nvSpPr>
        <p:spPr/>
        <p:txBody>
          <a:bodyPr/>
          <a:lstStyle/>
          <a:p>
            <a:r>
              <a:rPr lang="en-US" dirty="0"/>
              <a:t>Resistive switching</a:t>
            </a:r>
          </a:p>
        </p:txBody>
      </p:sp>
      <p:sp>
        <p:nvSpPr>
          <p:cNvPr id="3" name="Espace réservé de la date 2">
            <a:extLst>
              <a:ext uri="{FF2B5EF4-FFF2-40B4-BE49-F238E27FC236}">
                <a16:creationId xmlns:a16="http://schemas.microsoft.com/office/drawing/2014/main" id="{13491446-9369-0283-F8A3-1ABE701E530F}"/>
              </a:ext>
            </a:extLst>
          </p:cNvPr>
          <p:cNvSpPr>
            <a:spLocks noGrp="1"/>
          </p:cNvSpPr>
          <p:nvPr>
            <p:ph type="dt" sz="half" idx="10"/>
          </p:nvPr>
        </p:nvSpPr>
        <p:spPr/>
        <p:txBody>
          <a:bodyPr/>
          <a:lstStyle/>
          <a:p>
            <a:r>
              <a:rPr lang="en-US"/>
              <a:t>5-6 December 2023</a:t>
            </a:r>
            <a:endParaRPr lang="fr-FR"/>
          </a:p>
        </p:txBody>
      </p:sp>
      <p:sp>
        <p:nvSpPr>
          <p:cNvPr id="4" name="Espace réservé du pied de page 3">
            <a:extLst>
              <a:ext uri="{FF2B5EF4-FFF2-40B4-BE49-F238E27FC236}">
                <a16:creationId xmlns:a16="http://schemas.microsoft.com/office/drawing/2014/main" id="{71FF25C8-6689-1DAC-4335-EF9C8CB05355}"/>
              </a:ext>
            </a:extLst>
          </p:cNvPr>
          <p:cNvSpPr>
            <a:spLocks noGrp="1"/>
          </p:cNvSpPr>
          <p:nvPr>
            <p:ph type="ftr" sz="quarter" idx="11"/>
          </p:nvPr>
        </p:nvSpPr>
        <p:spPr/>
        <p:txBody>
          <a:bodyPr/>
          <a:lstStyle/>
          <a:p>
            <a:r>
              <a:rPr lang="fr-FR"/>
              <a:t>GDR MEETICC</a:t>
            </a:r>
          </a:p>
        </p:txBody>
      </p:sp>
      <p:grpSp>
        <p:nvGrpSpPr>
          <p:cNvPr id="11" name="Groupe 10">
            <a:extLst>
              <a:ext uri="{FF2B5EF4-FFF2-40B4-BE49-F238E27FC236}">
                <a16:creationId xmlns:a16="http://schemas.microsoft.com/office/drawing/2014/main" id="{F893F716-7A0D-0AB3-2043-6BF8A3D4C3E2}"/>
              </a:ext>
            </a:extLst>
          </p:cNvPr>
          <p:cNvGrpSpPr/>
          <p:nvPr/>
        </p:nvGrpSpPr>
        <p:grpSpPr>
          <a:xfrm>
            <a:off x="861280" y="768550"/>
            <a:ext cx="2760046" cy="1658803"/>
            <a:chOff x="6672053" y="959137"/>
            <a:chExt cx="2760046" cy="1658803"/>
          </a:xfrm>
        </p:grpSpPr>
        <p:grpSp>
          <p:nvGrpSpPr>
            <p:cNvPr id="12" name="Groupe 11">
              <a:extLst>
                <a:ext uri="{FF2B5EF4-FFF2-40B4-BE49-F238E27FC236}">
                  <a16:creationId xmlns:a16="http://schemas.microsoft.com/office/drawing/2014/main" id="{6C62018B-50B8-D2A0-FDF5-4F7A4E6B44C9}"/>
                </a:ext>
              </a:extLst>
            </p:cNvPr>
            <p:cNvGrpSpPr/>
            <p:nvPr/>
          </p:nvGrpSpPr>
          <p:grpSpPr>
            <a:xfrm>
              <a:off x="6762094" y="1679310"/>
              <a:ext cx="2540000" cy="933386"/>
              <a:chOff x="3924300" y="2394014"/>
              <a:chExt cx="2540000" cy="933386"/>
            </a:xfrm>
          </p:grpSpPr>
          <p:pic>
            <p:nvPicPr>
              <p:cNvPr id="20" name="Image 19">
                <a:extLst>
                  <a:ext uri="{FF2B5EF4-FFF2-40B4-BE49-F238E27FC236}">
                    <a16:creationId xmlns:a16="http://schemas.microsoft.com/office/drawing/2014/main" id="{7907D80B-D269-DE98-8E91-CD3CFDDD9C47}"/>
                  </a:ext>
                </a:extLst>
              </p:cNvPr>
              <p:cNvPicPr>
                <a:picLocks noChangeAspect="1"/>
              </p:cNvPicPr>
              <p:nvPr/>
            </p:nvPicPr>
            <p:blipFill rotWithShape="1">
              <a:blip r:embed="rId3">
                <a:extLst>
                  <a:ext uri="{28A0092B-C50C-407E-A947-70E740481C1C}">
                    <a14:useLocalDpi xmlns:a14="http://schemas.microsoft.com/office/drawing/2010/main" val="0"/>
                  </a:ext>
                </a:extLst>
              </a:blip>
              <a:srcRect l="6324" t="46096" r="57409" b="40286"/>
              <a:stretch/>
            </p:blipFill>
            <p:spPr>
              <a:xfrm>
                <a:off x="3929444" y="2394014"/>
                <a:ext cx="2531153" cy="444266"/>
              </a:xfrm>
              <a:prstGeom prst="rect">
                <a:avLst/>
              </a:prstGeom>
            </p:spPr>
          </p:pic>
          <p:sp>
            <p:nvSpPr>
              <p:cNvPr id="21" name="Rectangle 20">
                <a:extLst>
                  <a:ext uri="{FF2B5EF4-FFF2-40B4-BE49-F238E27FC236}">
                    <a16:creationId xmlns:a16="http://schemas.microsoft.com/office/drawing/2014/main" id="{AB4709E6-DB4C-88C9-1FAE-918C594C445C}"/>
                  </a:ext>
                </a:extLst>
              </p:cNvPr>
              <p:cNvSpPr/>
              <p:nvPr/>
            </p:nvSpPr>
            <p:spPr>
              <a:xfrm>
                <a:off x="3924300" y="2812535"/>
                <a:ext cx="2540000" cy="514865"/>
              </a:xfrm>
              <a:prstGeom prst="rect">
                <a:avLst/>
              </a:prstGeom>
              <a:solidFill>
                <a:schemeClr val="bg1">
                  <a:lumMod val="85000"/>
                </a:schemeClr>
              </a:solidFill>
              <a:ln>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3" name="Triangle isocèle 12">
              <a:extLst>
                <a:ext uri="{FF2B5EF4-FFF2-40B4-BE49-F238E27FC236}">
                  <a16:creationId xmlns:a16="http://schemas.microsoft.com/office/drawing/2014/main" id="{443BF0B3-B48D-C1C6-DEA7-25040FF0B646}"/>
                </a:ext>
              </a:extLst>
            </p:cNvPr>
            <p:cNvSpPr/>
            <p:nvPr/>
          </p:nvSpPr>
          <p:spPr>
            <a:xfrm rot="10800000" flipH="1">
              <a:off x="7914289" y="959137"/>
              <a:ext cx="159407" cy="45975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Forme libre : forme 13">
              <a:extLst>
                <a:ext uri="{FF2B5EF4-FFF2-40B4-BE49-F238E27FC236}">
                  <a16:creationId xmlns:a16="http://schemas.microsoft.com/office/drawing/2014/main" id="{52C3E59B-1C29-A398-78E5-B6B5FC544261}"/>
                </a:ext>
              </a:extLst>
            </p:cNvPr>
            <p:cNvSpPr/>
            <p:nvPr/>
          </p:nvSpPr>
          <p:spPr>
            <a:xfrm>
              <a:off x="9198566" y="1660634"/>
              <a:ext cx="233533" cy="957306"/>
            </a:xfrm>
            <a:custGeom>
              <a:avLst/>
              <a:gdLst>
                <a:gd name="connsiteX0" fmla="*/ 0 w 155643"/>
                <a:gd name="connsiteY0" fmla="*/ 0 h 693905"/>
                <a:gd name="connsiteX1" fmla="*/ 155642 w 155643"/>
                <a:gd name="connsiteY1" fmla="*/ 0 h 693905"/>
                <a:gd name="connsiteX2" fmla="*/ 155642 w 155643"/>
                <a:gd name="connsiteY2" fmla="*/ 38910 h 693905"/>
                <a:gd name="connsiteX3" fmla="*/ 155643 w 155643"/>
                <a:gd name="connsiteY3" fmla="*/ 38910 h 693905"/>
                <a:gd name="connsiteX4" fmla="*/ 155643 w 155643"/>
                <a:gd name="connsiteY4" fmla="*/ 693905 h 693905"/>
                <a:gd name="connsiteX5" fmla="*/ 71337 w 155643"/>
                <a:gd name="connsiteY5" fmla="*/ 693905 h 693905"/>
                <a:gd name="connsiteX6" fmla="*/ 71337 w 155643"/>
                <a:gd name="connsiteY6" fmla="*/ 90791 h 693905"/>
                <a:gd name="connsiteX7" fmla="*/ 0 w 155643"/>
                <a:gd name="connsiteY7" fmla="*/ 90791 h 693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643" h="693905">
                  <a:moveTo>
                    <a:pt x="0" y="0"/>
                  </a:moveTo>
                  <a:lnTo>
                    <a:pt x="155642" y="0"/>
                  </a:lnTo>
                  <a:lnTo>
                    <a:pt x="155642" y="38910"/>
                  </a:lnTo>
                  <a:lnTo>
                    <a:pt x="155643" y="38910"/>
                  </a:lnTo>
                  <a:lnTo>
                    <a:pt x="155643" y="693905"/>
                  </a:lnTo>
                  <a:lnTo>
                    <a:pt x="71337" y="693905"/>
                  </a:lnTo>
                  <a:lnTo>
                    <a:pt x="71337" y="90791"/>
                  </a:lnTo>
                  <a:lnTo>
                    <a:pt x="0" y="90791"/>
                  </a:lnTo>
                  <a:close/>
                </a:path>
              </a:pathLst>
            </a:custGeom>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18" name="ZoneTexte 17">
              <a:extLst>
                <a:ext uri="{FF2B5EF4-FFF2-40B4-BE49-F238E27FC236}">
                  <a16:creationId xmlns:a16="http://schemas.microsoft.com/office/drawing/2014/main" id="{488930DD-6E69-90FF-585C-6D564C4592A6}"/>
                </a:ext>
              </a:extLst>
            </p:cNvPr>
            <p:cNvSpPr txBox="1"/>
            <p:nvPr/>
          </p:nvSpPr>
          <p:spPr>
            <a:xfrm>
              <a:off x="6789107" y="2202236"/>
              <a:ext cx="2050616"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n- </a:t>
              </a:r>
              <a:r>
                <a:rPr lang="fr-FR" dirty="0" err="1">
                  <a:latin typeface="Arial" panose="020B0604020202020204" pitchFamily="34" charset="0"/>
                  <a:cs typeface="Arial" panose="020B0604020202020204" pitchFamily="34" charset="0"/>
                </a:rPr>
                <a:t>doped</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GaP</a:t>
              </a:r>
              <a:endParaRPr lang="fr-FR" dirty="0">
                <a:latin typeface="Arial" panose="020B0604020202020204" pitchFamily="34" charset="0"/>
                <a:cs typeface="Arial" panose="020B0604020202020204" pitchFamily="34" charset="0"/>
              </a:endParaRPr>
            </a:p>
          </p:txBody>
        </p:sp>
        <p:sp>
          <p:nvSpPr>
            <p:cNvPr id="19" name="ZoneTexte 18">
              <a:extLst>
                <a:ext uri="{FF2B5EF4-FFF2-40B4-BE49-F238E27FC236}">
                  <a16:creationId xmlns:a16="http://schemas.microsoft.com/office/drawing/2014/main" id="{CAB60572-7543-1FBE-A5FE-F1A431F2B7F0}"/>
                </a:ext>
              </a:extLst>
            </p:cNvPr>
            <p:cNvSpPr txBox="1"/>
            <p:nvPr/>
          </p:nvSpPr>
          <p:spPr>
            <a:xfrm>
              <a:off x="6672053" y="1430790"/>
              <a:ext cx="1087428"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TaSe</a:t>
              </a:r>
              <a:r>
                <a:rPr lang="fr-FR" baseline="-25000" dirty="0">
                  <a:latin typeface="Arial" panose="020B0604020202020204" pitchFamily="34" charset="0"/>
                  <a:cs typeface="Arial" panose="020B0604020202020204" pitchFamily="34" charset="0"/>
                </a:rPr>
                <a:t>2</a:t>
              </a:r>
              <a:endParaRPr lang="fr-FR" dirty="0">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22" name="ZoneTexte 21">
                <a:extLst>
                  <a:ext uri="{FF2B5EF4-FFF2-40B4-BE49-F238E27FC236}">
                    <a16:creationId xmlns:a16="http://schemas.microsoft.com/office/drawing/2014/main" id="{7FED2B48-F461-0F49-EDF9-B9F3CCD2A919}"/>
                  </a:ext>
                </a:extLst>
              </p:cNvPr>
              <p:cNvSpPr txBox="1"/>
              <p:nvPr/>
            </p:nvSpPr>
            <p:spPr>
              <a:xfrm>
                <a:off x="2359459" y="794981"/>
                <a:ext cx="1334198" cy="369332"/>
              </a:xfrm>
              <a:prstGeom prst="rect">
                <a:avLst/>
              </a:prstGeom>
              <a:noFill/>
            </p:spPr>
            <p:txBody>
              <a:bodyPr wrap="square" rtlCol="0">
                <a:spAutoFit/>
              </a:bodyPr>
              <a:lstStyle/>
              <a:p>
                <a:r>
                  <a:rPr lang="en-US" dirty="0">
                    <a:latin typeface="Georgia" panose="02040502050405020303" pitchFamily="18" charset="0"/>
                    <a:cs typeface="Arial" panose="020B0604020202020204" pitchFamily="34" charset="0"/>
                  </a:rPr>
                  <a:t>It </a:t>
                </a:r>
                <a14:m>
                  <m:oMath xmlns:m="http://schemas.openxmlformats.org/officeDocument/2006/math">
                    <m:r>
                      <a:rPr lang="en-US" i="1" smtClean="0">
                        <a:latin typeface="Cambria Math" panose="02040503050406030204" pitchFamily="18" charset="0"/>
                        <a:ea typeface="Cambria Math" panose="02040503050406030204" pitchFamily="18" charset="0"/>
                        <a:cs typeface="Arial" panose="020B0604020202020204" pitchFamily="34" charset="0"/>
                      </a:rPr>
                      <m:t>↑</m:t>
                    </m:r>
                  </m:oMath>
                </a14:m>
                <a:endParaRPr lang="en-US" dirty="0">
                  <a:latin typeface="Georgia" panose="02040502050405020303" pitchFamily="18" charset="0"/>
                  <a:cs typeface="Arial" panose="020B0604020202020204" pitchFamily="34" charset="0"/>
                </a:endParaRPr>
              </a:p>
            </p:txBody>
          </p:sp>
        </mc:Choice>
        <mc:Fallback xmlns="">
          <p:sp>
            <p:nvSpPr>
              <p:cNvPr id="22" name="ZoneTexte 21">
                <a:extLst>
                  <a:ext uri="{FF2B5EF4-FFF2-40B4-BE49-F238E27FC236}">
                    <a16:creationId xmlns:a16="http://schemas.microsoft.com/office/drawing/2014/main" id="{7FED2B48-F461-0F49-EDF9-B9F3CCD2A919}"/>
                  </a:ext>
                </a:extLst>
              </p:cNvPr>
              <p:cNvSpPr txBox="1">
                <a:spLocks noRot="1" noChangeAspect="1" noMove="1" noResize="1" noEditPoints="1" noAdjustHandles="1" noChangeArrowheads="1" noChangeShapeType="1" noTextEdit="1"/>
              </p:cNvSpPr>
              <p:nvPr/>
            </p:nvSpPr>
            <p:spPr>
              <a:xfrm>
                <a:off x="2359459" y="794981"/>
                <a:ext cx="1334198" cy="369332"/>
              </a:xfrm>
              <a:prstGeom prst="rect">
                <a:avLst/>
              </a:prstGeom>
              <a:blipFill>
                <a:blip r:embed="rId4"/>
                <a:stretch>
                  <a:fillRect l="-3653" t="-8197" b="-24590"/>
                </a:stretch>
              </a:blipFill>
            </p:spPr>
            <p:txBody>
              <a:bodyPr/>
              <a:lstStyle/>
              <a:p>
                <a:r>
                  <a:rPr lang="en-US">
                    <a:noFill/>
                  </a:rPr>
                  <a:t> </a:t>
                </a:r>
              </a:p>
            </p:txBody>
          </p:sp>
        </mc:Fallback>
      </mc:AlternateContent>
      <p:sp>
        <p:nvSpPr>
          <p:cNvPr id="23" name="ZoneTexte 22">
            <a:extLst>
              <a:ext uri="{FF2B5EF4-FFF2-40B4-BE49-F238E27FC236}">
                <a16:creationId xmlns:a16="http://schemas.microsoft.com/office/drawing/2014/main" id="{E9896219-D86D-25B1-D854-A19407719F95}"/>
              </a:ext>
            </a:extLst>
          </p:cNvPr>
          <p:cNvSpPr txBox="1"/>
          <p:nvPr/>
        </p:nvSpPr>
        <p:spPr>
          <a:xfrm>
            <a:off x="3693657" y="1812243"/>
            <a:ext cx="1334198" cy="369332"/>
          </a:xfrm>
          <a:prstGeom prst="rect">
            <a:avLst/>
          </a:prstGeom>
          <a:noFill/>
        </p:spPr>
        <p:txBody>
          <a:bodyPr wrap="square" rtlCol="0">
            <a:spAutoFit/>
          </a:bodyPr>
          <a:lstStyle/>
          <a:p>
            <a:r>
              <a:rPr lang="en-US" dirty="0">
                <a:latin typeface="Georgia" panose="02040502050405020303" pitchFamily="18" charset="0"/>
                <a:cs typeface="Arial" panose="020B0604020202020204" pitchFamily="34" charset="0"/>
              </a:rPr>
              <a:t>Vs=±0.5V</a:t>
            </a:r>
          </a:p>
        </p:txBody>
      </p:sp>
      <p:graphicFrame>
        <p:nvGraphicFramePr>
          <p:cNvPr id="7" name="Objet 6">
            <a:extLst>
              <a:ext uri="{FF2B5EF4-FFF2-40B4-BE49-F238E27FC236}">
                <a16:creationId xmlns:a16="http://schemas.microsoft.com/office/drawing/2014/main" id="{013D973A-CC72-F8EA-599D-346000DB8562}"/>
              </a:ext>
            </a:extLst>
          </p:cNvPr>
          <p:cNvGraphicFramePr>
            <a:graphicFrameLocks noChangeAspect="1"/>
          </p:cNvGraphicFramePr>
          <p:nvPr>
            <p:extLst>
              <p:ext uri="{D42A27DB-BD31-4B8C-83A1-F6EECF244321}">
                <p14:modId xmlns:p14="http://schemas.microsoft.com/office/powerpoint/2010/main" val="2341019884"/>
              </p:ext>
            </p:extLst>
          </p:nvPr>
        </p:nvGraphicFramePr>
        <p:xfrm>
          <a:off x="5302997" y="640474"/>
          <a:ext cx="2862669" cy="2343537"/>
        </p:xfrm>
        <a:graphic>
          <a:graphicData uri="http://schemas.openxmlformats.org/presentationml/2006/ole">
            <mc:AlternateContent xmlns:mc="http://schemas.openxmlformats.org/markup-compatibility/2006">
              <mc:Choice xmlns:v="urn:schemas-microsoft-com:vml" Requires="v">
                <p:oleObj name="Graph" r:id="rId5" imgW="8166960" imgH="6685920" progId="Origin95.Graph">
                  <p:embed/>
                </p:oleObj>
              </mc:Choice>
              <mc:Fallback>
                <p:oleObj name="Graph" r:id="rId5" imgW="8166960" imgH="6685920" progId="Origin95.Graph">
                  <p:embed/>
                  <p:pic>
                    <p:nvPicPr>
                      <p:cNvPr id="7" name="Objet 6">
                        <a:extLst>
                          <a:ext uri="{FF2B5EF4-FFF2-40B4-BE49-F238E27FC236}">
                            <a16:creationId xmlns:a16="http://schemas.microsoft.com/office/drawing/2014/main" id="{013D973A-CC72-F8EA-599D-346000DB8562}"/>
                          </a:ext>
                        </a:extLst>
                      </p:cNvPr>
                      <p:cNvPicPr/>
                      <p:nvPr/>
                    </p:nvPicPr>
                    <p:blipFill>
                      <a:blip r:embed="rId6"/>
                      <a:stretch>
                        <a:fillRect/>
                      </a:stretch>
                    </p:blipFill>
                    <p:spPr>
                      <a:xfrm>
                        <a:off x="5302997" y="640474"/>
                        <a:ext cx="2862669" cy="2343537"/>
                      </a:xfrm>
                      <a:prstGeom prst="rect">
                        <a:avLst/>
                      </a:prstGeom>
                    </p:spPr>
                  </p:pic>
                </p:oleObj>
              </mc:Fallback>
            </mc:AlternateContent>
          </a:graphicData>
        </a:graphic>
      </p:graphicFrame>
      <p:sp>
        <p:nvSpPr>
          <p:cNvPr id="6" name="ZoneTexte 5">
            <a:extLst>
              <a:ext uri="{FF2B5EF4-FFF2-40B4-BE49-F238E27FC236}">
                <a16:creationId xmlns:a16="http://schemas.microsoft.com/office/drawing/2014/main" id="{BB783927-5491-4D2F-C2D0-4D929CF80C8B}"/>
              </a:ext>
            </a:extLst>
          </p:cNvPr>
          <p:cNvSpPr txBox="1"/>
          <p:nvPr/>
        </p:nvSpPr>
        <p:spPr>
          <a:xfrm>
            <a:off x="5713975" y="1777031"/>
            <a:ext cx="941120" cy="338554"/>
          </a:xfrm>
          <a:prstGeom prst="rect">
            <a:avLst/>
          </a:prstGeom>
          <a:noFill/>
        </p:spPr>
        <p:txBody>
          <a:bodyPr wrap="square" rtlCol="0">
            <a:spAutoFit/>
          </a:bodyPr>
          <a:lstStyle/>
          <a:p>
            <a:pPr algn="ctr"/>
            <a:r>
              <a:rPr lang="fr-FR" sz="1600" dirty="0">
                <a:latin typeface="Georgia" panose="02040502050405020303" pitchFamily="18" charset="0"/>
              </a:rPr>
              <a:t>UHB</a:t>
            </a:r>
            <a:endParaRPr lang="en-US" sz="1600" dirty="0">
              <a:latin typeface="Georgia" panose="02040502050405020303" pitchFamily="18" charset="0"/>
            </a:endParaRPr>
          </a:p>
        </p:txBody>
      </p:sp>
      <p:sp>
        <p:nvSpPr>
          <p:cNvPr id="8" name="ZoneTexte 7">
            <a:extLst>
              <a:ext uri="{FF2B5EF4-FFF2-40B4-BE49-F238E27FC236}">
                <a16:creationId xmlns:a16="http://schemas.microsoft.com/office/drawing/2014/main" id="{4D292878-72B2-798E-E6FE-F3A479C9DABD}"/>
              </a:ext>
            </a:extLst>
          </p:cNvPr>
          <p:cNvSpPr txBox="1"/>
          <p:nvPr/>
        </p:nvSpPr>
        <p:spPr>
          <a:xfrm>
            <a:off x="6841907" y="1220926"/>
            <a:ext cx="941120" cy="338554"/>
          </a:xfrm>
          <a:prstGeom prst="rect">
            <a:avLst/>
          </a:prstGeom>
          <a:noFill/>
        </p:spPr>
        <p:txBody>
          <a:bodyPr wrap="square" rtlCol="0">
            <a:spAutoFit/>
          </a:bodyPr>
          <a:lstStyle/>
          <a:p>
            <a:pPr algn="ctr"/>
            <a:r>
              <a:rPr lang="fr-FR" sz="1600" dirty="0">
                <a:latin typeface="Georgia" panose="02040502050405020303" pitchFamily="18" charset="0"/>
              </a:rPr>
              <a:t>LHB</a:t>
            </a:r>
            <a:endParaRPr lang="en-US" sz="1600" dirty="0">
              <a:latin typeface="Georgia" panose="02040502050405020303" pitchFamily="18" charset="0"/>
            </a:endParaRPr>
          </a:p>
        </p:txBody>
      </p:sp>
      <p:sp>
        <p:nvSpPr>
          <p:cNvPr id="9" name="Espace réservé du numéro de diapositive 8">
            <a:extLst>
              <a:ext uri="{FF2B5EF4-FFF2-40B4-BE49-F238E27FC236}">
                <a16:creationId xmlns:a16="http://schemas.microsoft.com/office/drawing/2014/main" id="{355A4C44-B079-C037-ED41-D9E4D1D71E95}"/>
              </a:ext>
            </a:extLst>
          </p:cNvPr>
          <p:cNvSpPr>
            <a:spLocks noGrp="1"/>
          </p:cNvSpPr>
          <p:nvPr>
            <p:ph type="sldNum" sz="quarter" idx="12"/>
          </p:nvPr>
        </p:nvSpPr>
        <p:spPr/>
        <p:txBody>
          <a:bodyPr/>
          <a:lstStyle/>
          <a:p>
            <a:fld id="{805F62EE-C454-B145-957E-D2FDC4A58ED4}" type="slidenum">
              <a:rPr lang="fr-FR" smtClean="0"/>
              <a:t>31</a:t>
            </a:fld>
            <a:endParaRPr lang="fr-FR"/>
          </a:p>
        </p:txBody>
      </p:sp>
    </p:spTree>
    <p:extLst>
      <p:ext uri="{BB962C8B-B14F-4D97-AF65-F5344CB8AC3E}">
        <p14:creationId xmlns:p14="http://schemas.microsoft.com/office/powerpoint/2010/main" val="32841617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9EEA41A-97A2-E5F8-3043-F8356EC4C224}"/>
              </a:ext>
            </a:extLst>
          </p:cNvPr>
          <p:cNvSpPr>
            <a:spLocks noGrp="1"/>
          </p:cNvSpPr>
          <p:nvPr>
            <p:ph type="title"/>
          </p:nvPr>
        </p:nvSpPr>
        <p:spPr/>
        <p:txBody>
          <a:bodyPr/>
          <a:lstStyle/>
          <a:p>
            <a:r>
              <a:rPr lang="en-US" dirty="0"/>
              <a:t>Resistive switching</a:t>
            </a:r>
          </a:p>
        </p:txBody>
      </p:sp>
      <p:sp>
        <p:nvSpPr>
          <p:cNvPr id="3" name="Espace réservé de la date 2">
            <a:extLst>
              <a:ext uri="{FF2B5EF4-FFF2-40B4-BE49-F238E27FC236}">
                <a16:creationId xmlns:a16="http://schemas.microsoft.com/office/drawing/2014/main" id="{13491446-9369-0283-F8A3-1ABE701E530F}"/>
              </a:ext>
            </a:extLst>
          </p:cNvPr>
          <p:cNvSpPr>
            <a:spLocks noGrp="1"/>
          </p:cNvSpPr>
          <p:nvPr>
            <p:ph type="dt" sz="half" idx="10"/>
          </p:nvPr>
        </p:nvSpPr>
        <p:spPr/>
        <p:txBody>
          <a:bodyPr/>
          <a:lstStyle/>
          <a:p>
            <a:r>
              <a:rPr lang="en-US"/>
              <a:t>5-6 December 2023</a:t>
            </a:r>
            <a:endParaRPr lang="fr-FR"/>
          </a:p>
        </p:txBody>
      </p:sp>
      <p:sp>
        <p:nvSpPr>
          <p:cNvPr id="4" name="Espace réservé du pied de page 3">
            <a:extLst>
              <a:ext uri="{FF2B5EF4-FFF2-40B4-BE49-F238E27FC236}">
                <a16:creationId xmlns:a16="http://schemas.microsoft.com/office/drawing/2014/main" id="{71FF25C8-6689-1DAC-4335-EF9C8CB05355}"/>
              </a:ext>
            </a:extLst>
          </p:cNvPr>
          <p:cNvSpPr>
            <a:spLocks noGrp="1"/>
          </p:cNvSpPr>
          <p:nvPr>
            <p:ph type="ftr" sz="quarter" idx="11"/>
          </p:nvPr>
        </p:nvSpPr>
        <p:spPr/>
        <p:txBody>
          <a:bodyPr/>
          <a:lstStyle/>
          <a:p>
            <a:r>
              <a:rPr lang="fr-FR"/>
              <a:t>GDR MEETICC</a:t>
            </a:r>
          </a:p>
        </p:txBody>
      </p:sp>
      <p:grpSp>
        <p:nvGrpSpPr>
          <p:cNvPr id="11" name="Groupe 10">
            <a:extLst>
              <a:ext uri="{FF2B5EF4-FFF2-40B4-BE49-F238E27FC236}">
                <a16:creationId xmlns:a16="http://schemas.microsoft.com/office/drawing/2014/main" id="{F893F716-7A0D-0AB3-2043-6BF8A3D4C3E2}"/>
              </a:ext>
            </a:extLst>
          </p:cNvPr>
          <p:cNvGrpSpPr/>
          <p:nvPr/>
        </p:nvGrpSpPr>
        <p:grpSpPr>
          <a:xfrm>
            <a:off x="861280" y="768550"/>
            <a:ext cx="2760046" cy="1658803"/>
            <a:chOff x="6672053" y="959137"/>
            <a:chExt cx="2760046" cy="1658803"/>
          </a:xfrm>
        </p:grpSpPr>
        <p:grpSp>
          <p:nvGrpSpPr>
            <p:cNvPr id="12" name="Groupe 11">
              <a:extLst>
                <a:ext uri="{FF2B5EF4-FFF2-40B4-BE49-F238E27FC236}">
                  <a16:creationId xmlns:a16="http://schemas.microsoft.com/office/drawing/2014/main" id="{6C62018B-50B8-D2A0-FDF5-4F7A4E6B44C9}"/>
                </a:ext>
              </a:extLst>
            </p:cNvPr>
            <p:cNvGrpSpPr/>
            <p:nvPr/>
          </p:nvGrpSpPr>
          <p:grpSpPr>
            <a:xfrm>
              <a:off x="6762094" y="1679310"/>
              <a:ext cx="2540000" cy="933386"/>
              <a:chOff x="3924300" y="2394014"/>
              <a:chExt cx="2540000" cy="933386"/>
            </a:xfrm>
          </p:grpSpPr>
          <p:pic>
            <p:nvPicPr>
              <p:cNvPr id="20" name="Image 19">
                <a:extLst>
                  <a:ext uri="{FF2B5EF4-FFF2-40B4-BE49-F238E27FC236}">
                    <a16:creationId xmlns:a16="http://schemas.microsoft.com/office/drawing/2014/main" id="{7907D80B-D269-DE98-8E91-CD3CFDDD9C47}"/>
                  </a:ext>
                </a:extLst>
              </p:cNvPr>
              <p:cNvPicPr>
                <a:picLocks noChangeAspect="1"/>
              </p:cNvPicPr>
              <p:nvPr/>
            </p:nvPicPr>
            <p:blipFill rotWithShape="1">
              <a:blip r:embed="rId3">
                <a:extLst>
                  <a:ext uri="{28A0092B-C50C-407E-A947-70E740481C1C}">
                    <a14:useLocalDpi xmlns:a14="http://schemas.microsoft.com/office/drawing/2010/main" val="0"/>
                  </a:ext>
                </a:extLst>
              </a:blip>
              <a:srcRect l="6324" t="46096" r="57409" b="40286"/>
              <a:stretch/>
            </p:blipFill>
            <p:spPr>
              <a:xfrm>
                <a:off x="3929444" y="2394014"/>
                <a:ext cx="2531153" cy="444266"/>
              </a:xfrm>
              <a:prstGeom prst="rect">
                <a:avLst/>
              </a:prstGeom>
            </p:spPr>
          </p:pic>
          <p:sp>
            <p:nvSpPr>
              <p:cNvPr id="21" name="Rectangle 20">
                <a:extLst>
                  <a:ext uri="{FF2B5EF4-FFF2-40B4-BE49-F238E27FC236}">
                    <a16:creationId xmlns:a16="http://schemas.microsoft.com/office/drawing/2014/main" id="{AB4709E6-DB4C-88C9-1FAE-918C594C445C}"/>
                  </a:ext>
                </a:extLst>
              </p:cNvPr>
              <p:cNvSpPr/>
              <p:nvPr/>
            </p:nvSpPr>
            <p:spPr>
              <a:xfrm>
                <a:off x="3924300" y="2812535"/>
                <a:ext cx="2540000" cy="514865"/>
              </a:xfrm>
              <a:prstGeom prst="rect">
                <a:avLst/>
              </a:prstGeom>
              <a:solidFill>
                <a:schemeClr val="bg1">
                  <a:lumMod val="85000"/>
                </a:schemeClr>
              </a:solidFill>
              <a:ln>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3" name="Triangle isocèle 12">
              <a:extLst>
                <a:ext uri="{FF2B5EF4-FFF2-40B4-BE49-F238E27FC236}">
                  <a16:creationId xmlns:a16="http://schemas.microsoft.com/office/drawing/2014/main" id="{443BF0B3-B48D-C1C6-DEA7-25040FF0B646}"/>
                </a:ext>
              </a:extLst>
            </p:cNvPr>
            <p:cNvSpPr/>
            <p:nvPr/>
          </p:nvSpPr>
          <p:spPr>
            <a:xfrm rot="10800000" flipH="1">
              <a:off x="7914289" y="959137"/>
              <a:ext cx="159407" cy="45975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Forme libre : forme 13">
              <a:extLst>
                <a:ext uri="{FF2B5EF4-FFF2-40B4-BE49-F238E27FC236}">
                  <a16:creationId xmlns:a16="http://schemas.microsoft.com/office/drawing/2014/main" id="{52C3E59B-1C29-A398-78E5-B6B5FC544261}"/>
                </a:ext>
              </a:extLst>
            </p:cNvPr>
            <p:cNvSpPr/>
            <p:nvPr/>
          </p:nvSpPr>
          <p:spPr>
            <a:xfrm>
              <a:off x="9198566" y="1660634"/>
              <a:ext cx="233533" cy="957306"/>
            </a:xfrm>
            <a:custGeom>
              <a:avLst/>
              <a:gdLst>
                <a:gd name="connsiteX0" fmla="*/ 0 w 155643"/>
                <a:gd name="connsiteY0" fmla="*/ 0 h 693905"/>
                <a:gd name="connsiteX1" fmla="*/ 155642 w 155643"/>
                <a:gd name="connsiteY1" fmla="*/ 0 h 693905"/>
                <a:gd name="connsiteX2" fmla="*/ 155642 w 155643"/>
                <a:gd name="connsiteY2" fmla="*/ 38910 h 693905"/>
                <a:gd name="connsiteX3" fmla="*/ 155643 w 155643"/>
                <a:gd name="connsiteY3" fmla="*/ 38910 h 693905"/>
                <a:gd name="connsiteX4" fmla="*/ 155643 w 155643"/>
                <a:gd name="connsiteY4" fmla="*/ 693905 h 693905"/>
                <a:gd name="connsiteX5" fmla="*/ 71337 w 155643"/>
                <a:gd name="connsiteY5" fmla="*/ 693905 h 693905"/>
                <a:gd name="connsiteX6" fmla="*/ 71337 w 155643"/>
                <a:gd name="connsiteY6" fmla="*/ 90791 h 693905"/>
                <a:gd name="connsiteX7" fmla="*/ 0 w 155643"/>
                <a:gd name="connsiteY7" fmla="*/ 90791 h 693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643" h="693905">
                  <a:moveTo>
                    <a:pt x="0" y="0"/>
                  </a:moveTo>
                  <a:lnTo>
                    <a:pt x="155642" y="0"/>
                  </a:lnTo>
                  <a:lnTo>
                    <a:pt x="155642" y="38910"/>
                  </a:lnTo>
                  <a:lnTo>
                    <a:pt x="155643" y="38910"/>
                  </a:lnTo>
                  <a:lnTo>
                    <a:pt x="155643" y="693905"/>
                  </a:lnTo>
                  <a:lnTo>
                    <a:pt x="71337" y="693905"/>
                  </a:lnTo>
                  <a:lnTo>
                    <a:pt x="71337" y="90791"/>
                  </a:lnTo>
                  <a:lnTo>
                    <a:pt x="0" y="90791"/>
                  </a:lnTo>
                  <a:close/>
                </a:path>
              </a:pathLst>
            </a:custGeom>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18" name="ZoneTexte 17">
              <a:extLst>
                <a:ext uri="{FF2B5EF4-FFF2-40B4-BE49-F238E27FC236}">
                  <a16:creationId xmlns:a16="http://schemas.microsoft.com/office/drawing/2014/main" id="{488930DD-6E69-90FF-585C-6D564C4592A6}"/>
                </a:ext>
              </a:extLst>
            </p:cNvPr>
            <p:cNvSpPr txBox="1"/>
            <p:nvPr/>
          </p:nvSpPr>
          <p:spPr>
            <a:xfrm>
              <a:off x="6789107" y="2202236"/>
              <a:ext cx="2050616"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n- </a:t>
              </a:r>
              <a:r>
                <a:rPr lang="fr-FR" dirty="0" err="1">
                  <a:latin typeface="Arial" panose="020B0604020202020204" pitchFamily="34" charset="0"/>
                  <a:cs typeface="Arial" panose="020B0604020202020204" pitchFamily="34" charset="0"/>
                </a:rPr>
                <a:t>doped</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GaP</a:t>
              </a:r>
              <a:endParaRPr lang="fr-FR" dirty="0">
                <a:latin typeface="Arial" panose="020B0604020202020204" pitchFamily="34" charset="0"/>
                <a:cs typeface="Arial" panose="020B0604020202020204" pitchFamily="34" charset="0"/>
              </a:endParaRPr>
            </a:p>
          </p:txBody>
        </p:sp>
        <p:sp>
          <p:nvSpPr>
            <p:cNvPr id="19" name="ZoneTexte 18">
              <a:extLst>
                <a:ext uri="{FF2B5EF4-FFF2-40B4-BE49-F238E27FC236}">
                  <a16:creationId xmlns:a16="http://schemas.microsoft.com/office/drawing/2014/main" id="{CAB60572-7543-1FBE-A5FE-F1A431F2B7F0}"/>
                </a:ext>
              </a:extLst>
            </p:cNvPr>
            <p:cNvSpPr txBox="1"/>
            <p:nvPr/>
          </p:nvSpPr>
          <p:spPr>
            <a:xfrm>
              <a:off x="6672053" y="1430790"/>
              <a:ext cx="1087428"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TaSe</a:t>
              </a:r>
              <a:r>
                <a:rPr lang="fr-FR" baseline="-25000" dirty="0">
                  <a:latin typeface="Arial" panose="020B0604020202020204" pitchFamily="34" charset="0"/>
                  <a:cs typeface="Arial" panose="020B0604020202020204" pitchFamily="34" charset="0"/>
                </a:rPr>
                <a:t>2</a:t>
              </a:r>
              <a:endParaRPr lang="fr-FR" dirty="0">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22" name="ZoneTexte 21">
                <a:extLst>
                  <a:ext uri="{FF2B5EF4-FFF2-40B4-BE49-F238E27FC236}">
                    <a16:creationId xmlns:a16="http://schemas.microsoft.com/office/drawing/2014/main" id="{7FED2B48-F461-0F49-EDF9-B9F3CCD2A919}"/>
                  </a:ext>
                </a:extLst>
              </p:cNvPr>
              <p:cNvSpPr txBox="1"/>
              <p:nvPr/>
            </p:nvSpPr>
            <p:spPr>
              <a:xfrm>
                <a:off x="2359459" y="794981"/>
                <a:ext cx="1334198" cy="369332"/>
              </a:xfrm>
              <a:prstGeom prst="rect">
                <a:avLst/>
              </a:prstGeom>
              <a:noFill/>
            </p:spPr>
            <p:txBody>
              <a:bodyPr wrap="square" rtlCol="0">
                <a:spAutoFit/>
              </a:bodyPr>
              <a:lstStyle/>
              <a:p>
                <a:r>
                  <a:rPr lang="en-US" dirty="0">
                    <a:latin typeface="Georgia" panose="02040502050405020303" pitchFamily="18" charset="0"/>
                    <a:cs typeface="Arial" panose="020B0604020202020204" pitchFamily="34" charset="0"/>
                  </a:rPr>
                  <a:t>It </a:t>
                </a:r>
                <a14:m>
                  <m:oMath xmlns:m="http://schemas.openxmlformats.org/officeDocument/2006/math">
                    <m:r>
                      <a:rPr lang="en-US" i="1" smtClean="0">
                        <a:latin typeface="Cambria Math" panose="02040503050406030204" pitchFamily="18" charset="0"/>
                        <a:ea typeface="Cambria Math" panose="02040503050406030204" pitchFamily="18" charset="0"/>
                        <a:cs typeface="Arial" panose="020B0604020202020204" pitchFamily="34" charset="0"/>
                      </a:rPr>
                      <m:t>↑</m:t>
                    </m:r>
                  </m:oMath>
                </a14:m>
                <a:endParaRPr lang="en-US" dirty="0">
                  <a:latin typeface="Georgia" panose="02040502050405020303" pitchFamily="18" charset="0"/>
                  <a:cs typeface="Arial" panose="020B0604020202020204" pitchFamily="34" charset="0"/>
                </a:endParaRPr>
              </a:p>
            </p:txBody>
          </p:sp>
        </mc:Choice>
        <mc:Fallback xmlns="">
          <p:sp>
            <p:nvSpPr>
              <p:cNvPr id="22" name="ZoneTexte 21">
                <a:extLst>
                  <a:ext uri="{FF2B5EF4-FFF2-40B4-BE49-F238E27FC236}">
                    <a16:creationId xmlns:a16="http://schemas.microsoft.com/office/drawing/2014/main" id="{7FED2B48-F461-0F49-EDF9-B9F3CCD2A919}"/>
                  </a:ext>
                </a:extLst>
              </p:cNvPr>
              <p:cNvSpPr txBox="1">
                <a:spLocks noRot="1" noChangeAspect="1" noMove="1" noResize="1" noEditPoints="1" noAdjustHandles="1" noChangeArrowheads="1" noChangeShapeType="1" noTextEdit="1"/>
              </p:cNvSpPr>
              <p:nvPr/>
            </p:nvSpPr>
            <p:spPr>
              <a:xfrm>
                <a:off x="2359459" y="794981"/>
                <a:ext cx="1334198" cy="369332"/>
              </a:xfrm>
              <a:prstGeom prst="rect">
                <a:avLst/>
              </a:prstGeom>
              <a:blipFill>
                <a:blip r:embed="rId4"/>
                <a:stretch>
                  <a:fillRect l="-3653" t="-8197" b="-24590"/>
                </a:stretch>
              </a:blipFill>
            </p:spPr>
            <p:txBody>
              <a:bodyPr/>
              <a:lstStyle/>
              <a:p>
                <a:r>
                  <a:rPr lang="en-US">
                    <a:noFill/>
                  </a:rPr>
                  <a:t> </a:t>
                </a:r>
              </a:p>
            </p:txBody>
          </p:sp>
        </mc:Fallback>
      </mc:AlternateContent>
      <p:sp>
        <p:nvSpPr>
          <p:cNvPr id="23" name="ZoneTexte 22">
            <a:extLst>
              <a:ext uri="{FF2B5EF4-FFF2-40B4-BE49-F238E27FC236}">
                <a16:creationId xmlns:a16="http://schemas.microsoft.com/office/drawing/2014/main" id="{E9896219-D86D-25B1-D854-A19407719F95}"/>
              </a:ext>
            </a:extLst>
          </p:cNvPr>
          <p:cNvSpPr txBox="1"/>
          <p:nvPr/>
        </p:nvSpPr>
        <p:spPr>
          <a:xfrm>
            <a:off x="3693657" y="1812243"/>
            <a:ext cx="1334198" cy="369332"/>
          </a:xfrm>
          <a:prstGeom prst="rect">
            <a:avLst/>
          </a:prstGeom>
          <a:noFill/>
        </p:spPr>
        <p:txBody>
          <a:bodyPr wrap="square" rtlCol="0">
            <a:spAutoFit/>
          </a:bodyPr>
          <a:lstStyle/>
          <a:p>
            <a:r>
              <a:rPr lang="en-US" dirty="0">
                <a:latin typeface="Georgia" panose="02040502050405020303" pitchFamily="18" charset="0"/>
                <a:cs typeface="Arial" panose="020B0604020202020204" pitchFamily="34" charset="0"/>
              </a:rPr>
              <a:t>Vs=±0.5V</a:t>
            </a:r>
          </a:p>
        </p:txBody>
      </p:sp>
      <p:graphicFrame>
        <p:nvGraphicFramePr>
          <p:cNvPr id="7" name="Objet 6">
            <a:extLst>
              <a:ext uri="{FF2B5EF4-FFF2-40B4-BE49-F238E27FC236}">
                <a16:creationId xmlns:a16="http://schemas.microsoft.com/office/drawing/2014/main" id="{013D973A-CC72-F8EA-599D-346000DB8562}"/>
              </a:ext>
            </a:extLst>
          </p:cNvPr>
          <p:cNvGraphicFramePr>
            <a:graphicFrameLocks noChangeAspect="1"/>
          </p:cNvGraphicFramePr>
          <p:nvPr/>
        </p:nvGraphicFramePr>
        <p:xfrm>
          <a:off x="5302997" y="640474"/>
          <a:ext cx="2862669" cy="2343537"/>
        </p:xfrm>
        <a:graphic>
          <a:graphicData uri="http://schemas.openxmlformats.org/presentationml/2006/ole">
            <mc:AlternateContent xmlns:mc="http://schemas.openxmlformats.org/markup-compatibility/2006">
              <mc:Choice xmlns:v="urn:schemas-microsoft-com:vml" Requires="v">
                <p:oleObj name="Graph" r:id="rId5" imgW="8166960" imgH="6685920" progId="Origin95.Graph">
                  <p:embed/>
                </p:oleObj>
              </mc:Choice>
              <mc:Fallback>
                <p:oleObj name="Graph" r:id="rId5" imgW="8166960" imgH="6685920" progId="Origin95.Graph">
                  <p:embed/>
                  <p:pic>
                    <p:nvPicPr>
                      <p:cNvPr id="7" name="Objet 6">
                        <a:extLst>
                          <a:ext uri="{FF2B5EF4-FFF2-40B4-BE49-F238E27FC236}">
                            <a16:creationId xmlns:a16="http://schemas.microsoft.com/office/drawing/2014/main" id="{013D973A-CC72-F8EA-599D-346000DB8562}"/>
                          </a:ext>
                        </a:extLst>
                      </p:cNvPr>
                      <p:cNvPicPr/>
                      <p:nvPr/>
                    </p:nvPicPr>
                    <p:blipFill>
                      <a:blip r:embed="rId6"/>
                      <a:stretch>
                        <a:fillRect/>
                      </a:stretch>
                    </p:blipFill>
                    <p:spPr>
                      <a:xfrm>
                        <a:off x="5302997" y="640474"/>
                        <a:ext cx="2862669" cy="2343537"/>
                      </a:xfrm>
                      <a:prstGeom prst="rect">
                        <a:avLst/>
                      </a:prstGeom>
                    </p:spPr>
                  </p:pic>
                </p:oleObj>
              </mc:Fallback>
            </mc:AlternateContent>
          </a:graphicData>
        </a:graphic>
      </p:graphicFrame>
      <p:sp>
        <p:nvSpPr>
          <p:cNvPr id="6" name="ZoneTexte 5">
            <a:extLst>
              <a:ext uri="{FF2B5EF4-FFF2-40B4-BE49-F238E27FC236}">
                <a16:creationId xmlns:a16="http://schemas.microsoft.com/office/drawing/2014/main" id="{BB783927-5491-4D2F-C2D0-4D929CF80C8B}"/>
              </a:ext>
            </a:extLst>
          </p:cNvPr>
          <p:cNvSpPr txBox="1"/>
          <p:nvPr/>
        </p:nvSpPr>
        <p:spPr>
          <a:xfrm>
            <a:off x="5713975" y="1777031"/>
            <a:ext cx="941120" cy="338554"/>
          </a:xfrm>
          <a:prstGeom prst="rect">
            <a:avLst/>
          </a:prstGeom>
          <a:noFill/>
        </p:spPr>
        <p:txBody>
          <a:bodyPr wrap="square" rtlCol="0">
            <a:spAutoFit/>
          </a:bodyPr>
          <a:lstStyle/>
          <a:p>
            <a:pPr algn="ctr"/>
            <a:r>
              <a:rPr lang="fr-FR" sz="1600" dirty="0">
                <a:latin typeface="Georgia" panose="02040502050405020303" pitchFamily="18" charset="0"/>
              </a:rPr>
              <a:t>UHB</a:t>
            </a:r>
            <a:endParaRPr lang="en-US" sz="1600" dirty="0">
              <a:latin typeface="Georgia" panose="02040502050405020303" pitchFamily="18" charset="0"/>
            </a:endParaRPr>
          </a:p>
        </p:txBody>
      </p:sp>
      <p:sp>
        <p:nvSpPr>
          <p:cNvPr id="8" name="ZoneTexte 7">
            <a:extLst>
              <a:ext uri="{FF2B5EF4-FFF2-40B4-BE49-F238E27FC236}">
                <a16:creationId xmlns:a16="http://schemas.microsoft.com/office/drawing/2014/main" id="{4D292878-72B2-798E-E6FE-F3A479C9DABD}"/>
              </a:ext>
            </a:extLst>
          </p:cNvPr>
          <p:cNvSpPr txBox="1"/>
          <p:nvPr/>
        </p:nvSpPr>
        <p:spPr>
          <a:xfrm>
            <a:off x="6841907" y="1220926"/>
            <a:ext cx="941120" cy="338554"/>
          </a:xfrm>
          <a:prstGeom prst="rect">
            <a:avLst/>
          </a:prstGeom>
          <a:noFill/>
        </p:spPr>
        <p:txBody>
          <a:bodyPr wrap="square" rtlCol="0">
            <a:spAutoFit/>
          </a:bodyPr>
          <a:lstStyle/>
          <a:p>
            <a:pPr algn="ctr"/>
            <a:r>
              <a:rPr lang="fr-FR" sz="1600" dirty="0">
                <a:latin typeface="Georgia" panose="02040502050405020303" pitchFamily="18" charset="0"/>
              </a:rPr>
              <a:t>LHB</a:t>
            </a:r>
            <a:endParaRPr lang="en-US" sz="1600" dirty="0">
              <a:latin typeface="Georgia" panose="02040502050405020303" pitchFamily="18" charset="0"/>
            </a:endParaRPr>
          </a:p>
        </p:txBody>
      </p:sp>
      <p:grpSp>
        <p:nvGrpSpPr>
          <p:cNvPr id="9" name="Groupe 8">
            <a:extLst>
              <a:ext uri="{FF2B5EF4-FFF2-40B4-BE49-F238E27FC236}">
                <a16:creationId xmlns:a16="http://schemas.microsoft.com/office/drawing/2014/main" id="{2B119F82-49E9-1D6D-8AA5-97FA5C6B4ED6}"/>
              </a:ext>
            </a:extLst>
          </p:cNvPr>
          <p:cNvGrpSpPr/>
          <p:nvPr/>
        </p:nvGrpSpPr>
        <p:grpSpPr>
          <a:xfrm>
            <a:off x="387704" y="3229269"/>
            <a:ext cx="8393227" cy="3077027"/>
            <a:chOff x="-89464" y="2635328"/>
            <a:chExt cx="8924390" cy="3565528"/>
          </a:xfrm>
        </p:grpSpPr>
        <p:pic>
          <p:nvPicPr>
            <p:cNvPr id="10" name="Image 9">
              <a:extLst>
                <a:ext uri="{FF2B5EF4-FFF2-40B4-BE49-F238E27FC236}">
                  <a16:creationId xmlns:a16="http://schemas.microsoft.com/office/drawing/2014/main" id="{BE3F6842-A9E6-BF48-DF2E-A2AECD773BA7}"/>
                </a:ext>
              </a:extLst>
            </p:cNvPr>
            <p:cNvPicPr>
              <a:picLocks noChangeAspect="1"/>
            </p:cNvPicPr>
            <p:nvPr/>
          </p:nvPicPr>
          <p:blipFill>
            <a:blip r:embed="rId7"/>
            <a:stretch>
              <a:fillRect/>
            </a:stretch>
          </p:blipFill>
          <p:spPr>
            <a:xfrm>
              <a:off x="-89464" y="2640569"/>
              <a:ext cx="8924390" cy="3560287"/>
            </a:xfrm>
            <a:prstGeom prst="rect">
              <a:avLst/>
            </a:prstGeom>
          </p:spPr>
        </p:pic>
        <p:sp>
          <p:nvSpPr>
            <p:cNvPr id="15" name="Rectangle 14">
              <a:extLst>
                <a:ext uri="{FF2B5EF4-FFF2-40B4-BE49-F238E27FC236}">
                  <a16:creationId xmlns:a16="http://schemas.microsoft.com/office/drawing/2014/main" id="{17A37E89-992C-AA04-796E-B6243F6D22E2}"/>
                </a:ext>
              </a:extLst>
            </p:cNvPr>
            <p:cNvSpPr/>
            <p:nvPr/>
          </p:nvSpPr>
          <p:spPr>
            <a:xfrm>
              <a:off x="116958" y="2640569"/>
              <a:ext cx="382772" cy="3152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C3159A6-F0AE-6D43-D537-73F1BAA78FF1}"/>
                </a:ext>
              </a:extLst>
            </p:cNvPr>
            <p:cNvSpPr/>
            <p:nvPr/>
          </p:nvSpPr>
          <p:spPr>
            <a:xfrm>
              <a:off x="4360756" y="2635328"/>
              <a:ext cx="382772" cy="3152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Espace réservé du numéro de diapositive 16">
            <a:extLst>
              <a:ext uri="{FF2B5EF4-FFF2-40B4-BE49-F238E27FC236}">
                <a16:creationId xmlns:a16="http://schemas.microsoft.com/office/drawing/2014/main" id="{1767B48B-61A2-7714-72E0-F0A5E6D15A53}"/>
              </a:ext>
            </a:extLst>
          </p:cNvPr>
          <p:cNvSpPr>
            <a:spLocks noGrp="1"/>
          </p:cNvSpPr>
          <p:nvPr>
            <p:ph type="sldNum" sz="quarter" idx="12"/>
          </p:nvPr>
        </p:nvSpPr>
        <p:spPr/>
        <p:txBody>
          <a:bodyPr/>
          <a:lstStyle/>
          <a:p>
            <a:fld id="{805F62EE-C454-B145-957E-D2FDC4A58ED4}" type="slidenum">
              <a:rPr lang="fr-FR" smtClean="0"/>
              <a:t>32</a:t>
            </a:fld>
            <a:endParaRPr lang="fr-FR"/>
          </a:p>
        </p:txBody>
      </p:sp>
    </p:spTree>
    <p:extLst>
      <p:ext uri="{BB962C8B-B14F-4D97-AF65-F5344CB8AC3E}">
        <p14:creationId xmlns:p14="http://schemas.microsoft.com/office/powerpoint/2010/main" val="9925785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8D9FF39-F8C4-D847-B788-58B99E00A7DE}"/>
              </a:ext>
            </a:extLst>
          </p:cNvPr>
          <p:cNvSpPr>
            <a:spLocks noGrp="1"/>
          </p:cNvSpPr>
          <p:nvPr>
            <p:ph type="title"/>
          </p:nvPr>
        </p:nvSpPr>
        <p:spPr/>
        <p:txBody>
          <a:bodyPr/>
          <a:lstStyle/>
          <a:p>
            <a:r>
              <a:rPr lang="fr-FR" dirty="0"/>
              <a:t>Conclusion</a:t>
            </a:r>
            <a:endParaRPr lang="en-US" dirty="0"/>
          </a:p>
        </p:txBody>
      </p:sp>
      <p:sp>
        <p:nvSpPr>
          <p:cNvPr id="10" name="Espace réservé du contenu 9">
            <a:extLst>
              <a:ext uri="{FF2B5EF4-FFF2-40B4-BE49-F238E27FC236}">
                <a16:creationId xmlns:a16="http://schemas.microsoft.com/office/drawing/2014/main" id="{22593FDF-8EEB-4FF0-4E9F-5E80AC5034CC}"/>
              </a:ext>
            </a:extLst>
          </p:cNvPr>
          <p:cNvSpPr>
            <a:spLocks noGrp="1"/>
          </p:cNvSpPr>
          <p:nvPr>
            <p:ph idx="1"/>
          </p:nvPr>
        </p:nvSpPr>
        <p:spPr>
          <a:xfrm>
            <a:off x="114301" y="944474"/>
            <a:ext cx="7886700" cy="5317117"/>
          </a:xfrm>
        </p:spPr>
        <p:txBody>
          <a:bodyPr/>
          <a:lstStyle/>
          <a:p>
            <a:r>
              <a:rPr lang="en-US" dirty="0"/>
              <a:t>Flower-shaped superlattice</a:t>
            </a:r>
          </a:p>
          <a:p>
            <a:endParaRPr lang="en-US" dirty="0"/>
          </a:p>
          <a:p>
            <a:r>
              <a:rPr lang="en-US" dirty="0"/>
              <a:t>Electrical continuity</a:t>
            </a:r>
          </a:p>
          <a:p>
            <a:endParaRPr lang="en-US" dirty="0"/>
          </a:p>
          <a:p>
            <a:r>
              <a:rPr lang="en-US" dirty="0"/>
              <a:t>Mott insulating bandgap up to 400K</a:t>
            </a:r>
          </a:p>
          <a:p>
            <a:pPr marL="0" indent="0">
              <a:buNone/>
            </a:pPr>
            <a:endParaRPr lang="en-US" dirty="0"/>
          </a:p>
          <a:p>
            <a:r>
              <a:rPr lang="en-US" dirty="0"/>
              <a:t>Resistive switching</a:t>
            </a:r>
          </a:p>
          <a:p>
            <a:endParaRPr lang="en-US" dirty="0"/>
          </a:p>
          <a:p>
            <a:endParaRPr lang="en-US" dirty="0"/>
          </a:p>
        </p:txBody>
      </p:sp>
      <p:sp>
        <p:nvSpPr>
          <p:cNvPr id="3" name="Espace réservé de la date 2">
            <a:extLst>
              <a:ext uri="{FF2B5EF4-FFF2-40B4-BE49-F238E27FC236}">
                <a16:creationId xmlns:a16="http://schemas.microsoft.com/office/drawing/2014/main" id="{E1D5D1F3-14F6-D751-0BC1-C387E8A552C4}"/>
              </a:ext>
            </a:extLst>
          </p:cNvPr>
          <p:cNvSpPr>
            <a:spLocks noGrp="1"/>
          </p:cNvSpPr>
          <p:nvPr>
            <p:ph type="dt" sz="half" idx="10"/>
          </p:nvPr>
        </p:nvSpPr>
        <p:spPr/>
        <p:txBody>
          <a:bodyPr/>
          <a:lstStyle/>
          <a:p>
            <a:r>
              <a:rPr lang="en-US"/>
              <a:t>5-6 December 2023</a:t>
            </a:r>
            <a:endParaRPr lang="fr-FR"/>
          </a:p>
        </p:txBody>
      </p:sp>
      <p:sp>
        <p:nvSpPr>
          <p:cNvPr id="4" name="Espace réservé du pied de page 3">
            <a:extLst>
              <a:ext uri="{FF2B5EF4-FFF2-40B4-BE49-F238E27FC236}">
                <a16:creationId xmlns:a16="http://schemas.microsoft.com/office/drawing/2014/main" id="{D57F968C-F61F-F15A-887C-9AE573000AB5}"/>
              </a:ext>
            </a:extLst>
          </p:cNvPr>
          <p:cNvSpPr>
            <a:spLocks noGrp="1"/>
          </p:cNvSpPr>
          <p:nvPr>
            <p:ph type="ftr" sz="quarter" idx="11"/>
          </p:nvPr>
        </p:nvSpPr>
        <p:spPr/>
        <p:txBody>
          <a:bodyPr/>
          <a:lstStyle/>
          <a:p>
            <a:r>
              <a:rPr lang="fr-FR"/>
              <a:t>GDR MEETICC</a:t>
            </a:r>
          </a:p>
        </p:txBody>
      </p:sp>
      <p:grpSp>
        <p:nvGrpSpPr>
          <p:cNvPr id="6" name="Groupe 5">
            <a:extLst>
              <a:ext uri="{FF2B5EF4-FFF2-40B4-BE49-F238E27FC236}">
                <a16:creationId xmlns:a16="http://schemas.microsoft.com/office/drawing/2014/main" id="{6B6E862B-4D0C-5747-32C3-7B7FD979C4E6}"/>
              </a:ext>
            </a:extLst>
          </p:cNvPr>
          <p:cNvGrpSpPr/>
          <p:nvPr/>
        </p:nvGrpSpPr>
        <p:grpSpPr>
          <a:xfrm>
            <a:off x="6732117" y="651825"/>
            <a:ext cx="1897451" cy="1329375"/>
            <a:chOff x="472682" y="489617"/>
            <a:chExt cx="2964308" cy="2073600"/>
          </a:xfrm>
        </p:grpSpPr>
        <p:pic>
          <p:nvPicPr>
            <p:cNvPr id="7" name="Image 6">
              <a:extLst>
                <a:ext uri="{FF2B5EF4-FFF2-40B4-BE49-F238E27FC236}">
                  <a16:creationId xmlns:a16="http://schemas.microsoft.com/office/drawing/2014/main" id="{6DA441C3-54B5-D5CA-B027-1C2AD4087C55}"/>
                </a:ext>
              </a:extLst>
            </p:cNvPr>
            <p:cNvPicPr>
              <a:picLocks noChangeAspect="1"/>
            </p:cNvPicPr>
            <p:nvPr/>
          </p:nvPicPr>
          <p:blipFill rotWithShape="1">
            <a:blip r:embed="rId2"/>
            <a:srcRect l="16426" t="837" r="20193" b="458"/>
            <a:stretch/>
          </p:blipFill>
          <p:spPr>
            <a:xfrm>
              <a:off x="472682" y="489617"/>
              <a:ext cx="2964308" cy="2073600"/>
            </a:xfrm>
            <a:prstGeom prst="rect">
              <a:avLst/>
            </a:prstGeom>
          </p:spPr>
        </p:pic>
        <p:sp>
          <p:nvSpPr>
            <p:cNvPr id="8" name="Forme libre : forme 7">
              <a:extLst>
                <a:ext uri="{FF2B5EF4-FFF2-40B4-BE49-F238E27FC236}">
                  <a16:creationId xmlns:a16="http://schemas.microsoft.com/office/drawing/2014/main" id="{51FA449B-BB32-FA64-AB41-6750D3109B7C}"/>
                </a:ext>
              </a:extLst>
            </p:cNvPr>
            <p:cNvSpPr/>
            <p:nvPr/>
          </p:nvSpPr>
          <p:spPr>
            <a:xfrm>
              <a:off x="631041" y="1398183"/>
              <a:ext cx="442765" cy="396000"/>
            </a:xfrm>
            <a:custGeom>
              <a:avLst/>
              <a:gdLst>
                <a:gd name="connsiteX0" fmla="*/ 1731475 w 2695075"/>
                <a:gd name="connsiteY0" fmla="*/ 0 h 2149642"/>
                <a:gd name="connsiteX1" fmla="*/ 2363839 w 2695075"/>
                <a:gd name="connsiteY1" fmla="*/ 540790 h 2149642"/>
                <a:gd name="connsiteX2" fmla="*/ 2358058 w 2695075"/>
                <a:gd name="connsiteY2" fmla="*/ 606128 h 2149642"/>
                <a:gd name="connsiteX3" fmla="*/ 2416272 w 2695075"/>
                <a:gd name="connsiteY3" fmla="*/ 633149 h 2149642"/>
                <a:gd name="connsiteX4" fmla="*/ 2695075 w 2695075"/>
                <a:gd name="connsiteY4" fmla="*/ 1081581 h 2149642"/>
                <a:gd name="connsiteX5" fmla="*/ 2416272 w 2695075"/>
                <a:gd name="connsiteY5" fmla="*/ 1530013 h 2149642"/>
                <a:gd name="connsiteX6" fmla="*/ 2360354 w 2695075"/>
                <a:gd name="connsiteY6" fmla="*/ 1555968 h 2149642"/>
                <a:gd name="connsiteX7" fmla="*/ 2363837 w 2695075"/>
                <a:gd name="connsiteY7" fmla="*/ 1595332 h 2149642"/>
                <a:gd name="connsiteX8" fmla="*/ 1731473 w 2695075"/>
                <a:gd name="connsiteY8" fmla="*/ 2136122 h 2149642"/>
                <a:gd name="connsiteX9" fmla="*/ 1377912 w 2695075"/>
                <a:gd name="connsiteY9" fmla="*/ 2043764 h 2149642"/>
                <a:gd name="connsiteX10" fmla="*/ 1372175 w 2695075"/>
                <a:gd name="connsiteY10" fmla="*/ 2039716 h 2149642"/>
                <a:gd name="connsiteX11" fmla="*/ 1347277 w 2695075"/>
                <a:gd name="connsiteY11" fmla="*/ 2057284 h 2149642"/>
                <a:gd name="connsiteX12" fmla="*/ 993716 w 2695075"/>
                <a:gd name="connsiteY12" fmla="*/ 2149642 h 2149642"/>
                <a:gd name="connsiteX13" fmla="*/ 361352 w 2695075"/>
                <a:gd name="connsiteY13" fmla="*/ 1608852 h 2149642"/>
                <a:gd name="connsiteX14" fmla="*/ 364370 w 2695075"/>
                <a:gd name="connsiteY14" fmla="*/ 1583251 h 2149642"/>
                <a:gd name="connsiteX15" fmla="*/ 278803 w 2695075"/>
                <a:gd name="connsiteY15" fmla="*/ 1543533 h 2149642"/>
                <a:gd name="connsiteX16" fmla="*/ 0 w 2695075"/>
                <a:gd name="connsiteY16" fmla="*/ 1095101 h 2149642"/>
                <a:gd name="connsiteX17" fmla="*/ 278803 w 2695075"/>
                <a:gd name="connsiteY17" fmla="*/ 646669 h 2149642"/>
                <a:gd name="connsiteX18" fmla="*/ 367390 w 2695075"/>
                <a:gd name="connsiteY18" fmla="*/ 605549 h 2149642"/>
                <a:gd name="connsiteX19" fmla="*/ 361350 w 2695075"/>
                <a:gd name="connsiteY19" fmla="*/ 554311 h 2149642"/>
                <a:gd name="connsiteX20" fmla="*/ 993714 w 2695075"/>
                <a:gd name="connsiteY20" fmla="*/ 13521 h 2149642"/>
                <a:gd name="connsiteX21" fmla="*/ 1347275 w 2695075"/>
                <a:gd name="connsiteY21" fmla="*/ 105879 h 2149642"/>
                <a:gd name="connsiteX22" fmla="*/ 1353013 w 2695075"/>
                <a:gd name="connsiteY22" fmla="*/ 109928 h 2149642"/>
                <a:gd name="connsiteX23" fmla="*/ 1377914 w 2695075"/>
                <a:gd name="connsiteY23" fmla="*/ 92358 h 2149642"/>
                <a:gd name="connsiteX24" fmla="*/ 1731475 w 2695075"/>
                <a:gd name="connsiteY24" fmla="*/ 0 h 214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695075" h="2149642">
                  <a:moveTo>
                    <a:pt x="1731475" y="0"/>
                  </a:moveTo>
                  <a:cubicBezTo>
                    <a:pt x="2080720" y="0"/>
                    <a:pt x="2363839" y="242120"/>
                    <a:pt x="2363839" y="540790"/>
                  </a:cubicBezTo>
                  <a:lnTo>
                    <a:pt x="2358058" y="606128"/>
                  </a:lnTo>
                  <a:lnTo>
                    <a:pt x="2416272" y="633149"/>
                  </a:lnTo>
                  <a:cubicBezTo>
                    <a:pt x="2584482" y="730333"/>
                    <a:pt x="2695075" y="894912"/>
                    <a:pt x="2695075" y="1081581"/>
                  </a:cubicBezTo>
                  <a:cubicBezTo>
                    <a:pt x="2695075" y="1268250"/>
                    <a:pt x="2584482" y="1432829"/>
                    <a:pt x="2416272" y="1530013"/>
                  </a:cubicBezTo>
                  <a:lnTo>
                    <a:pt x="2360354" y="1555968"/>
                  </a:lnTo>
                  <a:lnTo>
                    <a:pt x="2363837" y="1595332"/>
                  </a:lnTo>
                  <a:cubicBezTo>
                    <a:pt x="2363837" y="1894002"/>
                    <a:pt x="2080718" y="2136122"/>
                    <a:pt x="1731473" y="2136122"/>
                  </a:cubicBezTo>
                  <a:cubicBezTo>
                    <a:pt x="1600506" y="2136122"/>
                    <a:pt x="1478838" y="2102074"/>
                    <a:pt x="1377912" y="2043764"/>
                  </a:cubicBezTo>
                  <a:lnTo>
                    <a:pt x="1372175" y="2039716"/>
                  </a:lnTo>
                  <a:lnTo>
                    <a:pt x="1347277" y="2057284"/>
                  </a:lnTo>
                  <a:cubicBezTo>
                    <a:pt x="1246351" y="2115594"/>
                    <a:pt x="1124683" y="2149642"/>
                    <a:pt x="993716" y="2149642"/>
                  </a:cubicBezTo>
                  <a:cubicBezTo>
                    <a:pt x="644471" y="2149642"/>
                    <a:pt x="361352" y="1907522"/>
                    <a:pt x="361352" y="1608852"/>
                  </a:cubicBezTo>
                  <a:lnTo>
                    <a:pt x="364370" y="1583251"/>
                  </a:lnTo>
                  <a:lnTo>
                    <a:pt x="278803" y="1543533"/>
                  </a:lnTo>
                  <a:cubicBezTo>
                    <a:pt x="110593" y="1446349"/>
                    <a:pt x="0" y="1281770"/>
                    <a:pt x="0" y="1095101"/>
                  </a:cubicBezTo>
                  <a:cubicBezTo>
                    <a:pt x="0" y="908432"/>
                    <a:pt x="110593" y="743853"/>
                    <a:pt x="278803" y="646669"/>
                  </a:cubicBezTo>
                  <a:lnTo>
                    <a:pt x="367390" y="605549"/>
                  </a:lnTo>
                  <a:lnTo>
                    <a:pt x="361350" y="554311"/>
                  </a:lnTo>
                  <a:cubicBezTo>
                    <a:pt x="361350" y="255641"/>
                    <a:pt x="644469" y="13521"/>
                    <a:pt x="993714" y="13521"/>
                  </a:cubicBezTo>
                  <a:cubicBezTo>
                    <a:pt x="1124681" y="13521"/>
                    <a:pt x="1246349" y="47569"/>
                    <a:pt x="1347275" y="105879"/>
                  </a:cubicBezTo>
                  <a:lnTo>
                    <a:pt x="1353013" y="109928"/>
                  </a:lnTo>
                  <a:lnTo>
                    <a:pt x="1377914" y="92358"/>
                  </a:lnTo>
                  <a:cubicBezTo>
                    <a:pt x="1478840" y="34048"/>
                    <a:pt x="1600508" y="0"/>
                    <a:pt x="1731475" y="0"/>
                  </a:cubicBezTo>
                  <a:close/>
                </a:path>
              </a:pathLst>
            </a:cu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9" name="Ellipse 8">
              <a:extLst>
                <a:ext uri="{FF2B5EF4-FFF2-40B4-BE49-F238E27FC236}">
                  <a16:creationId xmlns:a16="http://schemas.microsoft.com/office/drawing/2014/main" id="{EC6C40F8-7C3F-9C31-2A7D-135835D5B90D}"/>
                </a:ext>
              </a:extLst>
            </p:cNvPr>
            <p:cNvSpPr/>
            <p:nvPr/>
          </p:nvSpPr>
          <p:spPr>
            <a:xfrm>
              <a:off x="748373" y="1497350"/>
              <a:ext cx="207778" cy="189073"/>
            </a:xfrm>
            <a:prstGeom prst="ellipse">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11" name="Image 10">
            <a:extLst>
              <a:ext uri="{FF2B5EF4-FFF2-40B4-BE49-F238E27FC236}">
                <a16:creationId xmlns:a16="http://schemas.microsoft.com/office/drawing/2014/main" id="{3D9BE4EE-1236-35ED-57EA-E4553F31A756}"/>
              </a:ext>
            </a:extLst>
          </p:cNvPr>
          <p:cNvPicPr>
            <a:picLocks noChangeAspect="1"/>
          </p:cNvPicPr>
          <p:nvPr/>
        </p:nvPicPr>
        <p:blipFill rotWithShape="1">
          <a:blip r:embed="rId3">
            <a:lum bright="30000" contrast="50000"/>
          </a:blip>
          <a:srcRect t="5927" b="7712"/>
          <a:stretch/>
        </p:blipFill>
        <p:spPr>
          <a:xfrm>
            <a:off x="4546255" y="1470556"/>
            <a:ext cx="1617549" cy="1115474"/>
          </a:xfrm>
          <a:prstGeom prst="rect">
            <a:avLst/>
          </a:prstGeom>
        </p:spPr>
      </p:pic>
      <p:grpSp>
        <p:nvGrpSpPr>
          <p:cNvPr id="17" name="Groupe 16">
            <a:extLst>
              <a:ext uri="{FF2B5EF4-FFF2-40B4-BE49-F238E27FC236}">
                <a16:creationId xmlns:a16="http://schemas.microsoft.com/office/drawing/2014/main" id="{4DF57132-E126-5A11-75B3-C054F6BDD507}"/>
              </a:ext>
            </a:extLst>
          </p:cNvPr>
          <p:cNvGrpSpPr/>
          <p:nvPr/>
        </p:nvGrpSpPr>
        <p:grpSpPr>
          <a:xfrm>
            <a:off x="5608330" y="2609691"/>
            <a:ext cx="3535670" cy="1466244"/>
            <a:chOff x="4292702" y="2775489"/>
            <a:chExt cx="4673122" cy="1916046"/>
          </a:xfrm>
        </p:grpSpPr>
        <p:pic>
          <p:nvPicPr>
            <p:cNvPr id="12" name="Image 11">
              <a:extLst>
                <a:ext uri="{FF2B5EF4-FFF2-40B4-BE49-F238E27FC236}">
                  <a16:creationId xmlns:a16="http://schemas.microsoft.com/office/drawing/2014/main" id="{73C2EFEE-230A-CC77-8C74-25354CB347A6}"/>
                </a:ext>
              </a:extLst>
            </p:cNvPr>
            <p:cNvPicPr>
              <a:picLocks noChangeAspect="1"/>
            </p:cNvPicPr>
            <p:nvPr/>
          </p:nvPicPr>
          <p:blipFill>
            <a:blip r:embed="rId4"/>
            <a:stretch>
              <a:fillRect/>
            </a:stretch>
          </p:blipFill>
          <p:spPr>
            <a:xfrm>
              <a:off x="6457949" y="2775489"/>
              <a:ext cx="2507875" cy="1916046"/>
            </a:xfrm>
            <a:prstGeom prst="rect">
              <a:avLst/>
            </a:prstGeom>
          </p:spPr>
        </p:pic>
        <p:pic>
          <p:nvPicPr>
            <p:cNvPr id="14" name="Image 13">
              <a:extLst>
                <a:ext uri="{FF2B5EF4-FFF2-40B4-BE49-F238E27FC236}">
                  <a16:creationId xmlns:a16="http://schemas.microsoft.com/office/drawing/2014/main" id="{C5A9D94E-3B62-A864-1C37-3C52C75E3E5D}"/>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l="26952" t="32994" r="39274" b="31843"/>
            <a:stretch/>
          </p:blipFill>
          <p:spPr bwMode="auto">
            <a:xfrm>
              <a:off x="4292702" y="2935943"/>
              <a:ext cx="2081925" cy="1595138"/>
            </a:xfrm>
            <a:prstGeom prst="rect">
              <a:avLst/>
            </a:prstGeom>
            <a:noFill/>
            <a:ln>
              <a:noFill/>
            </a:ln>
          </p:spPr>
        </p:pic>
      </p:grpSp>
      <p:grpSp>
        <p:nvGrpSpPr>
          <p:cNvPr id="18" name="Groupe 17">
            <a:extLst>
              <a:ext uri="{FF2B5EF4-FFF2-40B4-BE49-F238E27FC236}">
                <a16:creationId xmlns:a16="http://schemas.microsoft.com/office/drawing/2014/main" id="{0B2B8B9D-3435-FA74-2F08-0F6803DD744E}"/>
              </a:ext>
            </a:extLst>
          </p:cNvPr>
          <p:cNvGrpSpPr/>
          <p:nvPr/>
        </p:nvGrpSpPr>
        <p:grpSpPr>
          <a:xfrm>
            <a:off x="242925" y="4287819"/>
            <a:ext cx="2980207" cy="2158175"/>
            <a:chOff x="4181346" y="2635328"/>
            <a:chExt cx="4653580" cy="3565528"/>
          </a:xfrm>
        </p:grpSpPr>
        <p:pic>
          <p:nvPicPr>
            <p:cNvPr id="19" name="Image 18">
              <a:extLst>
                <a:ext uri="{FF2B5EF4-FFF2-40B4-BE49-F238E27FC236}">
                  <a16:creationId xmlns:a16="http://schemas.microsoft.com/office/drawing/2014/main" id="{CECF17EC-561C-892C-F546-64F5490D6CCC}"/>
                </a:ext>
              </a:extLst>
            </p:cNvPr>
            <p:cNvPicPr>
              <a:picLocks noChangeAspect="1"/>
            </p:cNvPicPr>
            <p:nvPr/>
          </p:nvPicPr>
          <p:blipFill rotWithShape="1">
            <a:blip r:embed="rId7"/>
            <a:srcRect l="49546"/>
            <a:stretch/>
          </p:blipFill>
          <p:spPr>
            <a:xfrm>
              <a:off x="4332260" y="2640569"/>
              <a:ext cx="4502666" cy="3560287"/>
            </a:xfrm>
            <a:prstGeom prst="rect">
              <a:avLst/>
            </a:prstGeom>
          </p:spPr>
        </p:pic>
        <p:sp>
          <p:nvSpPr>
            <p:cNvPr id="20" name="Rectangle 19">
              <a:extLst>
                <a:ext uri="{FF2B5EF4-FFF2-40B4-BE49-F238E27FC236}">
                  <a16:creationId xmlns:a16="http://schemas.microsoft.com/office/drawing/2014/main" id="{EA2DD825-DB34-FFBD-6837-29B2B7F93D72}"/>
                </a:ext>
              </a:extLst>
            </p:cNvPr>
            <p:cNvSpPr/>
            <p:nvPr/>
          </p:nvSpPr>
          <p:spPr>
            <a:xfrm>
              <a:off x="4181346" y="5430449"/>
              <a:ext cx="382772" cy="3152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BBE0923-9BC6-4725-B509-EACE152CE916}"/>
                </a:ext>
              </a:extLst>
            </p:cNvPr>
            <p:cNvSpPr/>
            <p:nvPr/>
          </p:nvSpPr>
          <p:spPr>
            <a:xfrm>
              <a:off x="4360756" y="2635328"/>
              <a:ext cx="382772" cy="3152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Image 14">
            <a:extLst>
              <a:ext uri="{FF2B5EF4-FFF2-40B4-BE49-F238E27FC236}">
                <a16:creationId xmlns:a16="http://schemas.microsoft.com/office/drawing/2014/main" id="{1A3E5C0B-B2C7-A529-6204-D153335F6AF9}"/>
              </a:ext>
            </a:extLst>
          </p:cNvPr>
          <p:cNvPicPr>
            <a:picLocks noChangeAspect="1"/>
          </p:cNvPicPr>
          <p:nvPr/>
        </p:nvPicPr>
        <p:blipFill>
          <a:blip r:embed="rId8"/>
          <a:stretch>
            <a:fillRect/>
          </a:stretch>
        </p:blipFill>
        <p:spPr>
          <a:xfrm>
            <a:off x="4138877" y="4374034"/>
            <a:ext cx="4762198" cy="2001112"/>
          </a:xfrm>
          <a:prstGeom prst="rect">
            <a:avLst/>
          </a:prstGeom>
          <a:ln w="76200">
            <a:solidFill>
              <a:schemeClr val="accent6">
                <a:lumMod val="75000"/>
              </a:schemeClr>
            </a:solidFill>
          </a:ln>
        </p:spPr>
      </p:pic>
      <p:sp>
        <p:nvSpPr>
          <p:cNvPr id="13" name="Espace réservé du numéro de diapositive 12">
            <a:extLst>
              <a:ext uri="{FF2B5EF4-FFF2-40B4-BE49-F238E27FC236}">
                <a16:creationId xmlns:a16="http://schemas.microsoft.com/office/drawing/2014/main" id="{F1CE4D71-BF09-26A8-8F96-F740B69E5A55}"/>
              </a:ext>
            </a:extLst>
          </p:cNvPr>
          <p:cNvSpPr>
            <a:spLocks noGrp="1"/>
          </p:cNvSpPr>
          <p:nvPr>
            <p:ph type="sldNum" sz="quarter" idx="12"/>
          </p:nvPr>
        </p:nvSpPr>
        <p:spPr/>
        <p:txBody>
          <a:bodyPr/>
          <a:lstStyle/>
          <a:p>
            <a:fld id="{805F62EE-C454-B145-957E-D2FDC4A58ED4}" type="slidenum">
              <a:rPr lang="fr-FR" smtClean="0"/>
              <a:t>33</a:t>
            </a:fld>
            <a:endParaRPr lang="fr-FR"/>
          </a:p>
        </p:txBody>
      </p:sp>
    </p:spTree>
    <p:extLst>
      <p:ext uri="{BB962C8B-B14F-4D97-AF65-F5344CB8AC3E}">
        <p14:creationId xmlns:p14="http://schemas.microsoft.com/office/powerpoint/2010/main" val="2669482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0" y="1941513"/>
            <a:ext cx="7772400" cy="2387600"/>
          </a:xfrm>
        </p:spPr>
        <p:txBody>
          <a:bodyPr anchor="ctr">
            <a:normAutofit/>
          </a:bodyPr>
          <a:lstStyle/>
          <a:p>
            <a:pPr algn="ctr"/>
            <a:r>
              <a:rPr lang="en-US" sz="5400" dirty="0" err="1"/>
              <a:t>OptoPulSTM</a:t>
            </a:r>
            <a:endParaRPr lang="en-US" sz="5400" dirty="0"/>
          </a:p>
        </p:txBody>
      </p:sp>
    </p:spTree>
    <p:extLst>
      <p:ext uri="{BB962C8B-B14F-4D97-AF65-F5344CB8AC3E}">
        <p14:creationId xmlns:p14="http://schemas.microsoft.com/office/powerpoint/2010/main" val="41700014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err="1">
                <a:latin typeface="Georgia" panose="02040502050405020303" pitchFamily="18" charset="0"/>
              </a:rPr>
              <a:t>OptoPulSTM</a:t>
            </a:r>
            <a:endParaRPr lang="en-US" dirty="0">
              <a:latin typeface="Georgia" panose="02040502050405020303" pitchFamily="18" charset="0"/>
            </a:endParaRPr>
          </a:p>
        </p:txBody>
      </p:sp>
      <p:sp>
        <p:nvSpPr>
          <p:cNvPr id="3" name="ZoneTexte 2"/>
          <p:cNvSpPr txBox="1"/>
          <p:nvPr/>
        </p:nvSpPr>
        <p:spPr>
          <a:xfrm>
            <a:off x="119601" y="3116530"/>
            <a:ext cx="3807746" cy="507831"/>
          </a:xfrm>
          <a:prstGeom prst="rect">
            <a:avLst/>
          </a:prstGeom>
          <a:noFill/>
        </p:spPr>
        <p:txBody>
          <a:bodyPr wrap="square" rtlCol="0">
            <a:spAutoFit/>
          </a:bodyPr>
          <a:lstStyle/>
          <a:p>
            <a:pPr algn="ctr"/>
            <a:r>
              <a:rPr lang="fr-FR" sz="1350" dirty="0"/>
              <a:t>Laser </a:t>
            </a:r>
            <a:r>
              <a:rPr lang="fr-FR" sz="1350" dirty="0" err="1"/>
              <a:t>pump</a:t>
            </a:r>
            <a:r>
              <a:rPr lang="fr-FR" sz="1350" dirty="0"/>
              <a:t>-probe (</a:t>
            </a:r>
            <a:r>
              <a:rPr lang="en-US" sz="1350" dirty="0">
                <a:solidFill>
                  <a:srgbClr val="FF0000"/>
                </a:solidFill>
              </a:rPr>
              <a:t>femtosecond time resolution </a:t>
            </a:r>
            <a:r>
              <a:rPr lang="en-US" sz="1350" dirty="0"/>
              <a:t>)</a:t>
            </a:r>
          </a:p>
          <a:p>
            <a:pPr algn="ctr"/>
            <a:r>
              <a:rPr lang="fr-FR" sz="1350" dirty="0"/>
              <a:t>4-probe STM (</a:t>
            </a:r>
            <a:r>
              <a:rPr lang="en-US" sz="1350" dirty="0">
                <a:solidFill>
                  <a:srgbClr val="FF0000"/>
                </a:solidFill>
              </a:rPr>
              <a:t>high spatial accuracy</a:t>
            </a:r>
            <a:r>
              <a:rPr lang="en-US" sz="1350" dirty="0"/>
              <a:t> )</a:t>
            </a:r>
          </a:p>
        </p:txBody>
      </p:sp>
      <p:pic>
        <p:nvPicPr>
          <p:cNvPr id="19" name="Imag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9056" y="993384"/>
            <a:ext cx="3556924" cy="2000770"/>
          </a:xfrm>
          <a:prstGeom prst="rect">
            <a:avLst/>
          </a:prstGeom>
        </p:spPr>
      </p:pic>
      <p:pic>
        <p:nvPicPr>
          <p:cNvPr id="20" name="Imag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479" y="3765048"/>
            <a:ext cx="3556924" cy="2000770"/>
          </a:xfrm>
          <a:prstGeom prst="rect">
            <a:avLst/>
          </a:prstGeom>
        </p:spPr>
      </p:pic>
      <p:grpSp>
        <p:nvGrpSpPr>
          <p:cNvPr id="4" name="Groupe 3">
            <a:extLst>
              <a:ext uri="{FF2B5EF4-FFF2-40B4-BE49-F238E27FC236}">
                <a16:creationId xmlns:a16="http://schemas.microsoft.com/office/drawing/2014/main" id="{59A551CE-3AFC-222E-DC8A-06DFBDA278FF}"/>
              </a:ext>
            </a:extLst>
          </p:cNvPr>
          <p:cNvGrpSpPr/>
          <p:nvPr/>
        </p:nvGrpSpPr>
        <p:grpSpPr>
          <a:xfrm>
            <a:off x="4119396" y="3774381"/>
            <a:ext cx="2225040" cy="1719144"/>
            <a:chOff x="728507" y="2050508"/>
            <a:chExt cx="2855799" cy="2228816"/>
          </a:xfrm>
        </p:grpSpPr>
        <p:grpSp>
          <p:nvGrpSpPr>
            <p:cNvPr id="5" name="Groupe 4">
              <a:extLst>
                <a:ext uri="{FF2B5EF4-FFF2-40B4-BE49-F238E27FC236}">
                  <a16:creationId xmlns:a16="http://schemas.microsoft.com/office/drawing/2014/main" id="{2F1AE98D-94EB-5679-937B-5ADBF8E4F6E1}"/>
                </a:ext>
              </a:extLst>
            </p:cNvPr>
            <p:cNvGrpSpPr/>
            <p:nvPr/>
          </p:nvGrpSpPr>
          <p:grpSpPr>
            <a:xfrm>
              <a:off x="728507" y="2050508"/>
              <a:ext cx="2855799" cy="2228816"/>
              <a:chOff x="525466" y="966164"/>
              <a:chExt cx="2855799" cy="2228816"/>
            </a:xfrm>
          </p:grpSpPr>
          <p:grpSp>
            <p:nvGrpSpPr>
              <p:cNvPr id="7" name="Groupe 6">
                <a:extLst>
                  <a:ext uri="{FF2B5EF4-FFF2-40B4-BE49-F238E27FC236}">
                    <a16:creationId xmlns:a16="http://schemas.microsoft.com/office/drawing/2014/main" id="{515AB32D-8DC2-22BF-623F-98C50D754854}"/>
                  </a:ext>
                </a:extLst>
              </p:cNvPr>
              <p:cNvGrpSpPr/>
              <p:nvPr/>
            </p:nvGrpSpPr>
            <p:grpSpPr>
              <a:xfrm>
                <a:off x="525466" y="966164"/>
                <a:ext cx="2781554" cy="2228816"/>
                <a:chOff x="525466" y="966164"/>
                <a:chExt cx="2781554" cy="2228816"/>
              </a:xfrm>
            </p:grpSpPr>
            <p:grpSp>
              <p:nvGrpSpPr>
                <p:cNvPr id="9" name="Groupe 8">
                  <a:extLst>
                    <a:ext uri="{FF2B5EF4-FFF2-40B4-BE49-F238E27FC236}">
                      <a16:creationId xmlns:a16="http://schemas.microsoft.com/office/drawing/2014/main" id="{AAA82BE9-BF54-0A96-BE70-8E9C2BC6056C}"/>
                    </a:ext>
                  </a:extLst>
                </p:cNvPr>
                <p:cNvGrpSpPr/>
                <p:nvPr/>
              </p:nvGrpSpPr>
              <p:grpSpPr>
                <a:xfrm>
                  <a:off x="525466" y="966164"/>
                  <a:ext cx="2781554" cy="2228816"/>
                  <a:chOff x="2446021" y="1139190"/>
                  <a:chExt cx="6645288" cy="4983966"/>
                </a:xfrm>
              </p:grpSpPr>
              <p:pic>
                <p:nvPicPr>
                  <p:cNvPr id="12" name="Image 11">
                    <a:extLst>
                      <a:ext uri="{FF2B5EF4-FFF2-40B4-BE49-F238E27FC236}">
                        <a16:creationId xmlns:a16="http://schemas.microsoft.com/office/drawing/2014/main" id="{8E2F906C-470E-027B-A62C-4E1FF9CA9856}"/>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30000"/>
                            </a14:imgEffect>
                          </a14:imgLayer>
                        </a14:imgProps>
                      </a:ext>
                      <a:ext uri="{28A0092B-C50C-407E-A947-70E740481C1C}">
                        <a14:useLocalDpi xmlns:a14="http://schemas.microsoft.com/office/drawing/2010/main" val="0"/>
                      </a:ext>
                    </a:extLst>
                  </a:blip>
                  <a:stretch>
                    <a:fillRect/>
                  </a:stretch>
                </p:blipFill>
                <p:spPr>
                  <a:xfrm>
                    <a:off x="2446021" y="1139190"/>
                    <a:ext cx="6645288" cy="4983966"/>
                  </a:xfrm>
                  <a:prstGeom prst="rect">
                    <a:avLst/>
                  </a:prstGeom>
                </p:spPr>
              </p:pic>
              <p:grpSp>
                <p:nvGrpSpPr>
                  <p:cNvPr id="13" name="Groupe 12">
                    <a:extLst>
                      <a:ext uri="{FF2B5EF4-FFF2-40B4-BE49-F238E27FC236}">
                        <a16:creationId xmlns:a16="http://schemas.microsoft.com/office/drawing/2014/main" id="{5A0896C7-5D9C-BA8A-EAFF-1BA53702391D}"/>
                      </a:ext>
                    </a:extLst>
                  </p:cNvPr>
                  <p:cNvGrpSpPr/>
                  <p:nvPr/>
                </p:nvGrpSpPr>
                <p:grpSpPr>
                  <a:xfrm>
                    <a:off x="3601196" y="4556678"/>
                    <a:ext cx="5151643" cy="1092917"/>
                    <a:chOff x="1803983" y="4520369"/>
                    <a:chExt cx="4031797" cy="976446"/>
                  </a:xfrm>
                </p:grpSpPr>
                <p:sp>
                  <p:nvSpPr>
                    <p:cNvPr id="14" name="ZoneTexte 13">
                      <a:extLst>
                        <a:ext uri="{FF2B5EF4-FFF2-40B4-BE49-F238E27FC236}">
                          <a16:creationId xmlns:a16="http://schemas.microsoft.com/office/drawing/2014/main" id="{9C8B6DD0-5330-B9A5-718A-5B4BA5D549F6}"/>
                        </a:ext>
                      </a:extLst>
                    </p:cNvPr>
                    <p:cNvSpPr txBox="1"/>
                    <p:nvPr/>
                  </p:nvSpPr>
                  <p:spPr>
                    <a:xfrm>
                      <a:off x="1803983" y="4520369"/>
                      <a:ext cx="1294689" cy="717468"/>
                    </a:xfrm>
                    <a:prstGeom prst="rect">
                      <a:avLst/>
                    </a:prstGeom>
                    <a:noFill/>
                  </p:spPr>
                  <p:txBody>
                    <a:bodyPr wrap="square" rtlCol="0">
                      <a:spAutoFit/>
                    </a:bodyPr>
                    <a:lstStyle/>
                    <a:p>
                      <a:r>
                        <a:rPr lang="fr-FR" sz="1200" dirty="0">
                          <a:solidFill>
                            <a:schemeClr val="bg1"/>
                          </a:solidFill>
                        </a:rPr>
                        <a:t>Tip 2</a:t>
                      </a:r>
                    </a:p>
                  </p:txBody>
                </p:sp>
                <p:sp>
                  <p:nvSpPr>
                    <p:cNvPr id="15" name="ZoneTexte 14">
                      <a:extLst>
                        <a:ext uri="{FF2B5EF4-FFF2-40B4-BE49-F238E27FC236}">
                          <a16:creationId xmlns:a16="http://schemas.microsoft.com/office/drawing/2014/main" id="{314AC518-30B7-6404-A26B-EA949D8E904E}"/>
                        </a:ext>
                      </a:extLst>
                    </p:cNvPr>
                    <p:cNvSpPr txBox="1"/>
                    <p:nvPr/>
                  </p:nvSpPr>
                  <p:spPr>
                    <a:xfrm>
                      <a:off x="4479045" y="4779347"/>
                      <a:ext cx="1356735" cy="717468"/>
                    </a:xfrm>
                    <a:prstGeom prst="rect">
                      <a:avLst/>
                    </a:prstGeom>
                    <a:noFill/>
                  </p:spPr>
                  <p:txBody>
                    <a:bodyPr wrap="square" rtlCol="0">
                      <a:spAutoFit/>
                    </a:bodyPr>
                    <a:lstStyle/>
                    <a:p>
                      <a:r>
                        <a:rPr lang="fr-FR" sz="1200" dirty="0">
                          <a:solidFill>
                            <a:schemeClr val="bg1"/>
                          </a:solidFill>
                        </a:rPr>
                        <a:t>Tip 3</a:t>
                      </a:r>
                    </a:p>
                  </p:txBody>
                </p:sp>
              </p:grpSp>
            </p:grpSp>
            <p:sp>
              <p:nvSpPr>
                <p:cNvPr id="10" name="ZoneTexte 9">
                  <a:extLst>
                    <a:ext uri="{FF2B5EF4-FFF2-40B4-BE49-F238E27FC236}">
                      <a16:creationId xmlns:a16="http://schemas.microsoft.com/office/drawing/2014/main" id="{9CF802A5-8472-4BFD-2092-3B9C278CDB61}"/>
                    </a:ext>
                  </a:extLst>
                </p:cNvPr>
                <p:cNvSpPr txBox="1"/>
                <p:nvPr/>
              </p:nvSpPr>
              <p:spPr>
                <a:xfrm>
                  <a:off x="583324" y="1010746"/>
                  <a:ext cx="1143875" cy="359120"/>
                </a:xfrm>
                <a:prstGeom prst="rect">
                  <a:avLst/>
                </a:prstGeom>
                <a:noFill/>
              </p:spPr>
              <p:txBody>
                <a:bodyPr wrap="square" rtlCol="0">
                  <a:spAutoFit/>
                </a:bodyPr>
                <a:lstStyle/>
                <a:p>
                  <a:r>
                    <a:rPr lang="fr-FR" sz="1200" dirty="0">
                      <a:solidFill>
                        <a:schemeClr val="bg1"/>
                      </a:solidFill>
                    </a:rPr>
                    <a:t>D=100µm</a:t>
                  </a:r>
                </a:p>
              </p:txBody>
            </p:sp>
            <p:cxnSp>
              <p:nvCxnSpPr>
                <p:cNvPr id="11" name="Connecteur droit 10">
                  <a:extLst>
                    <a:ext uri="{FF2B5EF4-FFF2-40B4-BE49-F238E27FC236}">
                      <a16:creationId xmlns:a16="http://schemas.microsoft.com/office/drawing/2014/main" id="{0FC2FD92-18B7-9D3C-63AF-1AC4D3582544}"/>
                    </a:ext>
                  </a:extLst>
                </p:cNvPr>
                <p:cNvCxnSpPr/>
                <p:nvPr/>
              </p:nvCxnSpPr>
              <p:spPr>
                <a:xfrm>
                  <a:off x="2991507" y="1053662"/>
                  <a:ext cx="13663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8" name="ZoneTexte 7">
                <a:extLst>
                  <a:ext uri="{FF2B5EF4-FFF2-40B4-BE49-F238E27FC236}">
                    <a16:creationId xmlns:a16="http://schemas.microsoft.com/office/drawing/2014/main" id="{061044D4-695A-5C66-2533-A2C2EC8D4797}"/>
                  </a:ext>
                </a:extLst>
              </p:cNvPr>
              <p:cNvSpPr txBox="1"/>
              <p:nvPr/>
            </p:nvSpPr>
            <p:spPr>
              <a:xfrm>
                <a:off x="2648607" y="1027825"/>
                <a:ext cx="732658" cy="359120"/>
              </a:xfrm>
              <a:prstGeom prst="rect">
                <a:avLst/>
              </a:prstGeom>
              <a:noFill/>
            </p:spPr>
            <p:txBody>
              <a:bodyPr wrap="square" rtlCol="0">
                <a:spAutoFit/>
              </a:bodyPr>
              <a:lstStyle/>
              <a:p>
                <a:r>
                  <a:rPr lang="fr-FR" sz="1200" dirty="0">
                    <a:solidFill>
                      <a:schemeClr val="bg1"/>
                    </a:solidFill>
                  </a:rPr>
                  <a:t>20µm</a:t>
                </a:r>
              </a:p>
            </p:txBody>
          </p:sp>
        </p:grpSp>
        <p:sp>
          <p:nvSpPr>
            <p:cNvPr id="6" name="Ellipse 5">
              <a:extLst>
                <a:ext uri="{FF2B5EF4-FFF2-40B4-BE49-F238E27FC236}">
                  <a16:creationId xmlns:a16="http://schemas.microsoft.com/office/drawing/2014/main" id="{88783F3A-55E3-AAEC-D300-E189B058A77D}"/>
                </a:ext>
              </a:extLst>
            </p:cNvPr>
            <p:cNvSpPr/>
            <p:nvPr/>
          </p:nvSpPr>
          <p:spPr>
            <a:xfrm rot="18784816">
              <a:off x="1726621" y="2694707"/>
              <a:ext cx="690997" cy="746414"/>
            </a:xfrm>
            <a:prstGeom prst="ellipse">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pic>
        <p:nvPicPr>
          <p:cNvPr id="16" name="Image 15">
            <a:extLst>
              <a:ext uri="{FF2B5EF4-FFF2-40B4-BE49-F238E27FC236}">
                <a16:creationId xmlns:a16="http://schemas.microsoft.com/office/drawing/2014/main" id="{4B557F9D-271B-4E0D-EC26-3D6A3AA1CF7C}"/>
              </a:ext>
            </a:extLst>
          </p:cNvPr>
          <p:cNvPicPr>
            <a:picLocks noChangeAspect="1"/>
          </p:cNvPicPr>
          <p:nvPr/>
        </p:nvPicPr>
        <p:blipFill>
          <a:blip r:embed="rId6"/>
          <a:stretch>
            <a:fillRect/>
          </a:stretch>
        </p:blipFill>
        <p:spPr>
          <a:xfrm>
            <a:off x="4051833" y="1127108"/>
            <a:ext cx="4975439" cy="1875849"/>
          </a:xfrm>
          <a:prstGeom prst="rect">
            <a:avLst/>
          </a:prstGeom>
        </p:spPr>
      </p:pic>
      <p:grpSp>
        <p:nvGrpSpPr>
          <p:cNvPr id="18" name="Groupe 17">
            <a:extLst>
              <a:ext uri="{FF2B5EF4-FFF2-40B4-BE49-F238E27FC236}">
                <a16:creationId xmlns:a16="http://schemas.microsoft.com/office/drawing/2014/main" id="{7CA8BB4D-258E-343B-7957-BBD684448501}"/>
              </a:ext>
            </a:extLst>
          </p:cNvPr>
          <p:cNvGrpSpPr/>
          <p:nvPr/>
        </p:nvGrpSpPr>
        <p:grpSpPr>
          <a:xfrm>
            <a:off x="6457951" y="3395075"/>
            <a:ext cx="2566448" cy="2497672"/>
            <a:chOff x="5654964" y="1214341"/>
            <a:chExt cx="3877216" cy="3951527"/>
          </a:xfrm>
        </p:grpSpPr>
        <p:pic>
          <p:nvPicPr>
            <p:cNvPr id="22" name="Рисунок 35">
              <a:extLst>
                <a:ext uri="{FF2B5EF4-FFF2-40B4-BE49-F238E27FC236}">
                  <a16:creationId xmlns:a16="http://schemas.microsoft.com/office/drawing/2014/main" id="{0991B064-5B5E-2570-90D5-A8CB67774DD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54964" y="1214341"/>
              <a:ext cx="3877216" cy="3639058"/>
            </a:xfrm>
            <a:prstGeom prst="rect">
              <a:avLst/>
            </a:prstGeom>
          </p:spPr>
        </p:pic>
        <p:sp>
          <p:nvSpPr>
            <p:cNvPr id="23" name="Rectangle 22">
              <a:extLst>
                <a:ext uri="{FF2B5EF4-FFF2-40B4-BE49-F238E27FC236}">
                  <a16:creationId xmlns:a16="http://schemas.microsoft.com/office/drawing/2014/main" id="{BA31BC71-9411-BB36-DAFA-E0574F76E96D}"/>
                </a:ext>
              </a:extLst>
            </p:cNvPr>
            <p:cNvSpPr/>
            <p:nvPr/>
          </p:nvSpPr>
          <p:spPr>
            <a:xfrm>
              <a:off x="6045250" y="4904258"/>
              <a:ext cx="3450818" cy="261610"/>
            </a:xfrm>
            <a:prstGeom prst="rect">
              <a:avLst/>
            </a:prstGeom>
          </p:spPr>
          <p:txBody>
            <a:bodyPr wrap="square">
              <a:spAutoFit/>
            </a:bodyPr>
            <a:lstStyle/>
            <a:p>
              <a:r>
                <a:rPr lang="en-US" sz="1100" dirty="0"/>
                <a:t>Terada, Y. </a:t>
              </a:r>
              <a:r>
                <a:rPr lang="en-US" sz="1100" i="1" dirty="0"/>
                <a:t>et al.</a:t>
              </a:r>
              <a:r>
                <a:rPr lang="en-US" sz="1100" dirty="0"/>
                <a:t>   </a:t>
              </a:r>
              <a:r>
                <a:rPr lang="en-US" sz="1100" i="1" dirty="0"/>
                <a:t>Nature Photon</a:t>
              </a:r>
              <a:r>
                <a:rPr lang="en-US" sz="1100" dirty="0"/>
                <a:t> </a:t>
              </a:r>
              <a:r>
                <a:rPr lang="en-US" sz="1100" b="1" dirty="0"/>
                <a:t>4, </a:t>
              </a:r>
              <a:r>
                <a:rPr lang="en-US" sz="1100" dirty="0"/>
                <a:t>869–874 (2010)</a:t>
              </a:r>
            </a:p>
          </p:txBody>
        </p:sp>
      </p:grpSp>
      <p:sp>
        <p:nvSpPr>
          <p:cNvPr id="24" name="Espace réservé de la date 23">
            <a:extLst>
              <a:ext uri="{FF2B5EF4-FFF2-40B4-BE49-F238E27FC236}">
                <a16:creationId xmlns:a16="http://schemas.microsoft.com/office/drawing/2014/main" id="{9B933240-1D98-8A9C-03F0-31B0B0C45CC3}"/>
              </a:ext>
            </a:extLst>
          </p:cNvPr>
          <p:cNvSpPr>
            <a:spLocks noGrp="1"/>
          </p:cNvSpPr>
          <p:nvPr>
            <p:ph type="dt" sz="half" idx="10"/>
          </p:nvPr>
        </p:nvSpPr>
        <p:spPr/>
        <p:txBody>
          <a:bodyPr/>
          <a:lstStyle/>
          <a:p>
            <a:r>
              <a:rPr lang="en-US" dirty="0"/>
              <a:t>5-6 December 2023</a:t>
            </a:r>
            <a:endParaRPr lang="fr-FR" dirty="0"/>
          </a:p>
        </p:txBody>
      </p:sp>
      <p:sp>
        <p:nvSpPr>
          <p:cNvPr id="25" name="Espace réservé du pied de page 24">
            <a:extLst>
              <a:ext uri="{FF2B5EF4-FFF2-40B4-BE49-F238E27FC236}">
                <a16:creationId xmlns:a16="http://schemas.microsoft.com/office/drawing/2014/main" id="{13DAB2F4-29DD-9CB7-5945-5844FC6FF402}"/>
              </a:ext>
            </a:extLst>
          </p:cNvPr>
          <p:cNvSpPr>
            <a:spLocks noGrp="1"/>
          </p:cNvSpPr>
          <p:nvPr>
            <p:ph type="ftr" sz="quarter" idx="11"/>
          </p:nvPr>
        </p:nvSpPr>
        <p:spPr/>
        <p:txBody>
          <a:bodyPr/>
          <a:lstStyle/>
          <a:p>
            <a:r>
              <a:rPr lang="fr-FR"/>
              <a:t>GDR MEETICC</a:t>
            </a:r>
          </a:p>
        </p:txBody>
      </p:sp>
      <p:sp>
        <p:nvSpPr>
          <p:cNvPr id="26" name="Espace réservé du numéro de diapositive 25">
            <a:extLst>
              <a:ext uri="{FF2B5EF4-FFF2-40B4-BE49-F238E27FC236}">
                <a16:creationId xmlns:a16="http://schemas.microsoft.com/office/drawing/2014/main" id="{D08571B8-D407-F595-731D-16619D2F1D9A}"/>
              </a:ext>
            </a:extLst>
          </p:cNvPr>
          <p:cNvSpPr>
            <a:spLocks noGrp="1"/>
          </p:cNvSpPr>
          <p:nvPr>
            <p:ph type="sldNum" sz="quarter" idx="12"/>
          </p:nvPr>
        </p:nvSpPr>
        <p:spPr/>
        <p:txBody>
          <a:bodyPr/>
          <a:lstStyle/>
          <a:p>
            <a:fld id="{805F62EE-C454-B145-957E-D2FDC4A58ED4}" type="slidenum">
              <a:rPr lang="fr-FR" smtClean="0"/>
              <a:t>35</a:t>
            </a:fld>
            <a:endParaRPr lang="fr-FR"/>
          </a:p>
        </p:txBody>
      </p:sp>
    </p:spTree>
    <p:extLst>
      <p:ext uri="{BB962C8B-B14F-4D97-AF65-F5344CB8AC3E}">
        <p14:creationId xmlns:p14="http://schemas.microsoft.com/office/powerpoint/2010/main" val="2194140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err="1"/>
              <a:t>OptoPulSTM</a:t>
            </a:r>
            <a:endParaRPr lang="en-US" dirty="0"/>
          </a:p>
        </p:txBody>
      </p:sp>
      <p:grpSp>
        <p:nvGrpSpPr>
          <p:cNvPr id="10" name="Groupe 9"/>
          <p:cNvGrpSpPr/>
          <p:nvPr/>
        </p:nvGrpSpPr>
        <p:grpSpPr>
          <a:xfrm>
            <a:off x="1078508" y="632658"/>
            <a:ext cx="1969531" cy="2988853"/>
            <a:chOff x="1302910" y="279159"/>
            <a:chExt cx="2626041" cy="4002133"/>
          </a:xfrm>
        </p:grpSpPr>
        <p:cxnSp>
          <p:nvCxnSpPr>
            <p:cNvPr id="128" name="Connecteur droit 127"/>
            <p:cNvCxnSpPr>
              <a:stCxn id="141" idx="2"/>
              <a:endCxn id="140" idx="0"/>
            </p:cNvCxnSpPr>
            <p:nvPr/>
          </p:nvCxnSpPr>
          <p:spPr>
            <a:xfrm flipV="1">
              <a:off x="1967009" y="3445912"/>
              <a:ext cx="1292465" cy="15882"/>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129" name="Groupe 128"/>
            <p:cNvGrpSpPr/>
            <p:nvPr/>
          </p:nvGrpSpPr>
          <p:grpSpPr>
            <a:xfrm>
              <a:off x="1302910" y="279159"/>
              <a:ext cx="2626041" cy="4002133"/>
              <a:chOff x="1296017" y="279159"/>
              <a:chExt cx="2626041" cy="4002133"/>
            </a:xfrm>
          </p:grpSpPr>
          <p:grpSp>
            <p:nvGrpSpPr>
              <p:cNvPr id="130" name="Groupe 129"/>
              <p:cNvGrpSpPr/>
              <p:nvPr/>
            </p:nvGrpSpPr>
            <p:grpSpPr>
              <a:xfrm>
                <a:off x="1296017" y="279159"/>
                <a:ext cx="2626041" cy="3604800"/>
                <a:chOff x="1296017" y="279159"/>
                <a:chExt cx="2626041" cy="3604800"/>
              </a:xfrm>
            </p:grpSpPr>
            <p:grpSp>
              <p:nvGrpSpPr>
                <p:cNvPr id="133" name="Groupe 132"/>
                <p:cNvGrpSpPr/>
                <p:nvPr/>
              </p:nvGrpSpPr>
              <p:grpSpPr>
                <a:xfrm>
                  <a:off x="1296017" y="279159"/>
                  <a:ext cx="2626041" cy="3604800"/>
                  <a:chOff x="1289294" y="290365"/>
                  <a:chExt cx="2626041" cy="3604800"/>
                </a:xfrm>
              </p:grpSpPr>
              <p:grpSp>
                <p:nvGrpSpPr>
                  <p:cNvPr id="137" name="Groupe 136"/>
                  <p:cNvGrpSpPr/>
                  <p:nvPr/>
                </p:nvGrpSpPr>
                <p:grpSpPr>
                  <a:xfrm>
                    <a:off x="1289294" y="290365"/>
                    <a:ext cx="2592527" cy="3183014"/>
                    <a:chOff x="2438425" y="2581620"/>
                    <a:chExt cx="2592527" cy="3183014"/>
                  </a:xfrm>
                </p:grpSpPr>
                <p:sp>
                  <p:nvSpPr>
                    <p:cNvPr id="140" name="Arc 139"/>
                    <p:cNvSpPr/>
                    <p:nvPr/>
                  </p:nvSpPr>
                  <p:spPr>
                    <a:xfrm rot="10800000">
                      <a:off x="3731172" y="2581620"/>
                      <a:ext cx="1299780" cy="3167117"/>
                    </a:xfrm>
                    <a:prstGeom prst="arc">
                      <a:avLst>
                        <a:gd name="adj1" fmla="val 16169759"/>
                        <a:gd name="adj2" fmla="val 20623133"/>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1350"/>
                    </a:p>
                  </p:txBody>
                </p:sp>
                <p:sp>
                  <p:nvSpPr>
                    <p:cNvPr id="141" name="Arc 140"/>
                    <p:cNvSpPr/>
                    <p:nvPr/>
                  </p:nvSpPr>
                  <p:spPr>
                    <a:xfrm rot="10800000">
                      <a:off x="2438425" y="2597517"/>
                      <a:ext cx="1299780" cy="3167117"/>
                    </a:xfrm>
                    <a:prstGeom prst="arc">
                      <a:avLst>
                        <a:gd name="adj1" fmla="val 11872124"/>
                        <a:gd name="adj2" fmla="val 1616914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1350"/>
                    </a:p>
                  </p:txBody>
                </p:sp>
              </p:grpSp>
              <p:cxnSp>
                <p:nvCxnSpPr>
                  <p:cNvPr id="138" name="Connecteur droit avec flèche 137"/>
                  <p:cNvCxnSpPr/>
                  <p:nvPr/>
                </p:nvCxnSpPr>
                <p:spPr>
                  <a:xfrm flipV="1">
                    <a:off x="1537447" y="3890682"/>
                    <a:ext cx="2377888" cy="448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Connecteur droit avec flèche 138"/>
                  <p:cNvCxnSpPr/>
                  <p:nvPr/>
                </p:nvCxnSpPr>
                <p:spPr>
                  <a:xfrm flipV="1">
                    <a:off x="2582040" y="1427629"/>
                    <a:ext cx="0" cy="246305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34" name="Rectangle 133"/>
                <p:cNvSpPr/>
                <p:nvPr/>
              </p:nvSpPr>
              <p:spPr>
                <a:xfrm>
                  <a:off x="2501814" y="1980519"/>
                  <a:ext cx="163606" cy="176927"/>
                </a:xfrm>
                <a:prstGeom prst="rect">
                  <a:avLst/>
                </a:prstGeom>
                <a:noFill/>
                <a:ln w="28575">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fr-FR" sz="1350"/>
                </a:p>
              </p:txBody>
            </p:sp>
            <p:sp>
              <p:nvSpPr>
                <p:cNvPr id="135" name="Rectangle 134"/>
                <p:cNvSpPr/>
                <p:nvPr/>
              </p:nvSpPr>
              <p:spPr>
                <a:xfrm>
                  <a:off x="2689189" y="2846991"/>
                  <a:ext cx="163606" cy="165721"/>
                </a:xfrm>
                <a:prstGeom prst="rect">
                  <a:avLst/>
                </a:prstGeom>
                <a:noFill/>
                <a:ln w="28575">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fr-FR" sz="1350"/>
                </a:p>
              </p:txBody>
            </p:sp>
            <p:sp>
              <p:nvSpPr>
                <p:cNvPr id="136" name="Rectangle 135"/>
                <p:cNvSpPr/>
                <p:nvPr/>
              </p:nvSpPr>
              <p:spPr>
                <a:xfrm>
                  <a:off x="3115073" y="3339791"/>
                  <a:ext cx="163606" cy="174836"/>
                </a:xfrm>
                <a:prstGeom prst="rect">
                  <a:avLst/>
                </a:prstGeom>
                <a:noFill/>
                <a:ln w="28575">
                  <a:solidFill>
                    <a:srgbClr val="0070C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fr-FR" sz="1350"/>
                </a:p>
              </p:txBody>
            </p:sp>
          </p:grpSp>
          <p:sp>
            <p:nvSpPr>
              <p:cNvPr id="131" name="ZoneTexte 130"/>
              <p:cNvSpPr txBox="1"/>
              <p:nvPr/>
            </p:nvSpPr>
            <p:spPr>
              <a:xfrm>
                <a:off x="1466276" y="1015157"/>
                <a:ext cx="2202428" cy="432724"/>
              </a:xfrm>
              <a:prstGeom prst="rect">
                <a:avLst/>
              </a:prstGeom>
              <a:noFill/>
            </p:spPr>
            <p:txBody>
              <a:bodyPr wrap="square" rtlCol="0">
                <a:spAutoFit/>
              </a:bodyPr>
              <a:lstStyle/>
              <a:p>
                <a:r>
                  <a:rPr lang="el-GR" sz="1500" dirty="0"/>
                  <a:t>Δ</a:t>
                </a:r>
                <a:r>
                  <a:rPr lang="fr-FR" sz="1500" dirty="0"/>
                  <a:t>I = </a:t>
                </a:r>
                <a:r>
                  <a:rPr lang="fr-FR" sz="1500" dirty="0" err="1"/>
                  <a:t>I</a:t>
                </a:r>
                <a:r>
                  <a:rPr lang="fr-FR" sz="1500" baseline="-25000" dirty="0" err="1"/>
                  <a:t>a</a:t>
                </a:r>
                <a:r>
                  <a:rPr lang="fr-FR" sz="1500" baseline="-25000" dirty="0"/>
                  <a:t> </a:t>
                </a:r>
                <a:r>
                  <a:rPr lang="fr-FR" sz="1500" dirty="0"/>
                  <a:t>(t</a:t>
                </a:r>
                <a:r>
                  <a:rPr lang="fr-FR" sz="1500" baseline="-25000" dirty="0"/>
                  <a:t>∞</a:t>
                </a:r>
                <a:r>
                  <a:rPr lang="fr-FR" sz="1500" dirty="0"/>
                  <a:t>) - </a:t>
                </a:r>
                <a:r>
                  <a:rPr lang="fr-FR" sz="1500" dirty="0" err="1"/>
                  <a:t>I</a:t>
                </a:r>
                <a:r>
                  <a:rPr lang="fr-FR" sz="1500" baseline="-25000" dirty="0" err="1"/>
                  <a:t>a</a:t>
                </a:r>
                <a:r>
                  <a:rPr lang="fr-FR" sz="1500" baseline="-25000" dirty="0"/>
                  <a:t> </a:t>
                </a:r>
                <a:r>
                  <a:rPr lang="fr-FR" sz="1500" dirty="0"/>
                  <a:t>(t</a:t>
                </a:r>
                <a:r>
                  <a:rPr lang="fr-FR" sz="1500" baseline="-25000" dirty="0"/>
                  <a:t>d</a:t>
                </a:r>
                <a:r>
                  <a:rPr lang="fr-FR" sz="1500" dirty="0"/>
                  <a:t>)</a:t>
                </a:r>
              </a:p>
            </p:txBody>
          </p:sp>
          <p:sp>
            <p:nvSpPr>
              <p:cNvPr id="132" name="ZoneTexte 131"/>
              <p:cNvSpPr txBox="1"/>
              <p:nvPr/>
            </p:nvSpPr>
            <p:spPr>
              <a:xfrm>
                <a:off x="3516326" y="3879476"/>
                <a:ext cx="401820" cy="401816"/>
              </a:xfrm>
              <a:prstGeom prst="rect">
                <a:avLst/>
              </a:prstGeom>
              <a:noFill/>
            </p:spPr>
            <p:txBody>
              <a:bodyPr wrap="none" rtlCol="0">
                <a:spAutoFit/>
              </a:bodyPr>
              <a:lstStyle/>
              <a:p>
                <a:r>
                  <a:rPr lang="fr-FR" sz="1350" dirty="0"/>
                  <a:t>t</a:t>
                </a:r>
                <a:r>
                  <a:rPr lang="fr-FR" sz="1350" baseline="-25000" dirty="0"/>
                  <a:t>d</a:t>
                </a:r>
              </a:p>
            </p:txBody>
          </p:sp>
        </p:grpSp>
      </p:grpSp>
      <p:grpSp>
        <p:nvGrpSpPr>
          <p:cNvPr id="98" name="Groupe 97"/>
          <p:cNvGrpSpPr/>
          <p:nvPr/>
        </p:nvGrpSpPr>
        <p:grpSpPr>
          <a:xfrm>
            <a:off x="4939103" y="867378"/>
            <a:ext cx="3944745" cy="2488088"/>
            <a:chOff x="4124333" y="637628"/>
            <a:chExt cx="5259660" cy="3317450"/>
          </a:xfrm>
        </p:grpSpPr>
        <p:sp>
          <p:nvSpPr>
            <p:cNvPr id="99" name="Forme libre : forme 9"/>
            <p:cNvSpPr/>
            <p:nvPr/>
          </p:nvSpPr>
          <p:spPr>
            <a:xfrm>
              <a:off x="8080577" y="2552377"/>
              <a:ext cx="620109" cy="913412"/>
            </a:xfrm>
            <a:custGeom>
              <a:avLst/>
              <a:gdLst>
                <a:gd name="f0" fmla="val 10800000"/>
                <a:gd name="f1" fmla="val 5400000"/>
                <a:gd name="f2" fmla="val 180"/>
                <a:gd name="f3" fmla="val w"/>
                <a:gd name="f4" fmla="val h"/>
                <a:gd name="f5" fmla="val 0"/>
                <a:gd name="f6" fmla="val 620110"/>
                <a:gd name="f7" fmla="val 913416"/>
                <a:gd name="f8" fmla="val 11386"/>
                <a:gd name="f9" fmla="val 591974"/>
                <a:gd name="f10" fmla="val 22772"/>
                <a:gd name="f11" fmla="val 270533"/>
                <a:gd name="f12" fmla="val 42041"/>
                <a:gd name="f13" fmla="val 125140"/>
                <a:gd name="f14" fmla="val 61310"/>
                <a:gd name="f15" fmla="val -20253"/>
                <a:gd name="f16" fmla="val 91089"/>
                <a:gd name="f17" fmla="val -25508"/>
                <a:gd name="f18" fmla="val 115613"/>
                <a:gd name="f19" fmla="val 41057"/>
                <a:gd name="f20" fmla="val 140137"/>
                <a:gd name="f21" fmla="val 107622"/>
                <a:gd name="f22" fmla="val 150648"/>
                <a:gd name="f23" fmla="val 398409"/>
                <a:gd name="f24" fmla="val 189186"/>
                <a:gd name="f25" fmla="val 524533"/>
                <a:gd name="f26" fmla="val 227724"/>
                <a:gd name="f27" fmla="val 650657"/>
                <a:gd name="f28" fmla="val 275020"/>
                <a:gd name="f29" fmla="val 736492"/>
                <a:gd name="f30" fmla="val 346841"/>
                <a:gd name="f31" fmla="val 797802"/>
                <a:gd name="f32" fmla="val 418662"/>
                <a:gd name="f33" fmla="val 859112"/>
                <a:gd name="f34" fmla="val 519386"/>
                <a:gd name="f35" fmla="val 875753"/>
                <a:gd name="f36" fmla="val 892395"/>
                <a:gd name="f37" fmla="+- 0 0 -90"/>
                <a:gd name="f38" fmla="*/ f3 1 620110"/>
                <a:gd name="f39" fmla="*/ f4 1 913416"/>
                <a:gd name="f40" fmla="val f5"/>
                <a:gd name="f41" fmla="val f6"/>
                <a:gd name="f42" fmla="val f7"/>
                <a:gd name="f43" fmla="*/ f37 f0 1"/>
                <a:gd name="f44" fmla="+- f42 0 f40"/>
                <a:gd name="f45" fmla="+- f41 0 f40"/>
                <a:gd name="f46" fmla="*/ f43 1 f2"/>
                <a:gd name="f47" fmla="*/ f45 1 620110"/>
                <a:gd name="f48" fmla="*/ f44 1 913416"/>
                <a:gd name="f49" fmla="*/ 0 f45 1"/>
                <a:gd name="f50" fmla="*/ 913416 f44 1"/>
                <a:gd name="f51" fmla="*/ 42041 f45 1"/>
                <a:gd name="f52" fmla="*/ 125140 f44 1"/>
                <a:gd name="f53" fmla="*/ 115613 f45 1"/>
                <a:gd name="f54" fmla="*/ 41057 f44 1"/>
                <a:gd name="f55" fmla="*/ 189186 f45 1"/>
                <a:gd name="f56" fmla="*/ 524533 f44 1"/>
                <a:gd name="f57" fmla="*/ 346841 f45 1"/>
                <a:gd name="f58" fmla="*/ 797802 f44 1"/>
                <a:gd name="f59" fmla="*/ 620110 f45 1"/>
                <a:gd name="f60" fmla="*/ 892395 f44 1"/>
                <a:gd name="f61" fmla="+- f46 0 f1"/>
                <a:gd name="f62" fmla="*/ f49 1 620110"/>
                <a:gd name="f63" fmla="*/ f50 1 913416"/>
                <a:gd name="f64" fmla="*/ f51 1 620110"/>
                <a:gd name="f65" fmla="*/ f52 1 913416"/>
                <a:gd name="f66" fmla="*/ f53 1 620110"/>
                <a:gd name="f67" fmla="*/ f54 1 913416"/>
                <a:gd name="f68" fmla="*/ f55 1 620110"/>
                <a:gd name="f69" fmla="*/ f56 1 913416"/>
                <a:gd name="f70" fmla="*/ f57 1 620110"/>
                <a:gd name="f71" fmla="*/ f58 1 913416"/>
                <a:gd name="f72" fmla="*/ f59 1 620110"/>
                <a:gd name="f73" fmla="*/ f60 1 913416"/>
                <a:gd name="f74" fmla="*/ f40 1 f47"/>
                <a:gd name="f75" fmla="*/ f41 1 f47"/>
                <a:gd name="f76" fmla="*/ f40 1 f48"/>
                <a:gd name="f77" fmla="*/ f42 1 f48"/>
                <a:gd name="f78" fmla="*/ f62 1 f47"/>
                <a:gd name="f79" fmla="*/ f63 1 f48"/>
                <a:gd name="f80" fmla="*/ f64 1 f47"/>
                <a:gd name="f81" fmla="*/ f65 1 f48"/>
                <a:gd name="f82" fmla="*/ f66 1 f47"/>
                <a:gd name="f83" fmla="*/ f67 1 f48"/>
                <a:gd name="f84" fmla="*/ f68 1 f47"/>
                <a:gd name="f85" fmla="*/ f69 1 f48"/>
                <a:gd name="f86" fmla="*/ f70 1 f47"/>
                <a:gd name="f87" fmla="*/ f71 1 f48"/>
                <a:gd name="f88" fmla="*/ f72 1 f47"/>
                <a:gd name="f89" fmla="*/ f73 1 f48"/>
                <a:gd name="f90" fmla="*/ f74 f38 1"/>
                <a:gd name="f91" fmla="*/ f75 f38 1"/>
                <a:gd name="f92" fmla="*/ f77 f39 1"/>
                <a:gd name="f93" fmla="*/ f76 f39 1"/>
                <a:gd name="f94" fmla="*/ f78 f38 1"/>
                <a:gd name="f95" fmla="*/ f79 f39 1"/>
                <a:gd name="f96" fmla="*/ f80 f38 1"/>
                <a:gd name="f97" fmla="*/ f81 f39 1"/>
                <a:gd name="f98" fmla="*/ f82 f38 1"/>
                <a:gd name="f99" fmla="*/ f83 f39 1"/>
                <a:gd name="f100" fmla="*/ f84 f38 1"/>
                <a:gd name="f101" fmla="*/ f85 f39 1"/>
                <a:gd name="f102" fmla="*/ f86 f38 1"/>
                <a:gd name="f103" fmla="*/ f87 f39 1"/>
                <a:gd name="f104" fmla="*/ f88 f38 1"/>
                <a:gd name="f105" fmla="*/ f89 f39 1"/>
              </a:gdLst>
              <a:ahLst/>
              <a:cxnLst>
                <a:cxn ang="3cd4">
                  <a:pos x="hc" y="t"/>
                </a:cxn>
                <a:cxn ang="0">
                  <a:pos x="r" y="vc"/>
                </a:cxn>
                <a:cxn ang="cd4">
                  <a:pos x="hc" y="b"/>
                </a:cxn>
                <a:cxn ang="cd2">
                  <a:pos x="l" y="vc"/>
                </a:cxn>
                <a:cxn ang="f61">
                  <a:pos x="f94" y="f95"/>
                </a:cxn>
                <a:cxn ang="f61">
                  <a:pos x="f96" y="f97"/>
                </a:cxn>
                <a:cxn ang="f61">
                  <a:pos x="f98" y="f99"/>
                </a:cxn>
                <a:cxn ang="f61">
                  <a:pos x="f100" y="f101"/>
                </a:cxn>
                <a:cxn ang="f61">
                  <a:pos x="f102" y="f103"/>
                </a:cxn>
                <a:cxn ang="f61">
                  <a:pos x="f104" y="f105"/>
                </a:cxn>
              </a:cxnLst>
              <a:rect l="f90" t="f93" r="f91" b="f92"/>
              <a:pathLst>
                <a:path w="620110" h="913416">
                  <a:moveTo>
                    <a:pt x="f5" y="f7"/>
                  </a:moveTo>
                  <a:cubicBezTo>
                    <a:pt x="f8" y="f9"/>
                    <a:pt x="f10" y="f11"/>
                    <a:pt x="f12" y="f13"/>
                  </a:cubicBezTo>
                  <a:cubicBezTo>
                    <a:pt x="f14" y="f15"/>
                    <a:pt x="f16" y="f17"/>
                    <a:pt x="f18" y="f19"/>
                  </a:cubicBezTo>
                  <a:cubicBezTo>
                    <a:pt x="f20" y="f21"/>
                    <a:pt x="f22" y="f23"/>
                    <a:pt x="f24" y="f25"/>
                  </a:cubicBezTo>
                  <a:cubicBezTo>
                    <a:pt x="f26" y="f27"/>
                    <a:pt x="f28" y="f29"/>
                    <a:pt x="f30" y="f31"/>
                  </a:cubicBezTo>
                  <a:cubicBezTo>
                    <a:pt x="f32" y="f33"/>
                    <a:pt x="f34" y="f35"/>
                    <a:pt x="f6" y="f36"/>
                  </a:cubicBezTo>
                </a:path>
              </a:pathLst>
            </a:custGeom>
            <a:solidFill>
              <a:srgbClr val="FFC000"/>
            </a:solidFill>
            <a:ln w="6345" cap="flat">
              <a:solidFill>
                <a:schemeClr val="accent4">
                  <a:lumMod val="60000"/>
                  <a:lumOff val="40000"/>
                </a:schemeClr>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fr-FR" sz="1350">
                <a:solidFill>
                  <a:srgbClr val="000000"/>
                </a:solidFill>
                <a:latin typeface="Calibri"/>
              </a:endParaRPr>
            </a:p>
          </p:txBody>
        </p:sp>
        <p:sp>
          <p:nvSpPr>
            <p:cNvPr id="100" name="Forme libre : forme 9"/>
            <p:cNvSpPr/>
            <p:nvPr/>
          </p:nvSpPr>
          <p:spPr>
            <a:xfrm>
              <a:off x="7478439" y="2552694"/>
              <a:ext cx="620109" cy="913412"/>
            </a:xfrm>
            <a:custGeom>
              <a:avLst/>
              <a:gdLst>
                <a:gd name="f0" fmla="val 10800000"/>
                <a:gd name="f1" fmla="val 5400000"/>
                <a:gd name="f2" fmla="val 180"/>
                <a:gd name="f3" fmla="val w"/>
                <a:gd name="f4" fmla="val h"/>
                <a:gd name="f5" fmla="val 0"/>
                <a:gd name="f6" fmla="val 620110"/>
                <a:gd name="f7" fmla="val 913416"/>
                <a:gd name="f8" fmla="val 11386"/>
                <a:gd name="f9" fmla="val 591974"/>
                <a:gd name="f10" fmla="val 22772"/>
                <a:gd name="f11" fmla="val 270533"/>
                <a:gd name="f12" fmla="val 42041"/>
                <a:gd name="f13" fmla="val 125140"/>
                <a:gd name="f14" fmla="val 61310"/>
                <a:gd name="f15" fmla="val -20253"/>
                <a:gd name="f16" fmla="val 91089"/>
                <a:gd name="f17" fmla="val -25508"/>
                <a:gd name="f18" fmla="val 115613"/>
                <a:gd name="f19" fmla="val 41057"/>
                <a:gd name="f20" fmla="val 140137"/>
                <a:gd name="f21" fmla="val 107622"/>
                <a:gd name="f22" fmla="val 150648"/>
                <a:gd name="f23" fmla="val 398409"/>
                <a:gd name="f24" fmla="val 189186"/>
                <a:gd name="f25" fmla="val 524533"/>
                <a:gd name="f26" fmla="val 227724"/>
                <a:gd name="f27" fmla="val 650657"/>
                <a:gd name="f28" fmla="val 275020"/>
                <a:gd name="f29" fmla="val 736492"/>
                <a:gd name="f30" fmla="val 346841"/>
                <a:gd name="f31" fmla="val 797802"/>
                <a:gd name="f32" fmla="val 418662"/>
                <a:gd name="f33" fmla="val 859112"/>
                <a:gd name="f34" fmla="val 519386"/>
                <a:gd name="f35" fmla="val 875753"/>
                <a:gd name="f36" fmla="val 892395"/>
                <a:gd name="f37" fmla="+- 0 0 -90"/>
                <a:gd name="f38" fmla="*/ f3 1 620110"/>
                <a:gd name="f39" fmla="*/ f4 1 913416"/>
                <a:gd name="f40" fmla="val f5"/>
                <a:gd name="f41" fmla="val f6"/>
                <a:gd name="f42" fmla="val f7"/>
                <a:gd name="f43" fmla="*/ f37 f0 1"/>
                <a:gd name="f44" fmla="+- f42 0 f40"/>
                <a:gd name="f45" fmla="+- f41 0 f40"/>
                <a:gd name="f46" fmla="*/ f43 1 f2"/>
                <a:gd name="f47" fmla="*/ f45 1 620110"/>
                <a:gd name="f48" fmla="*/ f44 1 913416"/>
                <a:gd name="f49" fmla="*/ 0 f45 1"/>
                <a:gd name="f50" fmla="*/ 913416 f44 1"/>
                <a:gd name="f51" fmla="*/ 42041 f45 1"/>
                <a:gd name="f52" fmla="*/ 125140 f44 1"/>
                <a:gd name="f53" fmla="*/ 115613 f45 1"/>
                <a:gd name="f54" fmla="*/ 41057 f44 1"/>
                <a:gd name="f55" fmla="*/ 189186 f45 1"/>
                <a:gd name="f56" fmla="*/ 524533 f44 1"/>
                <a:gd name="f57" fmla="*/ 346841 f45 1"/>
                <a:gd name="f58" fmla="*/ 797802 f44 1"/>
                <a:gd name="f59" fmla="*/ 620110 f45 1"/>
                <a:gd name="f60" fmla="*/ 892395 f44 1"/>
                <a:gd name="f61" fmla="+- f46 0 f1"/>
                <a:gd name="f62" fmla="*/ f49 1 620110"/>
                <a:gd name="f63" fmla="*/ f50 1 913416"/>
                <a:gd name="f64" fmla="*/ f51 1 620110"/>
                <a:gd name="f65" fmla="*/ f52 1 913416"/>
                <a:gd name="f66" fmla="*/ f53 1 620110"/>
                <a:gd name="f67" fmla="*/ f54 1 913416"/>
                <a:gd name="f68" fmla="*/ f55 1 620110"/>
                <a:gd name="f69" fmla="*/ f56 1 913416"/>
                <a:gd name="f70" fmla="*/ f57 1 620110"/>
                <a:gd name="f71" fmla="*/ f58 1 913416"/>
                <a:gd name="f72" fmla="*/ f59 1 620110"/>
                <a:gd name="f73" fmla="*/ f60 1 913416"/>
                <a:gd name="f74" fmla="*/ f40 1 f47"/>
                <a:gd name="f75" fmla="*/ f41 1 f47"/>
                <a:gd name="f76" fmla="*/ f40 1 f48"/>
                <a:gd name="f77" fmla="*/ f42 1 f48"/>
                <a:gd name="f78" fmla="*/ f62 1 f47"/>
                <a:gd name="f79" fmla="*/ f63 1 f48"/>
                <a:gd name="f80" fmla="*/ f64 1 f47"/>
                <a:gd name="f81" fmla="*/ f65 1 f48"/>
                <a:gd name="f82" fmla="*/ f66 1 f47"/>
                <a:gd name="f83" fmla="*/ f67 1 f48"/>
                <a:gd name="f84" fmla="*/ f68 1 f47"/>
                <a:gd name="f85" fmla="*/ f69 1 f48"/>
                <a:gd name="f86" fmla="*/ f70 1 f47"/>
                <a:gd name="f87" fmla="*/ f71 1 f48"/>
                <a:gd name="f88" fmla="*/ f72 1 f47"/>
                <a:gd name="f89" fmla="*/ f73 1 f48"/>
                <a:gd name="f90" fmla="*/ f74 f38 1"/>
                <a:gd name="f91" fmla="*/ f75 f38 1"/>
                <a:gd name="f92" fmla="*/ f77 f39 1"/>
                <a:gd name="f93" fmla="*/ f76 f39 1"/>
                <a:gd name="f94" fmla="*/ f78 f38 1"/>
                <a:gd name="f95" fmla="*/ f79 f39 1"/>
                <a:gd name="f96" fmla="*/ f80 f38 1"/>
                <a:gd name="f97" fmla="*/ f81 f39 1"/>
                <a:gd name="f98" fmla="*/ f82 f38 1"/>
                <a:gd name="f99" fmla="*/ f83 f39 1"/>
                <a:gd name="f100" fmla="*/ f84 f38 1"/>
                <a:gd name="f101" fmla="*/ f85 f39 1"/>
                <a:gd name="f102" fmla="*/ f86 f38 1"/>
                <a:gd name="f103" fmla="*/ f87 f39 1"/>
                <a:gd name="f104" fmla="*/ f88 f38 1"/>
                <a:gd name="f105" fmla="*/ f89 f39 1"/>
              </a:gdLst>
              <a:ahLst/>
              <a:cxnLst>
                <a:cxn ang="3cd4">
                  <a:pos x="hc" y="t"/>
                </a:cxn>
                <a:cxn ang="0">
                  <a:pos x="r" y="vc"/>
                </a:cxn>
                <a:cxn ang="cd4">
                  <a:pos x="hc" y="b"/>
                </a:cxn>
                <a:cxn ang="cd2">
                  <a:pos x="l" y="vc"/>
                </a:cxn>
                <a:cxn ang="f61">
                  <a:pos x="f94" y="f95"/>
                </a:cxn>
                <a:cxn ang="f61">
                  <a:pos x="f96" y="f97"/>
                </a:cxn>
                <a:cxn ang="f61">
                  <a:pos x="f98" y="f99"/>
                </a:cxn>
                <a:cxn ang="f61">
                  <a:pos x="f100" y="f101"/>
                </a:cxn>
                <a:cxn ang="f61">
                  <a:pos x="f102" y="f103"/>
                </a:cxn>
                <a:cxn ang="f61">
                  <a:pos x="f104" y="f105"/>
                </a:cxn>
              </a:cxnLst>
              <a:rect l="f90" t="f93" r="f91" b="f92"/>
              <a:pathLst>
                <a:path w="620110" h="913416">
                  <a:moveTo>
                    <a:pt x="f5" y="f7"/>
                  </a:moveTo>
                  <a:cubicBezTo>
                    <a:pt x="f8" y="f9"/>
                    <a:pt x="f10" y="f11"/>
                    <a:pt x="f12" y="f13"/>
                  </a:cubicBezTo>
                  <a:cubicBezTo>
                    <a:pt x="f14" y="f15"/>
                    <a:pt x="f16" y="f17"/>
                    <a:pt x="f18" y="f19"/>
                  </a:cubicBezTo>
                  <a:cubicBezTo>
                    <a:pt x="f20" y="f21"/>
                    <a:pt x="f22" y="f23"/>
                    <a:pt x="f24" y="f25"/>
                  </a:cubicBezTo>
                  <a:cubicBezTo>
                    <a:pt x="f26" y="f27"/>
                    <a:pt x="f28" y="f29"/>
                    <a:pt x="f30" y="f31"/>
                  </a:cubicBezTo>
                  <a:cubicBezTo>
                    <a:pt x="f32" y="f33"/>
                    <a:pt x="f34" y="f35"/>
                    <a:pt x="f6" y="f36"/>
                  </a:cubicBezTo>
                </a:path>
              </a:pathLst>
            </a:custGeom>
            <a:solidFill>
              <a:srgbClr val="92D050"/>
            </a:solidFill>
            <a:ln w="6345" cap="flat">
              <a:solidFill>
                <a:srgbClr val="92D050"/>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fr-FR" sz="1350">
                <a:solidFill>
                  <a:srgbClr val="000000"/>
                </a:solidFill>
                <a:latin typeface="Calibri"/>
              </a:endParaRPr>
            </a:p>
          </p:txBody>
        </p:sp>
        <p:grpSp>
          <p:nvGrpSpPr>
            <p:cNvPr id="101" name="Groupe 100"/>
            <p:cNvGrpSpPr/>
            <p:nvPr/>
          </p:nvGrpSpPr>
          <p:grpSpPr>
            <a:xfrm>
              <a:off x="4124333" y="637628"/>
              <a:ext cx="5259660" cy="3317450"/>
              <a:chOff x="4167759" y="559282"/>
              <a:chExt cx="5259660" cy="3317450"/>
            </a:xfrm>
          </p:grpSpPr>
          <p:grpSp>
            <p:nvGrpSpPr>
              <p:cNvPr id="112" name="Groupe 111"/>
              <p:cNvGrpSpPr/>
              <p:nvPr/>
            </p:nvGrpSpPr>
            <p:grpSpPr>
              <a:xfrm>
                <a:off x="4167759" y="559282"/>
                <a:ext cx="5259660" cy="3317450"/>
                <a:chOff x="4167759" y="559282"/>
                <a:chExt cx="5259660" cy="3317450"/>
              </a:xfrm>
            </p:grpSpPr>
            <p:grpSp>
              <p:nvGrpSpPr>
                <p:cNvPr id="115" name="Groupe 114"/>
                <p:cNvGrpSpPr/>
                <p:nvPr/>
              </p:nvGrpSpPr>
              <p:grpSpPr>
                <a:xfrm>
                  <a:off x="4167759" y="559282"/>
                  <a:ext cx="5259660" cy="3317450"/>
                  <a:chOff x="4286949" y="559283"/>
                  <a:chExt cx="5259660" cy="3317450"/>
                </a:xfrm>
              </p:grpSpPr>
              <p:grpSp>
                <p:nvGrpSpPr>
                  <p:cNvPr id="117" name="Groupe 116"/>
                  <p:cNvGrpSpPr/>
                  <p:nvPr/>
                </p:nvGrpSpPr>
                <p:grpSpPr>
                  <a:xfrm>
                    <a:off x="4286949" y="559283"/>
                    <a:ext cx="5259660" cy="3317450"/>
                    <a:chOff x="4369182" y="447524"/>
                    <a:chExt cx="5259660" cy="3317450"/>
                  </a:xfrm>
                </p:grpSpPr>
                <p:grpSp>
                  <p:nvGrpSpPr>
                    <p:cNvPr id="124" name="Groupe 123"/>
                    <p:cNvGrpSpPr/>
                    <p:nvPr/>
                  </p:nvGrpSpPr>
                  <p:grpSpPr>
                    <a:xfrm>
                      <a:off x="4817918" y="914401"/>
                      <a:ext cx="1899726" cy="2706815"/>
                      <a:chOff x="4817918" y="914401"/>
                      <a:chExt cx="1899726" cy="2706815"/>
                    </a:xfrm>
                  </p:grpSpPr>
                  <p:grpSp>
                    <p:nvGrpSpPr>
                      <p:cNvPr id="126" name="Groupe 125"/>
                      <p:cNvGrpSpPr/>
                      <p:nvPr/>
                    </p:nvGrpSpPr>
                    <p:grpSpPr>
                      <a:xfrm>
                        <a:off x="5033682" y="914401"/>
                        <a:ext cx="683227" cy="966755"/>
                        <a:chOff x="5033682" y="914401"/>
                        <a:chExt cx="683227" cy="966755"/>
                      </a:xfrm>
                    </p:grpSpPr>
                    <p:sp>
                      <p:nvSpPr>
                        <p:cNvPr id="147" name="Triangle isocèle 146"/>
                        <p:cNvSpPr/>
                        <p:nvPr/>
                      </p:nvSpPr>
                      <p:spPr>
                        <a:xfrm>
                          <a:off x="5033682" y="998133"/>
                          <a:ext cx="85165" cy="883023"/>
                        </a:xfrm>
                        <a:prstGeom prst="triangl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48" name="Triangle isocèle 147"/>
                        <p:cNvSpPr/>
                        <p:nvPr/>
                      </p:nvSpPr>
                      <p:spPr>
                        <a:xfrm>
                          <a:off x="5630444" y="914401"/>
                          <a:ext cx="86465" cy="966693"/>
                        </a:xfrm>
                        <a:prstGeom prst="triangle">
                          <a:avLst>
                            <a:gd name="adj" fmla="val 50001"/>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grpSp>
                    <p:nvGrpSpPr>
                      <p:cNvPr id="127" name="Groupe 126"/>
                      <p:cNvGrpSpPr/>
                      <p:nvPr/>
                    </p:nvGrpSpPr>
                    <p:grpSpPr>
                      <a:xfrm>
                        <a:off x="4817918" y="3190330"/>
                        <a:ext cx="1899726" cy="430886"/>
                        <a:chOff x="4817918" y="3190330"/>
                        <a:chExt cx="1899726" cy="430886"/>
                      </a:xfrm>
                    </p:grpSpPr>
                    <p:cxnSp>
                      <p:nvCxnSpPr>
                        <p:cNvPr id="145" name="Connecteur droit avec flèche 144"/>
                        <p:cNvCxnSpPr/>
                        <p:nvPr/>
                      </p:nvCxnSpPr>
                      <p:spPr>
                        <a:xfrm flipV="1">
                          <a:off x="4817918" y="3277790"/>
                          <a:ext cx="1604155" cy="1047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6" name="ZoneTexte 145"/>
                        <p:cNvSpPr txBox="1"/>
                        <p:nvPr/>
                      </p:nvSpPr>
                      <p:spPr>
                        <a:xfrm>
                          <a:off x="5992659" y="3190330"/>
                          <a:ext cx="724985" cy="430886"/>
                        </a:xfrm>
                        <a:prstGeom prst="rect">
                          <a:avLst/>
                        </a:prstGeom>
                        <a:noFill/>
                      </p:spPr>
                      <p:txBody>
                        <a:bodyPr wrap="none" rtlCol="0">
                          <a:spAutoFit/>
                        </a:bodyPr>
                        <a:lstStyle/>
                        <a:p>
                          <a:r>
                            <a:rPr lang="fr-FR" sz="1500" dirty="0"/>
                            <a:t>time</a:t>
                          </a:r>
                          <a:endParaRPr lang="fr-FR" sz="1500" baseline="-25000" dirty="0"/>
                        </a:p>
                      </p:txBody>
                    </p:sp>
                  </p:grpSp>
                  <p:grpSp>
                    <p:nvGrpSpPr>
                      <p:cNvPr id="142" name="Groupe 141"/>
                      <p:cNvGrpSpPr/>
                      <p:nvPr/>
                    </p:nvGrpSpPr>
                    <p:grpSpPr>
                      <a:xfrm>
                        <a:off x="4817918" y="1790409"/>
                        <a:ext cx="1899726" cy="430886"/>
                        <a:chOff x="4817918" y="2949030"/>
                        <a:chExt cx="1899726" cy="430886"/>
                      </a:xfrm>
                    </p:grpSpPr>
                    <p:cxnSp>
                      <p:nvCxnSpPr>
                        <p:cNvPr id="143" name="Connecteur droit avec flèche 142"/>
                        <p:cNvCxnSpPr/>
                        <p:nvPr/>
                      </p:nvCxnSpPr>
                      <p:spPr>
                        <a:xfrm flipV="1">
                          <a:off x="4817918" y="3039715"/>
                          <a:ext cx="1581295" cy="725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4" name="ZoneTexte 143"/>
                        <p:cNvSpPr txBox="1"/>
                        <p:nvPr/>
                      </p:nvSpPr>
                      <p:spPr>
                        <a:xfrm>
                          <a:off x="5992659" y="2949030"/>
                          <a:ext cx="724985" cy="430886"/>
                        </a:xfrm>
                        <a:prstGeom prst="rect">
                          <a:avLst/>
                        </a:prstGeom>
                        <a:noFill/>
                      </p:spPr>
                      <p:txBody>
                        <a:bodyPr wrap="none" rtlCol="0">
                          <a:spAutoFit/>
                        </a:bodyPr>
                        <a:lstStyle/>
                        <a:p>
                          <a:r>
                            <a:rPr lang="fr-FR" sz="1500" dirty="0"/>
                            <a:t>time</a:t>
                          </a:r>
                          <a:endParaRPr lang="fr-FR" sz="1500" baseline="-25000" dirty="0"/>
                        </a:p>
                      </p:txBody>
                    </p:sp>
                  </p:grpSp>
                </p:grpSp>
                <p:sp>
                  <p:nvSpPr>
                    <p:cNvPr id="125" name="Rectangle à coins arrondis 124"/>
                    <p:cNvSpPr/>
                    <p:nvPr/>
                  </p:nvSpPr>
                  <p:spPr>
                    <a:xfrm>
                      <a:off x="4369182" y="447524"/>
                      <a:ext cx="5259660" cy="3317450"/>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grpSp>
                <p:nvGrpSpPr>
                  <p:cNvPr id="118" name="Groupe 117"/>
                  <p:cNvGrpSpPr/>
                  <p:nvPr/>
                </p:nvGrpSpPr>
                <p:grpSpPr>
                  <a:xfrm>
                    <a:off x="4740797" y="607635"/>
                    <a:ext cx="1430131" cy="2796207"/>
                    <a:chOff x="4740797" y="607635"/>
                    <a:chExt cx="1430131" cy="2796207"/>
                  </a:xfrm>
                </p:grpSpPr>
                <p:cxnSp>
                  <p:nvCxnSpPr>
                    <p:cNvPr id="119" name="Connecteur droit avec flèche 118"/>
                    <p:cNvCxnSpPr/>
                    <p:nvPr/>
                  </p:nvCxnSpPr>
                  <p:spPr>
                    <a:xfrm flipV="1">
                      <a:off x="4740797" y="2288864"/>
                      <a:ext cx="3116" cy="111497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0" name="Forme libre : forme 9"/>
                    <p:cNvSpPr/>
                    <p:nvPr/>
                  </p:nvSpPr>
                  <p:spPr>
                    <a:xfrm>
                      <a:off x="4948681" y="2486614"/>
                      <a:ext cx="620109" cy="913412"/>
                    </a:xfrm>
                    <a:custGeom>
                      <a:avLst/>
                      <a:gdLst>
                        <a:gd name="f0" fmla="val 10800000"/>
                        <a:gd name="f1" fmla="val 5400000"/>
                        <a:gd name="f2" fmla="val 180"/>
                        <a:gd name="f3" fmla="val w"/>
                        <a:gd name="f4" fmla="val h"/>
                        <a:gd name="f5" fmla="val 0"/>
                        <a:gd name="f6" fmla="val 620110"/>
                        <a:gd name="f7" fmla="val 913416"/>
                        <a:gd name="f8" fmla="val 11386"/>
                        <a:gd name="f9" fmla="val 591974"/>
                        <a:gd name="f10" fmla="val 22772"/>
                        <a:gd name="f11" fmla="val 270533"/>
                        <a:gd name="f12" fmla="val 42041"/>
                        <a:gd name="f13" fmla="val 125140"/>
                        <a:gd name="f14" fmla="val 61310"/>
                        <a:gd name="f15" fmla="val -20253"/>
                        <a:gd name="f16" fmla="val 91089"/>
                        <a:gd name="f17" fmla="val -25508"/>
                        <a:gd name="f18" fmla="val 115613"/>
                        <a:gd name="f19" fmla="val 41057"/>
                        <a:gd name="f20" fmla="val 140137"/>
                        <a:gd name="f21" fmla="val 107622"/>
                        <a:gd name="f22" fmla="val 150648"/>
                        <a:gd name="f23" fmla="val 398409"/>
                        <a:gd name="f24" fmla="val 189186"/>
                        <a:gd name="f25" fmla="val 524533"/>
                        <a:gd name="f26" fmla="val 227724"/>
                        <a:gd name="f27" fmla="val 650657"/>
                        <a:gd name="f28" fmla="val 275020"/>
                        <a:gd name="f29" fmla="val 736492"/>
                        <a:gd name="f30" fmla="val 346841"/>
                        <a:gd name="f31" fmla="val 797802"/>
                        <a:gd name="f32" fmla="val 418662"/>
                        <a:gd name="f33" fmla="val 859112"/>
                        <a:gd name="f34" fmla="val 519386"/>
                        <a:gd name="f35" fmla="val 875753"/>
                        <a:gd name="f36" fmla="val 892395"/>
                        <a:gd name="f37" fmla="+- 0 0 -90"/>
                        <a:gd name="f38" fmla="*/ f3 1 620110"/>
                        <a:gd name="f39" fmla="*/ f4 1 913416"/>
                        <a:gd name="f40" fmla="val f5"/>
                        <a:gd name="f41" fmla="val f6"/>
                        <a:gd name="f42" fmla="val f7"/>
                        <a:gd name="f43" fmla="*/ f37 f0 1"/>
                        <a:gd name="f44" fmla="+- f42 0 f40"/>
                        <a:gd name="f45" fmla="+- f41 0 f40"/>
                        <a:gd name="f46" fmla="*/ f43 1 f2"/>
                        <a:gd name="f47" fmla="*/ f45 1 620110"/>
                        <a:gd name="f48" fmla="*/ f44 1 913416"/>
                        <a:gd name="f49" fmla="*/ 0 f45 1"/>
                        <a:gd name="f50" fmla="*/ 913416 f44 1"/>
                        <a:gd name="f51" fmla="*/ 42041 f45 1"/>
                        <a:gd name="f52" fmla="*/ 125140 f44 1"/>
                        <a:gd name="f53" fmla="*/ 115613 f45 1"/>
                        <a:gd name="f54" fmla="*/ 41057 f44 1"/>
                        <a:gd name="f55" fmla="*/ 189186 f45 1"/>
                        <a:gd name="f56" fmla="*/ 524533 f44 1"/>
                        <a:gd name="f57" fmla="*/ 346841 f45 1"/>
                        <a:gd name="f58" fmla="*/ 797802 f44 1"/>
                        <a:gd name="f59" fmla="*/ 620110 f45 1"/>
                        <a:gd name="f60" fmla="*/ 892395 f44 1"/>
                        <a:gd name="f61" fmla="+- f46 0 f1"/>
                        <a:gd name="f62" fmla="*/ f49 1 620110"/>
                        <a:gd name="f63" fmla="*/ f50 1 913416"/>
                        <a:gd name="f64" fmla="*/ f51 1 620110"/>
                        <a:gd name="f65" fmla="*/ f52 1 913416"/>
                        <a:gd name="f66" fmla="*/ f53 1 620110"/>
                        <a:gd name="f67" fmla="*/ f54 1 913416"/>
                        <a:gd name="f68" fmla="*/ f55 1 620110"/>
                        <a:gd name="f69" fmla="*/ f56 1 913416"/>
                        <a:gd name="f70" fmla="*/ f57 1 620110"/>
                        <a:gd name="f71" fmla="*/ f58 1 913416"/>
                        <a:gd name="f72" fmla="*/ f59 1 620110"/>
                        <a:gd name="f73" fmla="*/ f60 1 913416"/>
                        <a:gd name="f74" fmla="*/ f40 1 f47"/>
                        <a:gd name="f75" fmla="*/ f41 1 f47"/>
                        <a:gd name="f76" fmla="*/ f40 1 f48"/>
                        <a:gd name="f77" fmla="*/ f42 1 f48"/>
                        <a:gd name="f78" fmla="*/ f62 1 f47"/>
                        <a:gd name="f79" fmla="*/ f63 1 f48"/>
                        <a:gd name="f80" fmla="*/ f64 1 f47"/>
                        <a:gd name="f81" fmla="*/ f65 1 f48"/>
                        <a:gd name="f82" fmla="*/ f66 1 f47"/>
                        <a:gd name="f83" fmla="*/ f67 1 f48"/>
                        <a:gd name="f84" fmla="*/ f68 1 f47"/>
                        <a:gd name="f85" fmla="*/ f69 1 f48"/>
                        <a:gd name="f86" fmla="*/ f70 1 f47"/>
                        <a:gd name="f87" fmla="*/ f71 1 f48"/>
                        <a:gd name="f88" fmla="*/ f72 1 f47"/>
                        <a:gd name="f89" fmla="*/ f73 1 f48"/>
                        <a:gd name="f90" fmla="*/ f74 f38 1"/>
                        <a:gd name="f91" fmla="*/ f75 f38 1"/>
                        <a:gd name="f92" fmla="*/ f77 f39 1"/>
                        <a:gd name="f93" fmla="*/ f76 f39 1"/>
                        <a:gd name="f94" fmla="*/ f78 f38 1"/>
                        <a:gd name="f95" fmla="*/ f79 f39 1"/>
                        <a:gd name="f96" fmla="*/ f80 f38 1"/>
                        <a:gd name="f97" fmla="*/ f81 f39 1"/>
                        <a:gd name="f98" fmla="*/ f82 f38 1"/>
                        <a:gd name="f99" fmla="*/ f83 f39 1"/>
                        <a:gd name="f100" fmla="*/ f84 f38 1"/>
                        <a:gd name="f101" fmla="*/ f85 f39 1"/>
                        <a:gd name="f102" fmla="*/ f86 f38 1"/>
                        <a:gd name="f103" fmla="*/ f87 f39 1"/>
                        <a:gd name="f104" fmla="*/ f88 f38 1"/>
                        <a:gd name="f105" fmla="*/ f89 f39 1"/>
                      </a:gdLst>
                      <a:ahLst/>
                      <a:cxnLst>
                        <a:cxn ang="3cd4">
                          <a:pos x="hc" y="t"/>
                        </a:cxn>
                        <a:cxn ang="0">
                          <a:pos x="r" y="vc"/>
                        </a:cxn>
                        <a:cxn ang="cd4">
                          <a:pos x="hc" y="b"/>
                        </a:cxn>
                        <a:cxn ang="cd2">
                          <a:pos x="l" y="vc"/>
                        </a:cxn>
                        <a:cxn ang="f61">
                          <a:pos x="f94" y="f95"/>
                        </a:cxn>
                        <a:cxn ang="f61">
                          <a:pos x="f96" y="f97"/>
                        </a:cxn>
                        <a:cxn ang="f61">
                          <a:pos x="f98" y="f99"/>
                        </a:cxn>
                        <a:cxn ang="f61">
                          <a:pos x="f100" y="f101"/>
                        </a:cxn>
                        <a:cxn ang="f61">
                          <a:pos x="f102" y="f103"/>
                        </a:cxn>
                        <a:cxn ang="f61">
                          <a:pos x="f104" y="f105"/>
                        </a:cxn>
                      </a:cxnLst>
                      <a:rect l="f90" t="f93" r="f91" b="f92"/>
                      <a:pathLst>
                        <a:path w="620110" h="913416">
                          <a:moveTo>
                            <a:pt x="f5" y="f7"/>
                          </a:moveTo>
                          <a:cubicBezTo>
                            <a:pt x="f8" y="f9"/>
                            <a:pt x="f10" y="f11"/>
                            <a:pt x="f12" y="f13"/>
                          </a:cubicBezTo>
                          <a:cubicBezTo>
                            <a:pt x="f14" y="f15"/>
                            <a:pt x="f16" y="f17"/>
                            <a:pt x="f18" y="f19"/>
                          </a:cubicBezTo>
                          <a:cubicBezTo>
                            <a:pt x="f20" y="f21"/>
                            <a:pt x="f22" y="f23"/>
                            <a:pt x="f24" y="f25"/>
                          </a:cubicBezTo>
                          <a:cubicBezTo>
                            <a:pt x="f26" y="f27"/>
                            <a:pt x="f28" y="f29"/>
                            <a:pt x="f30" y="f31"/>
                          </a:cubicBezTo>
                          <a:cubicBezTo>
                            <a:pt x="f32" y="f33"/>
                            <a:pt x="f34" y="f35"/>
                            <a:pt x="f6" y="f36"/>
                          </a:cubicBezTo>
                        </a:path>
                      </a:pathLst>
                    </a:custGeom>
                    <a:solidFill>
                      <a:srgbClr val="92D050"/>
                    </a:solidFill>
                    <a:ln w="6345" cap="flat">
                      <a:solidFill>
                        <a:srgbClr val="92D050"/>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fr-FR" sz="1350">
                        <a:solidFill>
                          <a:srgbClr val="000000"/>
                        </a:solidFill>
                        <a:latin typeface="Calibri"/>
                      </a:endParaRPr>
                    </a:p>
                  </p:txBody>
                </p:sp>
                <p:sp>
                  <p:nvSpPr>
                    <p:cNvPr id="121" name="Forme libre : forme 9"/>
                    <p:cNvSpPr/>
                    <p:nvPr/>
                  </p:nvSpPr>
                  <p:spPr>
                    <a:xfrm>
                      <a:off x="5550819" y="2486297"/>
                      <a:ext cx="620109" cy="913412"/>
                    </a:xfrm>
                    <a:custGeom>
                      <a:avLst/>
                      <a:gdLst>
                        <a:gd name="f0" fmla="val 10800000"/>
                        <a:gd name="f1" fmla="val 5400000"/>
                        <a:gd name="f2" fmla="val 180"/>
                        <a:gd name="f3" fmla="val w"/>
                        <a:gd name="f4" fmla="val h"/>
                        <a:gd name="f5" fmla="val 0"/>
                        <a:gd name="f6" fmla="val 620110"/>
                        <a:gd name="f7" fmla="val 913416"/>
                        <a:gd name="f8" fmla="val 11386"/>
                        <a:gd name="f9" fmla="val 591974"/>
                        <a:gd name="f10" fmla="val 22772"/>
                        <a:gd name="f11" fmla="val 270533"/>
                        <a:gd name="f12" fmla="val 42041"/>
                        <a:gd name="f13" fmla="val 125140"/>
                        <a:gd name="f14" fmla="val 61310"/>
                        <a:gd name="f15" fmla="val -20253"/>
                        <a:gd name="f16" fmla="val 91089"/>
                        <a:gd name="f17" fmla="val -25508"/>
                        <a:gd name="f18" fmla="val 115613"/>
                        <a:gd name="f19" fmla="val 41057"/>
                        <a:gd name="f20" fmla="val 140137"/>
                        <a:gd name="f21" fmla="val 107622"/>
                        <a:gd name="f22" fmla="val 150648"/>
                        <a:gd name="f23" fmla="val 398409"/>
                        <a:gd name="f24" fmla="val 189186"/>
                        <a:gd name="f25" fmla="val 524533"/>
                        <a:gd name="f26" fmla="val 227724"/>
                        <a:gd name="f27" fmla="val 650657"/>
                        <a:gd name="f28" fmla="val 275020"/>
                        <a:gd name="f29" fmla="val 736492"/>
                        <a:gd name="f30" fmla="val 346841"/>
                        <a:gd name="f31" fmla="val 797802"/>
                        <a:gd name="f32" fmla="val 418662"/>
                        <a:gd name="f33" fmla="val 859112"/>
                        <a:gd name="f34" fmla="val 519386"/>
                        <a:gd name="f35" fmla="val 875753"/>
                        <a:gd name="f36" fmla="val 892395"/>
                        <a:gd name="f37" fmla="+- 0 0 -90"/>
                        <a:gd name="f38" fmla="*/ f3 1 620110"/>
                        <a:gd name="f39" fmla="*/ f4 1 913416"/>
                        <a:gd name="f40" fmla="val f5"/>
                        <a:gd name="f41" fmla="val f6"/>
                        <a:gd name="f42" fmla="val f7"/>
                        <a:gd name="f43" fmla="*/ f37 f0 1"/>
                        <a:gd name="f44" fmla="+- f42 0 f40"/>
                        <a:gd name="f45" fmla="+- f41 0 f40"/>
                        <a:gd name="f46" fmla="*/ f43 1 f2"/>
                        <a:gd name="f47" fmla="*/ f45 1 620110"/>
                        <a:gd name="f48" fmla="*/ f44 1 913416"/>
                        <a:gd name="f49" fmla="*/ 0 f45 1"/>
                        <a:gd name="f50" fmla="*/ 913416 f44 1"/>
                        <a:gd name="f51" fmla="*/ 42041 f45 1"/>
                        <a:gd name="f52" fmla="*/ 125140 f44 1"/>
                        <a:gd name="f53" fmla="*/ 115613 f45 1"/>
                        <a:gd name="f54" fmla="*/ 41057 f44 1"/>
                        <a:gd name="f55" fmla="*/ 189186 f45 1"/>
                        <a:gd name="f56" fmla="*/ 524533 f44 1"/>
                        <a:gd name="f57" fmla="*/ 346841 f45 1"/>
                        <a:gd name="f58" fmla="*/ 797802 f44 1"/>
                        <a:gd name="f59" fmla="*/ 620110 f45 1"/>
                        <a:gd name="f60" fmla="*/ 892395 f44 1"/>
                        <a:gd name="f61" fmla="+- f46 0 f1"/>
                        <a:gd name="f62" fmla="*/ f49 1 620110"/>
                        <a:gd name="f63" fmla="*/ f50 1 913416"/>
                        <a:gd name="f64" fmla="*/ f51 1 620110"/>
                        <a:gd name="f65" fmla="*/ f52 1 913416"/>
                        <a:gd name="f66" fmla="*/ f53 1 620110"/>
                        <a:gd name="f67" fmla="*/ f54 1 913416"/>
                        <a:gd name="f68" fmla="*/ f55 1 620110"/>
                        <a:gd name="f69" fmla="*/ f56 1 913416"/>
                        <a:gd name="f70" fmla="*/ f57 1 620110"/>
                        <a:gd name="f71" fmla="*/ f58 1 913416"/>
                        <a:gd name="f72" fmla="*/ f59 1 620110"/>
                        <a:gd name="f73" fmla="*/ f60 1 913416"/>
                        <a:gd name="f74" fmla="*/ f40 1 f47"/>
                        <a:gd name="f75" fmla="*/ f41 1 f47"/>
                        <a:gd name="f76" fmla="*/ f40 1 f48"/>
                        <a:gd name="f77" fmla="*/ f42 1 f48"/>
                        <a:gd name="f78" fmla="*/ f62 1 f47"/>
                        <a:gd name="f79" fmla="*/ f63 1 f48"/>
                        <a:gd name="f80" fmla="*/ f64 1 f47"/>
                        <a:gd name="f81" fmla="*/ f65 1 f48"/>
                        <a:gd name="f82" fmla="*/ f66 1 f47"/>
                        <a:gd name="f83" fmla="*/ f67 1 f48"/>
                        <a:gd name="f84" fmla="*/ f68 1 f47"/>
                        <a:gd name="f85" fmla="*/ f69 1 f48"/>
                        <a:gd name="f86" fmla="*/ f70 1 f47"/>
                        <a:gd name="f87" fmla="*/ f71 1 f48"/>
                        <a:gd name="f88" fmla="*/ f72 1 f47"/>
                        <a:gd name="f89" fmla="*/ f73 1 f48"/>
                        <a:gd name="f90" fmla="*/ f74 f38 1"/>
                        <a:gd name="f91" fmla="*/ f75 f38 1"/>
                        <a:gd name="f92" fmla="*/ f77 f39 1"/>
                        <a:gd name="f93" fmla="*/ f76 f39 1"/>
                        <a:gd name="f94" fmla="*/ f78 f38 1"/>
                        <a:gd name="f95" fmla="*/ f79 f39 1"/>
                        <a:gd name="f96" fmla="*/ f80 f38 1"/>
                        <a:gd name="f97" fmla="*/ f81 f39 1"/>
                        <a:gd name="f98" fmla="*/ f82 f38 1"/>
                        <a:gd name="f99" fmla="*/ f83 f39 1"/>
                        <a:gd name="f100" fmla="*/ f84 f38 1"/>
                        <a:gd name="f101" fmla="*/ f85 f39 1"/>
                        <a:gd name="f102" fmla="*/ f86 f38 1"/>
                        <a:gd name="f103" fmla="*/ f87 f39 1"/>
                        <a:gd name="f104" fmla="*/ f88 f38 1"/>
                        <a:gd name="f105" fmla="*/ f89 f39 1"/>
                      </a:gdLst>
                      <a:ahLst/>
                      <a:cxnLst>
                        <a:cxn ang="3cd4">
                          <a:pos x="hc" y="t"/>
                        </a:cxn>
                        <a:cxn ang="0">
                          <a:pos x="r" y="vc"/>
                        </a:cxn>
                        <a:cxn ang="cd4">
                          <a:pos x="hc" y="b"/>
                        </a:cxn>
                        <a:cxn ang="cd2">
                          <a:pos x="l" y="vc"/>
                        </a:cxn>
                        <a:cxn ang="f61">
                          <a:pos x="f94" y="f95"/>
                        </a:cxn>
                        <a:cxn ang="f61">
                          <a:pos x="f96" y="f97"/>
                        </a:cxn>
                        <a:cxn ang="f61">
                          <a:pos x="f98" y="f99"/>
                        </a:cxn>
                        <a:cxn ang="f61">
                          <a:pos x="f100" y="f101"/>
                        </a:cxn>
                        <a:cxn ang="f61">
                          <a:pos x="f102" y="f103"/>
                        </a:cxn>
                        <a:cxn ang="f61">
                          <a:pos x="f104" y="f105"/>
                        </a:cxn>
                      </a:cxnLst>
                      <a:rect l="f90" t="f93" r="f91" b="f92"/>
                      <a:pathLst>
                        <a:path w="620110" h="913416">
                          <a:moveTo>
                            <a:pt x="f5" y="f7"/>
                          </a:moveTo>
                          <a:cubicBezTo>
                            <a:pt x="f8" y="f9"/>
                            <a:pt x="f10" y="f11"/>
                            <a:pt x="f12" y="f13"/>
                          </a:cubicBezTo>
                          <a:cubicBezTo>
                            <a:pt x="f14" y="f15"/>
                            <a:pt x="f16" y="f17"/>
                            <a:pt x="f18" y="f19"/>
                          </a:cubicBezTo>
                          <a:cubicBezTo>
                            <a:pt x="f20" y="f21"/>
                            <a:pt x="f22" y="f23"/>
                            <a:pt x="f24" y="f25"/>
                          </a:cubicBezTo>
                          <a:cubicBezTo>
                            <a:pt x="f26" y="f27"/>
                            <a:pt x="f28" y="f29"/>
                            <a:pt x="f30" y="f31"/>
                          </a:cubicBezTo>
                          <a:cubicBezTo>
                            <a:pt x="f32" y="f33"/>
                            <a:pt x="f34" y="f35"/>
                            <a:pt x="f6" y="f36"/>
                          </a:cubicBezTo>
                        </a:path>
                      </a:pathLst>
                    </a:custGeom>
                    <a:solidFill>
                      <a:srgbClr val="FFC000"/>
                    </a:solidFill>
                    <a:ln w="6345" cap="flat">
                      <a:solidFill>
                        <a:schemeClr val="accent4">
                          <a:lumMod val="60000"/>
                          <a:lumOff val="40000"/>
                        </a:schemeClr>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fr-FR" sz="1350">
                        <a:solidFill>
                          <a:srgbClr val="000000"/>
                        </a:solidFill>
                        <a:latin typeface="Calibri"/>
                      </a:endParaRPr>
                    </a:p>
                  </p:txBody>
                </p:sp>
                <p:cxnSp>
                  <p:nvCxnSpPr>
                    <p:cNvPr id="122" name="Connecteur droit avec flèche 35"/>
                    <p:cNvCxnSpPr/>
                    <p:nvPr/>
                  </p:nvCxnSpPr>
                  <p:spPr>
                    <a:xfrm>
                      <a:off x="4988667" y="1045556"/>
                      <a:ext cx="598062" cy="0"/>
                    </a:xfrm>
                    <a:prstGeom prst="straightConnector1">
                      <a:avLst/>
                    </a:prstGeom>
                    <a:noFill/>
                    <a:ln w="6345" cap="flat">
                      <a:solidFill>
                        <a:srgbClr val="000000"/>
                      </a:solidFill>
                      <a:prstDash val="solid"/>
                      <a:miter/>
                      <a:headEnd type="arrow"/>
                      <a:tailEnd type="arrow"/>
                    </a:ln>
                  </p:spPr>
                </p:cxnSp>
                <p:sp>
                  <p:nvSpPr>
                    <p:cNvPr id="123" name="ZoneTexte 38"/>
                    <p:cNvSpPr txBox="1"/>
                    <p:nvPr/>
                  </p:nvSpPr>
                  <p:spPr>
                    <a:xfrm>
                      <a:off x="5109352" y="607635"/>
                      <a:ext cx="410009" cy="400109"/>
                    </a:xfrm>
                    <a:prstGeom prst="rect">
                      <a:avLst/>
                    </a:prstGeom>
                    <a:noFill/>
                    <a:ln cap="flat">
                      <a:noFill/>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fr-FR" sz="1500" dirty="0">
                          <a:solidFill>
                            <a:srgbClr val="000000"/>
                          </a:solidFill>
                          <a:latin typeface="Arial" pitchFamily="34"/>
                          <a:cs typeface="Arial" pitchFamily="34"/>
                        </a:rPr>
                        <a:t>t</a:t>
                      </a:r>
                      <a:r>
                        <a:rPr lang="fr-FR" sz="1500" baseline="-25000" dirty="0">
                          <a:solidFill>
                            <a:srgbClr val="000000"/>
                          </a:solidFill>
                          <a:latin typeface="Arial" pitchFamily="34"/>
                          <a:cs typeface="Arial" pitchFamily="34"/>
                        </a:rPr>
                        <a:t>d</a:t>
                      </a:r>
                    </a:p>
                  </p:txBody>
                </p:sp>
              </p:grpSp>
            </p:grpSp>
            <p:cxnSp>
              <p:nvCxnSpPr>
                <p:cNvPr id="116" name="Connecteur droit 115"/>
                <p:cNvCxnSpPr/>
                <p:nvPr/>
              </p:nvCxnSpPr>
              <p:spPr>
                <a:xfrm flipV="1">
                  <a:off x="4647089" y="2934366"/>
                  <a:ext cx="4161965" cy="25179"/>
                </a:xfrm>
                <a:prstGeom prst="line">
                  <a:avLst/>
                </a:prstGeom>
                <a:ln>
                  <a:solidFill>
                    <a:srgbClr val="C00000"/>
                  </a:solidFill>
                  <a:prstDash val="lgDash"/>
                </a:ln>
              </p:spPr>
              <p:style>
                <a:lnRef idx="1">
                  <a:schemeClr val="accent1"/>
                </a:lnRef>
                <a:fillRef idx="0">
                  <a:schemeClr val="accent1"/>
                </a:fillRef>
                <a:effectRef idx="0">
                  <a:schemeClr val="accent1"/>
                </a:effectRef>
                <a:fontRef idx="minor">
                  <a:schemeClr val="tx1"/>
                </a:fontRef>
              </p:style>
            </p:cxnSp>
          </p:grpSp>
          <p:sp>
            <p:nvSpPr>
              <p:cNvPr id="113" name="ZoneTexte 112"/>
              <p:cNvSpPr txBox="1"/>
              <p:nvPr/>
            </p:nvSpPr>
            <p:spPr>
              <a:xfrm>
                <a:off x="5754946" y="2594144"/>
                <a:ext cx="756276" cy="430887"/>
              </a:xfrm>
              <a:prstGeom prst="rect">
                <a:avLst/>
              </a:prstGeom>
              <a:noFill/>
            </p:spPr>
            <p:txBody>
              <a:bodyPr wrap="none" rtlCol="0">
                <a:spAutoFit/>
              </a:bodyPr>
              <a:lstStyle/>
              <a:p>
                <a:r>
                  <a:rPr lang="fr-FR" sz="1500" dirty="0" err="1"/>
                  <a:t>I</a:t>
                </a:r>
                <a:r>
                  <a:rPr lang="fr-FR" sz="1500" baseline="-25000" dirty="0" err="1"/>
                  <a:t>a</a:t>
                </a:r>
                <a:r>
                  <a:rPr lang="fr-FR" sz="1500" baseline="-25000" dirty="0"/>
                  <a:t> </a:t>
                </a:r>
                <a:r>
                  <a:rPr lang="fr-FR" sz="1500" dirty="0"/>
                  <a:t>(t</a:t>
                </a:r>
                <a:r>
                  <a:rPr lang="fr-FR" sz="1500" baseline="-25000" dirty="0"/>
                  <a:t>d</a:t>
                </a:r>
                <a:r>
                  <a:rPr lang="fr-FR" sz="1500" dirty="0"/>
                  <a:t>)</a:t>
                </a:r>
              </a:p>
            </p:txBody>
          </p:sp>
          <p:sp>
            <p:nvSpPr>
              <p:cNvPr id="114" name="ZoneTexte 113"/>
              <p:cNvSpPr txBox="1"/>
              <p:nvPr/>
            </p:nvSpPr>
            <p:spPr>
              <a:xfrm>
                <a:off x="4319972" y="2163882"/>
                <a:ext cx="395835" cy="430887"/>
              </a:xfrm>
              <a:prstGeom prst="rect">
                <a:avLst/>
              </a:prstGeom>
              <a:noFill/>
            </p:spPr>
            <p:txBody>
              <a:bodyPr wrap="none" rtlCol="0">
                <a:spAutoFit/>
              </a:bodyPr>
              <a:lstStyle/>
              <a:p>
                <a:r>
                  <a:rPr lang="fr-FR" sz="1500" dirty="0"/>
                  <a:t>I</a:t>
                </a:r>
                <a:r>
                  <a:rPr lang="fr-FR" sz="1500" baseline="30000" dirty="0"/>
                  <a:t>*</a:t>
                </a:r>
              </a:p>
            </p:txBody>
          </p:sp>
        </p:grpSp>
        <p:sp>
          <p:nvSpPr>
            <p:cNvPr id="102" name="Triangle isocèle 101"/>
            <p:cNvSpPr/>
            <p:nvPr/>
          </p:nvSpPr>
          <p:spPr>
            <a:xfrm>
              <a:off x="7481207" y="1175972"/>
              <a:ext cx="85165" cy="883023"/>
            </a:xfrm>
            <a:prstGeom prst="triangl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03" name="Triangle isocèle 102"/>
            <p:cNvSpPr/>
            <p:nvPr/>
          </p:nvSpPr>
          <p:spPr>
            <a:xfrm>
              <a:off x="8077969" y="1092240"/>
              <a:ext cx="86465" cy="966693"/>
            </a:xfrm>
            <a:prstGeom prst="triangle">
              <a:avLst>
                <a:gd name="adj" fmla="val 50001"/>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cxnSp>
          <p:nvCxnSpPr>
            <p:cNvPr id="104" name="Connecteur droit avec flèche 103"/>
            <p:cNvCxnSpPr/>
            <p:nvPr/>
          </p:nvCxnSpPr>
          <p:spPr>
            <a:xfrm flipV="1">
              <a:off x="7265443" y="3455629"/>
              <a:ext cx="1604155" cy="1047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5" name="ZoneTexte 104"/>
            <p:cNvSpPr txBox="1"/>
            <p:nvPr/>
          </p:nvSpPr>
          <p:spPr>
            <a:xfrm>
              <a:off x="8440184" y="3368169"/>
              <a:ext cx="724985" cy="430887"/>
            </a:xfrm>
            <a:prstGeom prst="rect">
              <a:avLst/>
            </a:prstGeom>
            <a:noFill/>
          </p:spPr>
          <p:txBody>
            <a:bodyPr wrap="none" rtlCol="0">
              <a:spAutoFit/>
            </a:bodyPr>
            <a:lstStyle/>
            <a:p>
              <a:r>
                <a:rPr lang="fr-FR" sz="1500" dirty="0"/>
                <a:t>time</a:t>
              </a:r>
              <a:endParaRPr lang="fr-FR" sz="1500" baseline="-25000" dirty="0"/>
            </a:p>
          </p:txBody>
        </p:sp>
        <p:cxnSp>
          <p:nvCxnSpPr>
            <p:cNvPr id="106" name="Connecteur droit avec flèche 105"/>
            <p:cNvCxnSpPr/>
            <p:nvPr/>
          </p:nvCxnSpPr>
          <p:spPr>
            <a:xfrm flipV="1">
              <a:off x="7265443" y="2058933"/>
              <a:ext cx="1581295" cy="725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7" name="ZoneTexte 106"/>
            <p:cNvSpPr txBox="1"/>
            <p:nvPr/>
          </p:nvSpPr>
          <p:spPr>
            <a:xfrm>
              <a:off x="8440184" y="1968248"/>
              <a:ext cx="724985" cy="430887"/>
            </a:xfrm>
            <a:prstGeom prst="rect">
              <a:avLst/>
            </a:prstGeom>
            <a:noFill/>
          </p:spPr>
          <p:txBody>
            <a:bodyPr wrap="none" rtlCol="0">
              <a:spAutoFit/>
            </a:bodyPr>
            <a:lstStyle/>
            <a:p>
              <a:r>
                <a:rPr lang="fr-FR" sz="1500" dirty="0"/>
                <a:t>time</a:t>
              </a:r>
              <a:endParaRPr lang="fr-FR" sz="1500" baseline="-25000" dirty="0"/>
            </a:p>
          </p:txBody>
        </p:sp>
        <p:cxnSp>
          <p:nvCxnSpPr>
            <p:cNvPr id="108" name="Connecteur droit avec flèche 107"/>
            <p:cNvCxnSpPr/>
            <p:nvPr/>
          </p:nvCxnSpPr>
          <p:spPr>
            <a:xfrm flipV="1">
              <a:off x="7270555" y="2354944"/>
              <a:ext cx="3116" cy="111497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9" name="ZoneTexte 108"/>
            <p:cNvSpPr txBox="1"/>
            <p:nvPr/>
          </p:nvSpPr>
          <p:spPr>
            <a:xfrm>
              <a:off x="8403893" y="2660225"/>
              <a:ext cx="814753" cy="636072"/>
            </a:xfrm>
            <a:prstGeom prst="rect">
              <a:avLst/>
            </a:prstGeom>
            <a:noFill/>
          </p:spPr>
          <p:txBody>
            <a:bodyPr wrap="none" rtlCol="0">
              <a:spAutoFit/>
            </a:bodyPr>
            <a:lstStyle/>
            <a:p>
              <a:r>
                <a:rPr lang="fr-FR" sz="1500" dirty="0" err="1"/>
                <a:t>I</a:t>
              </a:r>
              <a:r>
                <a:rPr lang="fr-FR" sz="1500" baseline="-25000" dirty="0" err="1"/>
                <a:t>a</a:t>
              </a:r>
              <a:r>
                <a:rPr lang="fr-FR" sz="1500" baseline="-25000" dirty="0"/>
                <a:t> </a:t>
              </a:r>
              <a:r>
                <a:rPr lang="fr-FR" sz="1500" dirty="0"/>
                <a:t>(t</a:t>
              </a:r>
              <a:r>
                <a:rPr lang="fr-FR" sz="1500" baseline="-25000" dirty="0"/>
                <a:t>∞</a:t>
              </a:r>
              <a:r>
                <a:rPr lang="fr-FR" sz="1500" dirty="0"/>
                <a:t>)</a:t>
              </a:r>
            </a:p>
            <a:p>
              <a:endParaRPr lang="fr-FR" sz="1500" baseline="-25000" dirty="0"/>
            </a:p>
          </p:txBody>
        </p:sp>
        <p:cxnSp>
          <p:nvCxnSpPr>
            <p:cNvPr id="110" name="Connecteur droit avec flèche 35"/>
            <p:cNvCxnSpPr/>
            <p:nvPr/>
          </p:nvCxnSpPr>
          <p:spPr>
            <a:xfrm>
              <a:off x="7537523" y="1127720"/>
              <a:ext cx="598062" cy="0"/>
            </a:xfrm>
            <a:prstGeom prst="straightConnector1">
              <a:avLst/>
            </a:prstGeom>
            <a:noFill/>
            <a:ln w="6345" cap="flat">
              <a:solidFill>
                <a:srgbClr val="000000"/>
              </a:solidFill>
              <a:prstDash val="solid"/>
              <a:miter/>
              <a:headEnd type="arrow"/>
              <a:tailEnd type="arrow"/>
            </a:ln>
          </p:spPr>
        </p:cxnSp>
        <p:sp>
          <p:nvSpPr>
            <p:cNvPr id="111" name="ZoneTexte 38"/>
            <p:cNvSpPr txBox="1"/>
            <p:nvPr/>
          </p:nvSpPr>
          <p:spPr>
            <a:xfrm>
              <a:off x="7658208" y="689799"/>
              <a:ext cx="419761" cy="400109"/>
            </a:xfrm>
            <a:prstGeom prst="rect">
              <a:avLst/>
            </a:prstGeom>
            <a:noFill/>
            <a:ln cap="flat">
              <a:noFill/>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fr-FR" sz="1500" dirty="0">
                  <a:solidFill>
                    <a:srgbClr val="000000"/>
                  </a:solidFill>
                  <a:latin typeface="Arial" pitchFamily="34"/>
                  <a:cs typeface="Arial" pitchFamily="34"/>
                </a:rPr>
                <a:t>t</a:t>
              </a:r>
              <a:r>
                <a:rPr lang="fr-FR" sz="1500" baseline="-25000" dirty="0">
                  <a:solidFill>
                    <a:srgbClr val="000000"/>
                  </a:solidFill>
                  <a:latin typeface="Arial" pitchFamily="34"/>
                  <a:cs typeface="Arial" pitchFamily="34"/>
                </a:rPr>
                <a:t>∞</a:t>
              </a:r>
            </a:p>
          </p:txBody>
        </p:sp>
      </p:grpSp>
      <p:grpSp>
        <p:nvGrpSpPr>
          <p:cNvPr id="3" name="Groupe 2">
            <a:extLst>
              <a:ext uri="{FF2B5EF4-FFF2-40B4-BE49-F238E27FC236}">
                <a16:creationId xmlns:a16="http://schemas.microsoft.com/office/drawing/2014/main" id="{C5611C25-7F91-5D05-77DD-36395A80B087}"/>
              </a:ext>
            </a:extLst>
          </p:cNvPr>
          <p:cNvGrpSpPr/>
          <p:nvPr/>
        </p:nvGrpSpPr>
        <p:grpSpPr>
          <a:xfrm>
            <a:off x="202253" y="4002433"/>
            <a:ext cx="4244909" cy="2488088"/>
            <a:chOff x="3862413" y="-37327"/>
            <a:chExt cx="5659879" cy="3317450"/>
          </a:xfrm>
        </p:grpSpPr>
        <p:grpSp>
          <p:nvGrpSpPr>
            <p:cNvPr id="4" name="Groupe 3">
              <a:extLst>
                <a:ext uri="{FF2B5EF4-FFF2-40B4-BE49-F238E27FC236}">
                  <a16:creationId xmlns:a16="http://schemas.microsoft.com/office/drawing/2014/main" id="{FCEF2960-89F3-4A54-8E37-06ED3D4D1F3D}"/>
                </a:ext>
              </a:extLst>
            </p:cNvPr>
            <p:cNvGrpSpPr/>
            <p:nvPr/>
          </p:nvGrpSpPr>
          <p:grpSpPr>
            <a:xfrm>
              <a:off x="3862413" y="-37327"/>
              <a:ext cx="5659879" cy="3317450"/>
              <a:chOff x="4124332" y="637628"/>
              <a:chExt cx="5659879" cy="3317450"/>
            </a:xfrm>
          </p:grpSpPr>
          <p:sp>
            <p:nvSpPr>
              <p:cNvPr id="8" name="Forme libre : forme 9">
                <a:extLst>
                  <a:ext uri="{FF2B5EF4-FFF2-40B4-BE49-F238E27FC236}">
                    <a16:creationId xmlns:a16="http://schemas.microsoft.com/office/drawing/2014/main" id="{F275888F-0C83-AE38-BF54-D3B78D23082F}"/>
                  </a:ext>
                </a:extLst>
              </p:cNvPr>
              <p:cNvSpPr/>
              <p:nvPr/>
            </p:nvSpPr>
            <p:spPr>
              <a:xfrm>
                <a:off x="8080577" y="2552377"/>
                <a:ext cx="620109" cy="913412"/>
              </a:xfrm>
              <a:custGeom>
                <a:avLst/>
                <a:gdLst>
                  <a:gd name="f0" fmla="val 10800000"/>
                  <a:gd name="f1" fmla="val 5400000"/>
                  <a:gd name="f2" fmla="val 180"/>
                  <a:gd name="f3" fmla="val w"/>
                  <a:gd name="f4" fmla="val h"/>
                  <a:gd name="f5" fmla="val 0"/>
                  <a:gd name="f6" fmla="val 620110"/>
                  <a:gd name="f7" fmla="val 913416"/>
                  <a:gd name="f8" fmla="val 11386"/>
                  <a:gd name="f9" fmla="val 591974"/>
                  <a:gd name="f10" fmla="val 22772"/>
                  <a:gd name="f11" fmla="val 270533"/>
                  <a:gd name="f12" fmla="val 42041"/>
                  <a:gd name="f13" fmla="val 125140"/>
                  <a:gd name="f14" fmla="val 61310"/>
                  <a:gd name="f15" fmla="val -20253"/>
                  <a:gd name="f16" fmla="val 91089"/>
                  <a:gd name="f17" fmla="val -25508"/>
                  <a:gd name="f18" fmla="val 115613"/>
                  <a:gd name="f19" fmla="val 41057"/>
                  <a:gd name="f20" fmla="val 140137"/>
                  <a:gd name="f21" fmla="val 107622"/>
                  <a:gd name="f22" fmla="val 150648"/>
                  <a:gd name="f23" fmla="val 398409"/>
                  <a:gd name="f24" fmla="val 189186"/>
                  <a:gd name="f25" fmla="val 524533"/>
                  <a:gd name="f26" fmla="val 227724"/>
                  <a:gd name="f27" fmla="val 650657"/>
                  <a:gd name="f28" fmla="val 275020"/>
                  <a:gd name="f29" fmla="val 736492"/>
                  <a:gd name="f30" fmla="val 346841"/>
                  <a:gd name="f31" fmla="val 797802"/>
                  <a:gd name="f32" fmla="val 418662"/>
                  <a:gd name="f33" fmla="val 859112"/>
                  <a:gd name="f34" fmla="val 519386"/>
                  <a:gd name="f35" fmla="val 875753"/>
                  <a:gd name="f36" fmla="val 892395"/>
                  <a:gd name="f37" fmla="+- 0 0 -90"/>
                  <a:gd name="f38" fmla="*/ f3 1 620110"/>
                  <a:gd name="f39" fmla="*/ f4 1 913416"/>
                  <a:gd name="f40" fmla="val f5"/>
                  <a:gd name="f41" fmla="val f6"/>
                  <a:gd name="f42" fmla="val f7"/>
                  <a:gd name="f43" fmla="*/ f37 f0 1"/>
                  <a:gd name="f44" fmla="+- f42 0 f40"/>
                  <a:gd name="f45" fmla="+- f41 0 f40"/>
                  <a:gd name="f46" fmla="*/ f43 1 f2"/>
                  <a:gd name="f47" fmla="*/ f45 1 620110"/>
                  <a:gd name="f48" fmla="*/ f44 1 913416"/>
                  <a:gd name="f49" fmla="*/ 0 f45 1"/>
                  <a:gd name="f50" fmla="*/ 913416 f44 1"/>
                  <a:gd name="f51" fmla="*/ 42041 f45 1"/>
                  <a:gd name="f52" fmla="*/ 125140 f44 1"/>
                  <a:gd name="f53" fmla="*/ 115613 f45 1"/>
                  <a:gd name="f54" fmla="*/ 41057 f44 1"/>
                  <a:gd name="f55" fmla="*/ 189186 f45 1"/>
                  <a:gd name="f56" fmla="*/ 524533 f44 1"/>
                  <a:gd name="f57" fmla="*/ 346841 f45 1"/>
                  <a:gd name="f58" fmla="*/ 797802 f44 1"/>
                  <a:gd name="f59" fmla="*/ 620110 f45 1"/>
                  <a:gd name="f60" fmla="*/ 892395 f44 1"/>
                  <a:gd name="f61" fmla="+- f46 0 f1"/>
                  <a:gd name="f62" fmla="*/ f49 1 620110"/>
                  <a:gd name="f63" fmla="*/ f50 1 913416"/>
                  <a:gd name="f64" fmla="*/ f51 1 620110"/>
                  <a:gd name="f65" fmla="*/ f52 1 913416"/>
                  <a:gd name="f66" fmla="*/ f53 1 620110"/>
                  <a:gd name="f67" fmla="*/ f54 1 913416"/>
                  <a:gd name="f68" fmla="*/ f55 1 620110"/>
                  <a:gd name="f69" fmla="*/ f56 1 913416"/>
                  <a:gd name="f70" fmla="*/ f57 1 620110"/>
                  <a:gd name="f71" fmla="*/ f58 1 913416"/>
                  <a:gd name="f72" fmla="*/ f59 1 620110"/>
                  <a:gd name="f73" fmla="*/ f60 1 913416"/>
                  <a:gd name="f74" fmla="*/ f40 1 f47"/>
                  <a:gd name="f75" fmla="*/ f41 1 f47"/>
                  <a:gd name="f76" fmla="*/ f40 1 f48"/>
                  <a:gd name="f77" fmla="*/ f42 1 f48"/>
                  <a:gd name="f78" fmla="*/ f62 1 f47"/>
                  <a:gd name="f79" fmla="*/ f63 1 f48"/>
                  <a:gd name="f80" fmla="*/ f64 1 f47"/>
                  <a:gd name="f81" fmla="*/ f65 1 f48"/>
                  <a:gd name="f82" fmla="*/ f66 1 f47"/>
                  <a:gd name="f83" fmla="*/ f67 1 f48"/>
                  <a:gd name="f84" fmla="*/ f68 1 f47"/>
                  <a:gd name="f85" fmla="*/ f69 1 f48"/>
                  <a:gd name="f86" fmla="*/ f70 1 f47"/>
                  <a:gd name="f87" fmla="*/ f71 1 f48"/>
                  <a:gd name="f88" fmla="*/ f72 1 f47"/>
                  <a:gd name="f89" fmla="*/ f73 1 f48"/>
                  <a:gd name="f90" fmla="*/ f74 f38 1"/>
                  <a:gd name="f91" fmla="*/ f75 f38 1"/>
                  <a:gd name="f92" fmla="*/ f77 f39 1"/>
                  <a:gd name="f93" fmla="*/ f76 f39 1"/>
                  <a:gd name="f94" fmla="*/ f78 f38 1"/>
                  <a:gd name="f95" fmla="*/ f79 f39 1"/>
                  <a:gd name="f96" fmla="*/ f80 f38 1"/>
                  <a:gd name="f97" fmla="*/ f81 f39 1"/>
                  <a:gd name="f98" fmla="*/ f82 f38 1"/>
                  <a:gd name="f99" fmla="*/ f83 f39 1"/>
                  <a:gd name="f100" fmla="*/ f84 f38 1"/>
                  <a:gd name="f101" fmla="*/ f85 f39 1"/>
                  <a:gd name="f102" fmla="*/ f86 f38 1"/>
                  <a:gd name="f103" fmla="*/ f87 f39 1"/>
                  <a:gd name="f104" fmla="*/ f88 f38 1"/>
                  <a:gd name="f105" fmla="*/ f89 f39 1"/>
                </a:gdLst>
                <a:ahLst/>
                <a:cxnLst>
                  <a:cxn ang="3cd4">
                    <a:pos x="hc" y="t"/>
                  </a:cxn>
                  <a:cxn ang="0">
                    <a:pos x="r" y="vc"/>
                  </a:cxn>
                  <a:cxn ang="cd4">
                    <a:pos x="hc" y="b"/>
                  </a:cxn>
                  <a:cxn ang="cd2">
                    <a:pos x="l" y="vc"/>
                  </a:cxn>
                  <a:cxn ang="f61">
                    <a:pos x="f94" y="f95"/>
                  </a:cxn>
                  <a:cxn ang="f61">
                    <a:pos x="f96" y="f97"/>
                  </a:cxn>
                  <a:cxn ang="f61">
                    <a:pos x="f98" y="f99"/>
                  </a:cxn>
                  <a:cxn ang="f61">
                    <a:pos x="f100" y="f101"/>
                  </a:cxn>
                  <a:cxn ang="f61">
                    <a:pos x="f102" y="f103"/>
                  </a:cxn>
                  <a:cxn ang="f61">
                    <a:pos x="f104" y="f105"/>
                  </a:cxn>
                </a:cxnLst>
                <a:rect l="f90" t="f93" r="f91" b="f92"/>
                <a:pathLst>
                  <a:path w="620110" h="913416">
                    <a:moveTo>
                      <a:pt x="f5" y="f7"/>
                    </a:moveTo>
                    <a:cubicBezTo>
                      <a:pt x="f8" y="f9"/>
                      <a:pt x="f10" y="f11"/>
                      <a:pt x="f12" y="f13"/>
                    </a:cubicBezTo>
                    <a:cubicBezTo>
                      <a:pt x="f14" y="f15"/>
                      <a:pt x="f16" y="f17"/>
                      <a:pt x="f18" y="f19"/>
                    </a:cubicBezTo>
                    <a:cubicBezTo>
                      <a:pt x="f20" y="f21"/>
                      <a:pt x="f22" y="f23"/>
                      <a:pt x="f24" y="f25"/>
                    </a:cubicBezTo>
                    <a:cubicBezTo>
                      <a:pt x="f26" y="f27"/>
                      <a:pt x="f28" y="f29"/>
                      <a:pt x="f30" y="f31"/>
                    </a:cubicBezTo>
                    <a:cubicBezTo>
                      <a:pt x="f32" y="f33"/>
                      <a:pt x="f34" y="f35"/>
                      <a:pt x="f6" y="f36"/>
                    </a:cubicBezTo>
                  </a:path>
                </a:pathLst>
              </a:custGeom>
              <a:solidFill>
                <a:srgbClr val="FFC000"/>
              </a:solidFill>
              <a:ln w="6345" cap="flat">
                <a:solidFill>
                  <a:schemeClr val="accent4">
                    <a:lumMod val="60000"/>
                    <a:lumOff val="40000"/>
                  </a:schemeClr>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fr-FR" sz="1350">
                  <a:solidFill>
                    <a:srgbClr val="000000"/>
                  </a:solidFill>
                  <a:latin typeface="Calibri"/>
                </a:endParaRPr>
              </a:p>
            </p:txBody>
          </p:sp>
          <p:sp>
            <p:nvSpPr>
              <p:cNvPr id="9" name="Forme libre : forme 9">
                <a:extLst>
                  <a:ext uri="{FF2B5EF4-FFF2-40B4-BE49-F238E27FC236}">
                    <a16:creationId xmlns:a16="http://schemas.microsoft.com/office/drawing/2014/main" id="{BAE649E3-B2BC-50DC-D665-FF81972A8EED}"/>
                  </a:ext>
                </a:extLst>
              </p:cNvPr>
              <p:cNvSpPr/>
              <p:nvPr/>
            </p:nvSpPr>
            <p:spPr>
              <a:xfrm>
                <a:off x="7478439" y="2552694"/>
                <a:ext cx="620109" cy="913412"/>
              </a:xfrm>
              <a:custGeom>
                <a:avLst/>
                <a:gdLst>
                  <a:gd name="f0" fmla="val 10800000"/>
                  <a:gd name="f1" fmla="val 5400000"/>
                  <a:gd name="f2" fmla="val 180"/>
                  <a:gd name="f3" fmla="val w"/>
                  <a:gd name="f4" fmla="val h"/>
                  <a:gd name="f5" fmla="val 0"/>
                  <a:gd name="f6" fmla="val 620110"/>
                  <a:gd name="f7" fmla="val 913416"/>
                  <a:gd name="f8" fmla="val 11386"/>
                  <a:gd name="f9" fmla="val 591974"/>
                  <a:gd name="f10" fmla="val 22772"/>
                  <a:gd name="f11" fmla="val 270533"/>
                  <a:gd name="f12" fmla="val 42041"/>
                  <a:gd name="f13" fmla="val 125140"/>
                  <a:gd name="f14" fmla="val 61310"/>
                  <a:gd name="f15" fmla="val -20253"/>
                  <a:gd name="f16" fmla="val 91089"/>
                  <a:gd name="f17" fmla="val -25508"/>
                  <a:gd name="f18" fmla="val 115613"/>
                  <a:gd name="f19" fmla="val 41057"/>
                  <a:gd name="f20" fmla="val 140137"/>
                  <a:gd name="f21" fmla="val 107622"/>
                  <a:gd name="f22" fmla="val 150648"/>
                  <a:gd name="f23" fmla="val 398409"/>
                  <a:gd name="f24" fmla="val 189186"/>
                  <a:gd name="f25" fmla="val 524533"/>
                  <a:gd name="f26" fmla="val 227724"/>
                  <a:gd name="f27" fmla="val 650657"/>
                  <a:gd name="f28" fmla="val 275020"/>
                  <a:gd name="f29" fmla="val 736492"/>
                  <a:gd name="f30" fmla="val 346841"/>
                  <a:gd name="f31" fmla="val 797802"/>
                  <a:gd name="f32" fmla="val 418662"/>
                  <a:gd name="f33" fmla="val 859112"/>
                  <a:gd name="f34" fmla="val 519386"/>
                  <a:gd name="f35" fmla="val 875753"/>
                  <a:gd name="f36" fmla="val 892395"/>
                  <a:gd name="f37" fmla="+- 0 0 -90"/>
                  <a:gd name="f38" fmla="*/ f3 1 620110"/>
                  <a:gd name="f39" fmla="*/ f4 1 913416"/>
                  <a:gd name="f40" fmla="val f5"/>
                  <a:gd name="f41" fmla="val f6"/>
                  <a:gd name="f42" fmla="val f7"/>
                  <a:gd name="f43" fmla="*/ f37 f0 1"/>
                  <a:gd name="f44" fmla="+- f42 0 f40"/>
                  <a:gd name="f45" fmla="+- f41 0 f40"/>
                  <a:gd name="f46" fmla="*/ f43 1 f2"/>
                  <a:gd name="f47" fmla="*/ f45 1 620110"/>
                  <a:gd name="f48" fmla="*/ f44 1 913416"/>
                  <a:gd name="f49" fmla="*/ 0 f45 1"/>
                  <a:gd name="f50" fmla="*/ 913416 f44 1"/>
                  <a:gd name="f51" fmla="*/ 42041 f45 1"/>
                  <a:gd name="f52" fmla="*/ 125140 f44 1"/>
                  <a:gd name="f53" fmla="*/ 115613 f45 1"/>
                  <a:gd name="f54" fmla="*/ 41057 f44 1"/>
                  <a:gd name="f55" fmla="*/ 189186 f45 1"/>
                  <a:gd name="f56" fmla="*/ 524533 f44 1"/>
                  <a:gd name="f57" fmla="*/ 346841 f45 1"/>
                  <a:gd name="f58" fmla="*/ 797802 f44 1"/>
                  <a:gd name="f59" fmla="*/ 620110 f45 1"/>
                  <a:gd name="f60" fmla="*/ 892395 f44 1"/>
                  <a:gd name="f61" fmla="+- f46 0 f1"/>
                  <a:gd name="f62" fmla="*/ f49 1 620110"/>
                  <a:gd name="f63" fmla="*/ f50 1 913416"/>
                  <a:gd name="f64" fmla="*/ f51 1 620110"/>
                  <a:gd name="f65" fmla="*/ f52 1 913416"/>
                  <a:gd name="f66" fmla="*/ f53 1 620110"/>
                  <a:gd name="f67" fmla="*/ f54 1 913416"/>
                  <a:gd name="f68" fmla="*/ f55 1 620110"/>
                  <a:gd name="f69" fmla="*/ f56 1 913416"/>
                  <a:gd name="f70" fmla="*/ f57 1 620110"/>
                  <a:gd name="f71" fmla="*/ f58 1 913416"/>
                  <a:gd name="f72" fmla="*/ f59 1 620110"/>
                  <a:gd name="f73" fmla="*/ f60 1 913416"/>
                  <a:gd name="f74" fmla="*/ f40 1 f47"/>
                  <a:gd name="f75" fmla="*/ f41 1 f47"/>
                  <a:gd name="f76" fmla="*/ f40 1 f48"/>
                  <a:gd name="f77" fmla="*/ f42 1 f48"/>
                  <a:gd name="f78" fmla="*/ f62 1 f47"/>
                  <a:gd name="f79" fmla="*/ f63 1 f48"/>
                  <a:gd name="f80" fmla="*/ f64 1 f47"/>
                  <a:gd name="f81" fmla="*/ f65 1 f48"/>
                  <a:gd name="f82" fmla="*/ f66 1 f47"/>
                  <a:gd name="f83" fmla="*/ f67 1 f48"/>
                  <a:gd name="f84" fmla="*/ f68 1 f47"/>
                  <a:gd name="f85" fmla="*/ f69 1 f48"/>
                  <a:gd name="f86" fmla="*/ f70 1 f47"/>
                  <a:gd name="f87" fmla="*/ f71 1 f48"/>
                  <a:gd name="f88" fmla="*/ f72 1 f47"/>
                  <a:gd name="f89" fmla="*/ f73 1 f48"/>
                  <a:gd name="f90" fmla="*/ f74 f38 1"/>
                  <a:gd name="f91" fmla="*/ f75 f38 1"/>
                  <a:gd name="f92" fmla="*/ f77 f39 1"/>
                  <a:gd name="f93" fmla="*/ f76 f39 1"/>
                  <a:gd name="f94" fmla="*/ f78 f38 1"/>
                  <a:gd name="f95" fmla="*/ f79 f39 1"/>
                  <a:gd name="f96" fmla="*/ f80 f38 1"/>
                  <a:gd name="f97" fmla="*/ f81 f39 1"/>
                  <a:gd name="f98" fmla="*/ f82 f38 1"/>
                  <a:gd name="f99" fmla="*/ f83 f39 1"/>
                  <a:gd name="f100" fmla="*/ f84 f38 1"/>
                  <a:gd name="f101" fmla="*/ f85 f39 1"/>
                  <a:gd name="f102" fmla="*/ f86 f38 1"/>
                  <a:gd name="f103" fmla="*/ f87 f39 1"/>
                  <a:gd name="f104" fmla="*/ f88 f38 1"/>
                  <a:gd name="f105" fmla="*/ f89 f39 1"/>
                </a:gdLst>
                <a:ahLst/>
                <a:cxnLst>
                  <a:cxn ang="3cd4">
                    <a:pos x="hc" y="t"/>
                  </a:cxn>
                  <a:cxn ang="0">
                    <a:pos x="r" y="vc"/>
                  </a:cxn>
                  <a:cxn ang="cd4">
                    <a:pos x="hc" y="b"/>
                  </a:cxn>
                  <a:cxn ang="cd2">
                    <a:pos x="l" y="vc"/>
                  </a:cxn>
                  <a:cxn ang="f61">
                    <a:pos x="f94" y="f95"/>
                  </a:cxn>
                  <a:cxn ang="f61">
                    <a:pos x="f96" y="f97"/>
                  </a:cxn>
                  <a:cxn ang="f61">
                    <a:pos x="f98" y="f99"/>
                  </a:cxn>
                  <a:cxn ang="f61">
                    <a:pos x="f100" y="f101"/>
                  </a:cxn>
                  <a:cxn ang="f61">
                    <a:pos x="f102" y="f103"/>
                  </a:cxn>
                  <a:cxn ang="f61">
                    <a:pos x="f104" y="f105"/>
                  </a:cxn>
                </a:cxnLst>
                <a:rect l="f90" t="f93" r="f91" b="f92"/>
                <a:pathLst>
                  <a:path w="620110" h="913416">
                    <a:moveTo>
                      <a:pt x="f5" y="f7"/>
                    </a:moveTo>
                    <a:cubicBezTo>
                      <a:pt x="f8" y="f9"/>
                      <a:pt x="f10" y="f11"/>
                      <a:pt x="f12" y="f13"/>
                    </a:cubicBezTo>
                    <a:cubicBezTo>
                      <a:pt x="f14" y="f15"/>
                      <a:pt x="f16" y="f17"/>
                      <a:pt x="f18" y="f19"/>
                    </a:cubicBezTo>
                    <a:cubicBezTo>
                      <a:pt x="f20" y="f21"/>
                      <a:pt x="f22" y="f23"/>
                      <a:pt x="f24" y="f25"/>
                    </a:cubicBezTo>
                    <a:cubicBezTo>
                      <a:pt x="f26" y="f27"/>
                      <a:pt x="f28" y="f29"/>
                      <a:pt x="f30" y="f31"/>
                    </a:cubicBezTo>
                    <a:cubicBezTo>
                      <a:pt x="f32" y="f33"/>
                      <a:pt x="f34" y="f35"/>
                      <a:pt x="f6" y="f36"/>
                    </a:cubicBezTo>
                  </a:path>
                </a:pathLst>
              </a:custGeom>
              <a:solidFill>
                <a:srgbClr val="92D050"/>
              </a:solidFill>
              <a:ln w="6345" cap="flat">
                <a:solidFill>
                  <a:srgbClr val="92D050"/>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fr-FR" sz="1350">
                  <a:solidFill>
                    <a:srgbClr val="000000"/>
                  </a:solidFill>
                  <a:latin typeface="Calibri"/>
                </a:endParaRPr>
              </a:p>
            </p:txBody>
          </p:sp>
          <p:grpSp>
            <p:nvGrpSpPr>
              <p:cNvPr id="11" name="Groupe 10">
                <a:extLst>
                  <a:ext uri="{FF2B5EF4-FFF2-40B4-BE49-F238E27FC236}">
                    <a16:creationId xmlns:a16="http://schemas.microsoft.com/office/drawing/2014/main" id="{A0EA0C26-0885-61A4-6EDB-F01336607899}"/>
                  </a:ext>
                </a:extLst>
              </p:cNvPr>
              <p:cNvGrpSpPr/>
              <p:nvPr/>
            </p:nvGrpSpPr>
            <p:grpSpPr>
              <a:xfrm>
                <a:off x="4124332" y="637628"/>
                <a:ext cx="5659879" cy="3317450"/>
                <a:chOff x="4167758" y="559282"/>
                <a:chExt cx="5659879" cy="3317450"/>
              </a:xfrm>
            </p:grpSpPr>
            <p:grpSp>
              <p:nvGrpSpPr>
                <p:cNvPr id="22" name="Groupe 21">
                  <a:extLst>
                    <a:ext uri="{FF2B5EF4-FFF2-40B4-BE49-F238E27FC236}">
                      <a16:creationId xmlns:a16="http://schemas.microsoft.com/office/drawing/2014/main" id="{08707169-C4FE-C8B7-E5B3-3D74EA5D41AD}"/>
                    </a:ext>
                  </a:extLst>
                </p:cNvPr>
                <p:cNvGrpSpPr/>
                <p:nvPr/>
              </p:nvGrpSpPr>
              <p:grpSpPr>
                <a:xfrm>
                  <a:off x="4167758" y="559282"/>
                  <a:ext cx="5659879" cy="3317450"/>
                  <a:chOff x="4167758" y="559282"/>
                  <a:chExt cx="5659879" cy="3317450"/>
                </a:xfrm>
              </p:grpSpPr>
              <p:grpSp>
                <p:nvGrpSpPr>
                  <p:cNvPr id="25" name="Groupe 24">
                    <a:extLst>
                      <a:ext uri="{FF2B5EF4-FFF2-40B4-BE49-F238E27FC236}">
                        <a16:creationId xmlns:a16="http://schemas.microsoft.com/office/drawing/2014/main" id="{C73965CD-BA18-B65B-29BE-7C3AD903AD7C}"/>
                      </a:ext>
                    </a:extLst>
                  </p:cNvPr>
                  <p:cNvGrpSpPr/>
                  <p:nvPr/>
                </p:nvGrpSpPr>
                <p:grpSpPr>
                  <a:xfrm>
                    <a:off x="4167758" y="559282"/>
                    <a:ext cx="5659879" cy="3317450"/>
                    <a:chOff x="4286948" y="559283"/>
                    <a:chExt cx="5659879" cy="3317450"/>
                  </a:xfrm>
                </p:grpSpPr>
                <p:grpSp>
                  <p:nvGrpSpPr>
                    <p:cNvPr id="27" name="Groupe 26">
                      <a:extLst>
                        <a:ext uri="{FF2B5EF4-FFF2-40B4-BE49-F238E27FC236}">
                          <a16:creationId xmlns:a16="http://schemas.microsoft.com/office/drawing/2014/main" id="{74740D1B-D108-5E6B-BB70-E5C7C38045AA}"/>
                        </a:ext>
                      </a:extLst>
                    </p:cNvPr>
                    <p:cNvGrpSpPr/>
                    <p:nvPr/>
                  </p:nvGrpSpPr>
                  <p:grpSpPr>
                    <a:xfrm>
                      <a:off x="4286948" y="559283"/>
                      <a:ext cx="5659879" cy="3317450"/>
                      <a:chOff x="4369181" y="447524"/>
                      <a:chExt cx="5659879" cy="3317450"/>
                    </a:xfrm>
                  </p:grpSpPr>
                  <p:grpSp>
                    <p:nvGrpSpPr>
                      <p:cNvPr id="34" name="Groupe 33">
                        <a:extLst>
                          <a:ext uri="{FF2B5EF4-FFF2-40B4-BE49-F238E27FC236}">
                            <a16:creationId xmlns:a16="http://schemas.microsoft.com/office/drawing/2014/main" id="{0ECD38B7-E164-A359-B0E1-AFFA4CC2082B}"/>
                          </a:ext>
                        </a:extLst>
                      </p:cNvPr>
                      <p:cNvGrpSpPr/>
                      <p:nvPr/>
                    </p:nvGrpSpPr>
                    <p:grpSpPr>
                      <a:xfrm>
                        <a:off x="4817918" y="914401"/>
                        <a:ext cx="1899726" cy="2695385"/>
                        <a:chOff x="4817918" y="914401"/>
                        <a:chExt cx="1899726" cy="2695385"/>
                      </a:xfrm>
                    </p:grpSpPr>
                    <p:grpSp>
                      <p:nvGrpSpPr>
                        <p:cNvPr id="36" name="Groupe 35">
                          <a:extLst>
                            <a:ext uri="{FF2B5EF4-FFF2-40B4-BE49-F238E27FC236}">
                              <a16:creationId xmlns:a16="http://schemas.microsoft.com/office/drawing/2014/main" id="{EA212916-47E8-CC34-DECE-96C11F4A5FE5}"/>
                            </a:ext>
                          </a:extLst>
                        </p:cNvPr>
                        <p:cNvGrpSpPr/>
                        <p:nvPr/>
                      </p:nvGrpSpPr>
                      <p:grpSpPr>
                        <a:xfrm>
                          <a:off x="5033682" y="914401"/>
                          <a:ext cx="336392" cy="966755"/>
                          <a:chOff x="5033682" y="914401"/>
                          <a:chExt cx="336392" cy="966755"/>
                        </a:xfrm>
                      </p:grpSpPr>
                      <p:sp>
                        <p:nvSpPr>
                          <p:cNvPr id="43" name="Triangle isocèle 42">
                            <a:extLst>
                              <a:ext uri="{FF2B5EF4-FFF2-40B4-BE49-F238E27FC236}">
                                <a16:creationId xmlns:a16="http://schemas.microsoft.com/office/drawing/2014/main" id="{33CBAF2E-3AA6-892C-A316-4C4132036932}"/>
                              </a:ext>
                            </a:extLst>
                          </p:cNvPr>
                          <p:cNvSpPr/>
                          <p:nvPr/>
                        </p:nvSpPr>
                        <p:spPr>
                          <a:xfrm>
                            <a:off x="5033682" y="998133"/>
                            <a:ext cx="85165" cy="883023"/>
                          </a:xfrm>
                          <a:prstGeom prst="triangl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44" name="Triangle isocèle 43">
                            <a:extLst>
                              <a:ext uri="{FF2B5EF4-FFF2-40B4-BE49-F238E27FC236}">
                                <a16:creationId xmlns:a16="http://schemas.microsoft.com/office/drawing/2014/main" id="{3DEC5189-6A7B-3863-A538-D6D29AB805EB}"/>
                              </a:ext>
                            </a:extLst>
                          </p:cNvPr>
                          <p:cNvSpPr/>
                          <p:nvPr/>
                        </p:nvSpPr>
                        <p:spPr>
                          <a:xfrm>
                            <a:off x="5283609" y="914401"/>
                            <a:ext cx="86465" cy="966693"/>
                          </a:xfrm>
                          <a:prstGeom prst="triangle">
                            <a:avLst>
                              <a:gd name="adj" fmla="val 50001"/>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grpSp>
                      <p:nvGrpSpPr>
                        <p:cNvPr id="37" name="Groupe 36">
                          <a:extLst>
                            <a:ext uri="{FF2B5EF4-FFF2-40B4-BE49-F238E27FC236}">
                              <a16:creationId xmlns:a16="http://schemas.microsoft.com/office/drawing/2014/main" id="{8F980CA4-0B1A-BCE9-6941-8D5BA97C8BF2}"/>
                            </a:ext>
                          </a:extLst>
                        </p:cNvPr>
                        <p:cNvGrpSpPr/>
                        <p:nvPr/>
                      </p:nvGrpSpPr>
                      <p:grpSpPr>
                        <a:xfrm>
                          <a:off x="4817918" y="3178900"/>
                          <a:ext cx="1899726" cy="430886"/>
                          <a:chOff x="4817918" y="3178900"/>
                          <a:chExt cx="1899726" cy="430886"/>
                        </a:xfrm>
                      </p:grpSpPr>
                      <p:cxnSp>
                        <p:nvCxnSpPr>
                          <p:cNvPr id="41" name="Connecteur droit avec flèche 40">
                            <a:extLst>
                              <a:ext uri="{FF2B5EF4-FFF2-40B4-BE49-F238E27FC236}">
                                <a16:creationId xmlns:a16="http://schemas.microsoft.com/office/drawing/2014/main" id="{B1AA1558-074A-6063-237B-71303FBB4A60}"/>
                              </a:ext>
                            </a:extLst>
                          </p:cNvPr>
                          <p:cNvCxnSpPr/>
                          <p:nvPr/>
                        </p:nvCxnSpPr>
                        <p:spPr>
                          <a:xfrm flipV="1">
                            <a:off x="4817918" y="3277790"/>
                            <a:ext cx="1604155" cy="1047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ZoneTexte 41">
                            <a:extLst>
                              <a:ext uri="{FF2B5EF4-FFF2-40B4-BE49-F238E27FC236}">
                                <a16:creationId xmlns:a16="http://schemas.microsoft.com/office/drawing/2014/main" id="{9DBB56C3-0237-CA27-39E0-6219251EDA40}"/>
                              </a:ext>
                            </a:extLst>
                          </p:cNvPr>
                          <p:cNvSpPr txBox="1"/>
                          <p:nvPr/>
                        </p:nvSpPr>
                        <p:spPr>
                          <a:xfrm>
                            <a:off x="5992659" y="3178900"/>
                            <a:ext cx="724985" cy="430886"/>
                          </a:xfrm>
                          <a:prstGeom prst="rect">
                            <a:avLst/>
                          </a:prstGeom>
                          <a:noFill/>
                        </p:spPr>
                        <p:txBody>
                          <a:bodyPr wrap="none" rtlCol="0">
                            <a:spAutoFit/>
                          </a:bodyPr>
                          <a:lstStyle/>
                          <a:p>
                            <a:r>
                              <a:rPr lang="fr-FR" sz="1500" dirty="0"/>
                              <a:t>time</a:t>
                            </a:r>
                            <a:endParaRPr lang="fr-FR" sz="1500" baseline="-25000" dirty="0"/>
                          </a:p>
                        </p:txBody>
                      </p:sp>
                    </p:grpSp>
                    <p:grpSp>
                      <p:nvGrpSpPr>
                        <p:cNvPr id="38" name="Groupe 37">
                          <a:extLst>
                            <a:ext uri="{FF2B5EF4-FFF2-40B4-BE49-F238E27FC236}">
                              <a16:creationId xmlns:a16="http://schemas.microsoft.com/office/drawing/2014/main" id="{6D3C7FDE-DC6E-77CD-E36A-E9FA85D7379E}"/>
                            </a:ext>
                          </a:extLst>
                        </p:cNvPr>
                        <p:cNvGrpSpPr/>
                        <p:nvPr/>
                      </p:nvGrpSpPr>
                      <p:grpSpPr>
                        <a:xfrm>
                          <a:off x="4817918" y="1778979"/>
                          <a:ext cx="1899726" cy="430886"/>
                          <a:chOff x="4817918" y="2937600"/>
                          <a:chExt cx="1899726" cy="430886"/>
                        </a:xfrm>
                      </p:grpSpPr>
                      <p:cxnSp>
                        <p:nvCxnSpPr>
                          <p:cNvPr id="39" name="Connecteur droit avec flèche 38">
                            <a:extLst>
                              <a:ext uri="{FF2B5EF4-FFF2-40B4-BE49-F238E27FC236}">
                                <a16:creationId xmlns:a16="http://schemas.microsoft.com/office/drawing/2014/main" id="{37172F21-C3C5-5E9D-8239-84DE2F1B8C2A}"/>
                              </a:ext>
                            </a:extLst>
                          </p:cNvPr>
                          <p:cNvCxnSpPr/>
                          <p:nvPr/>
                        </p:nvCxnSpPr>
                        <p:spPr>
                          <a:xfrm flipV="1">
                            <a:off x="4817918" y="3039715"/>
                            <a:ext cx="1581295" cy="725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 name="ZoneTexte 39">
                            <a:extLst>
                              <a:ext uri="{FF2B5EF4-FFF2-40B4-BE49-F238E27FC236}">
                                <a16:creationId xmlns:a16="http://schemas.microsoft.com/office/drawing/2014/main" id="{09C306EB-C8C0-B5A2-4F3F-8F9A05E05D41}"/>
                              </a:ext>
                            </a:extLst>
                          </p:cNvPr>
                          <p:cNvSpPr txBox="1"/>
                          <p:nvPr/>
                        </p:nvSpPr>
                        <p:spPr>
                          <a:xfrm>
                            <a:off x="5992659" y="2937600"/>
                            <a:ext cx="724985" cy="430886"/>
                          </a:xfrm>
                          <a:prstGeom prst="rect">
                            <a:avLst/>
                          </a:prstGeom>
                          <a:noFill/>
                        </p:spPr>
                        <p:txBody>
                          <a:bodyPr wrap="none" rtlCol="0">
                            <a:spAutoFit/>
                          </a:bodyPr>
                          <a:lstStyle/>
                          <a:p>
                            <a:r>
                              <a:rPr lang="fr-FR" sz="1500" dirty="0"/>
                              <a:t>time</a:t>
                            </a:r>
                            <a:endParaRPr lang="fr-FR" sz="1500" baseline="-25000" dirty="0"/>
                          </a:p>
                        </p:txBody>
                      </p:sp>
                    </p:grpSp>
                  </p:grpSp>
                  <p:sp>
                    <p:nvSpPr>
                      <p:cNvPr id="35" name="Rectangle à coins arrondis 87">
                        <a:extLst>
                          <a:ext uri="{FF2B5EF4-FFF2-40B4-BE49-F238E27FC236}">
                            <a16:creationId xmlns:a16="http://schemas.microsoft.com/office/drawing/2014/main" id="{592A8FBA-9779-CAF4-1B7E-94112215749B}"/>
                          </a:ext>
                        </a:extLst>
                      </p:cNvPr>
                      <p:cNvSpPr/>
                      <p:nvPr/>
                    </p:nvSpPr>
                    <p:spPr>
                      <a:xfrm>
                        <a:off x="4369181" y="447524"/>
                        <a:ext cx="5659879" cy="3317450"/>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grpSp>
                  <p:nvGrpSpPr>
                    <p:cNvPr id="28" name="Groupe 27">
                      <a:extLst>
                        <a:ext uri="{FF2B5EF4-FFF2-40B4-BE49-F238E27FC236}">
                          <a16:creationId xmlns:a16="http://schemas.microsoft.com/office/drawing/2014/main" id="{E591EEBF-545A-DF05-5960-2A5CFD3CC2BA}"/>
                        </a:ext>
                      </a:extLst>
                    </p:cNvPr>
                    <p:cNvGrpSpPr/>
                    <p:nvPr/>
                  </p:nvGrpSpPr>
                  <p:grpSpPr>
                    <a:xfrm>
                      <a:off x="4740797" y="573683"/>
                      <a:ext cx="1083296" cy="2830159"/>
                      <a:chOff x="4740797" y="573683"/>
                      <a:chExt cx="1083296" cy="2830159"/>
                    </a:xfrm>
                  </p:grpSpPr>
                  <p:cxnSp>
                    <p:nvCxnSpPr>
                      <p:cNvPr id="29" name="Connecteur droit avec flèche 28">
                        <a:extLst>
                          <a:ext uri="{FF2B5EF4-FFF2-40B4-BE49-F238E27FC236}">
                            <a16:creationId xmlns:a16="http://schemas.microsoft.com/office/drawing/2014/main" id="{04B1F7E0-53AF-4A34-E9CE-9A701B95A91B}"/>
                          </a:ext>
                        </a:extLst>
                      </p:cNvPr>
                      <p:cNvCxnSpPr/>
                      <p:nvPr/>
                    </p:nvCxnSpPr>
                    <p:spPr>
                      <a:xfrm flipV="1">
                        <a:off x="4740797" y="2288864"/>
                        <a:ext cx="3116" cy="111497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Forme libre : forme 9">
                        <a:extLst>
                          <a:ext uri="{FF2B5EF4-FFF2-40B4-BE49-F238E27FC236}">
                            <a16:creationId xmlns:a16="http://schemas.microsoft.com/office/drawing/2014/main" id="{DAA924D2-0860-CC7C-2886-904A13CB8990}"/>
                          </a:ext>
                        </a:extLst>
                      </p:cNvPr>
                      <p:cNvSpPr/>
                      <p:nvPr/>
                    </p:nvSpPr>
                    <p:spPr>
                      <a:xfrm>
                        <a:off x="4948681" y="2486614"/>
                        <a:ext cx="620109" cy="913412"/>
                      </a:xfrm>
                      <a:custGeom>
                        <a:avLst/>
                        <a:gdLst>
                          <a:gd name="f0" fmla="val 10800000"/>
                          <a:gd name="f1" fmla="val 5400000"/>
                          <a:gd name="f2" fmla="val 180"/>
                          <a:gd name="f3" fmla="val w"/>
                          <a:gd name="f4" fmla="val h"/>
                          <a:gd name="f5" fmla="val 0"/>
                          <a:gd name="f6" fmla="val 620110"/>
                          <a:gd name="f7" fmla="val 913416"/>
                          <a:gd name="f8" fmla="val 11386"/>
                          <a:gd name="f9" fmla="val 591974"/>
                          <a:gd name="f10" fmla="val 22772"/>
                          <a:gd name="f11" fmla="val 270533"/>
                          <a:gd name="f12" fmla="val 42041"/>
                          <a:gd name="f13" fmla="val 125140"/>
                          <a:gd name="f14" fmla="val 61310"/>
                          <a:gd name="f15" fmla="val -20253"/>
                          <a:gd name="f16" fmla="val 91089"/>
                          <a:gd name="f17" fmla="val -25508"/>
                          <a:gd name="f18" fmla="val 115613"/>
                          <a:gd name="f19" fmla="val 41057"/>
                          <a:gd name="f20" fmla="val 140137"/>
                          <a:gd name="f21" fmla="val 107622"/>
                          <a:gd name="f22" fmla="val 150648"/>
                          <a:gd name="f23" fmla="val 398409"/>
                          <a:gd name="f24" fmla="val 189186"/>
                          <a:gd name="f25" fmla="val 524533"/>
                          <a:gd name="f26" fmla="val 227724"/>
                          <a:gd name="f27" fmla="val 650657"/>
                          <a:gd name="f28" fmla="val 275020"/>
                          <a:gd name="f29" fmla="val 736492"/>
                          <a:gd name="f30" fmla="val 346841"/>
                          <a:gd name="f31" fmla="val 797802"/>
                          <a:gd name="f32" fmla="val 418662"/>
                          <a:gd name="f33" fmla="val 859112"/>
                          <a:gd name="f34" fmla="val 519386"/>
                          <a:gd name="f35" fmla="val 875753"/>
                          <a:gd name="f36" fmla="val 892395"/>
                          <a:gd name="f37" fmla="+- 0 0 -90"/>
                          <a:gd name="f38" fmla="*/ f3 1 620110"/>
                          <a:gd name="f39" fmla="*/ f4 1 913416"/>
                          <a:gd name="f40" fmla="val f5"/>
                          <a:gd name="f41" fmla="val f6"/>
                          <a:gd name="f42" fmla="val f7"/>
                          <a:gd name="f43" fmla="*/ f37 f0 1"/>
                          <a:gd name="f44" fmla="+- f42 0 f40"/>
                          <a:gd name="f45" fmla="+- f41 0 f40"/>
                          <a:gd name="f46" fmla="*/ f43 1 f2"/>
                          <a:gd name="f47" fmla="*/ f45 1 620110"/>
                          <a:gd name="f48" fmla="*/ f44 1 913416"/>
                          <a:gd name="f49" fmla="*/ 0 f45 1"/>
                          <a:gd name="f50" fmla="*/ 913416 f44 1"/>
                          <a:gd name="f51" fmla="*/ 42041 f45 1"/>
                          <a:gd name="f52" fmla="*/ 125140 f44 1"/>
                          <a:gd name="f53" fmla="*/ 115613 f45 1"/>
                          <a:gd name="f54" fmla="*/ 41057 f44 1"/>
                          <a:gd name="f55" fmla="*/ 189186 f45 1"/>
                          <a:gd name="f56" fmla="*/ 524533 f44 1"/>
                          <a:gd name="f57" fmla="*/ 346841 f45 1"/>
                          <a:gd name="f58" fmla="*/ 797802 f44 1"/>
                          <a:gd name="f59" fmla="*/ 620110 f45 1"/>
                          <a:gd name="f60" fmla="*/ 892395 f44 1"/>
                          <a:gd name="f61" fmla="+- f46 0 f1"/>
                          <a:gd name="f62" fmla="*/ f49 1 620110"/>
                          <a:gd name="f63" fmla="*/ f50 1 913416"/>
                          <a:gd name="f64" fmla="*/ f51 1 620110"/>
                          <a:gd name="f65" fmla="*/ f52 1 913416"/>
                          <a:gd name="f66" fmla="*/ f53 1 620110"/>
                          <a:gd name="f67" fmla="*/ f54 1 913416"/>
                          <a:gd name="f68" fmla="*/ f55 1 620110"/>
                          <a:gd name="f69" fmla="*/ f56 1 913416"/>
                          <a:gd name="f70" fmla="*/ f57 1 620110"/>
                          <a:gd name="f71" fmla="*/ f58 1 913416"/>
                          <a:gd name="f72" fmla="*/ f59 1 620110"/>
                          <a:gd name="f73" fmla="*/ f60 1 913416"/>
                          <a:gd name="f74" fmla="*/ f40 1 f47"/>
                          <a:gd name="f75" fmla="*/ f41 1 f47"/>
                          <a:gd name="f76" fmla="*/ f40 1 f48"/>
                          <a:gd name="f77" fmla="*/ f42 1 f48"/>
                          <a:gd name="f78" fmla="*/ f62 1 f47"/>
                          <a:gd name="f79" fmla="*/ f63 1 f48"/>
                          <a:gd name="f80" fmla="*/ f64 1 f47"/>
                          <a:gd name="f81" fmla="*/ f65 1 f48"/>
                          <a:gd name="f82" fmla="*/ f66 1 f47"/>
                          <a:gd name="f83" fmla="*/ f67 1 f48"/>
                          <a:gd name="f84" fmla="*/ f68 1 f47"/>
                          <a:gd name="f85" fmla="*/ f69 1 f48"/>
                          <a:gd name="f86" fmla="*/ f70 1 f47"/>
                          <a:gd name="f87" fmla="*/ f71 1 f48"/>
                          <a:gd name="f88" fmla="*/ f72 1 f47"/>
                          <a:gd name="f89" fmla="*/ f73 1 f48"/>
                          <a:gd name="f90" fmla="*/ f74 f38 1"/>
                          <a:gd name="f91" fmla="*/ f75 f38 1"/>
                          <a:gd name="f92" fmla="*/ f77 f39 1"/>
                          <a:gd name="f93" fmla="*/ f76 f39 1"/>
                          <a:gd name="f94" fmla="*/ f78 f38 1"/>
                          <a:gd name="f95" fmla="*/ f79 f39 1"/>
                          <a:gd name="f96" fmla="*/ f80 f38 1"/>
                          <a:gd name="f97" fmla="*/ f81 f39 1"/>
                          <a:gd name="f98" fmla="*/ f82 f38 1"/>
                          <a:gd name="f99" fmla="*/ f83 f39 1"/>
                          <a:gd name="f100" fmla="*/ f84 f38 1"/>
                          <a:gd name="f101" fmla="*/ f85 f39 1"/>
                          <a:gd name="f102" fmla="*/ f86 f38 1"/>
                          <a:gd name="f103" fmla="*/ f87 f39 1"/>
                          <a:gd name="f104" fmla="*/ f88 f38 1"/>
                          <a:gd name="f105" fmla="*/ f89 f39 1"/>
                        </a:gdLst>
                        <a:ahLst/>
                        <a:cxnLst>
                          <a:cxn ang="3cd4">
                            <a:pos x="hc" y="t"/>
                          </a:cxn>
                          <a:cxn ang="0">
                            <a:pos x="r" y="vc"/>
                          </a:cxn>
                          <a:cxn ang="cd4">
                            <a:pos x="hc" y="b"/>
                          </a:cxn>
                          <a:cxn ang="cd2">
                            <a:pos x="l" y="vc"/>
                          </a:cxn>
                          <a:cxn ang="f61">
                            <a:pos x="f94" y="f95"/>
                          </a:cxn>
                          <a:cxn ang="f61">
                            <a:pos x="f96" y="f97"/>
                          </a:cxn>
                          <a:cxn ang="f61">
                            <a:pos x="f98" y="f99"/>
                          </a:cxn>
                          <a:cxn ang="f61">
                            <a:pos x="f100" y="f101"/>
                          </a:cxn>
                          <a:cxn ang="f61">
                            <a:pos x="f102" y="f103"/>
                          </a:cxn>
                          <a:cxn ang="f61">
                            <a:pos x="f104" y="f105"/>
                          </a:cxn>
                        </a:cxnLst>
                        <a:rect l="f90" t="f93" r="f91" b="f92"/>
                        <a:pathLst>
                          <a:path w="620110" h="913416">
                            <a:moveTo>
                              <a:pt x="f5" y="f7"/>
                            </a:moveTo>
                            <a:cubicBezTo>
                              <a:pt x="f8" y="f9"/>
                              <a:pt x="f10" y="f11"/>
                              <a:pt x="f12" y="f13"/>
                            </a:cubicBezTo>
                            <a:cubicBezTo>
                              <a:pt x="f14" y="f15"/>
                              <a:pt x="f16" y="f17"/>
                              <a:pt x="f18" y="f19"/>
                            </a:cubicBezTo>
                            <a:cubicBezTo>
                              <a:pt x="f20" y="f21"/>
                              <a:pt x="f22" y="f23"/>
                              <a:pt x="f24" y="f25"/>
                            </a:cubicBezTo>
                            <a:cubicBezTo>
                              <a:pt x="f26" y="f27"/>
                              <a:pt x="f28" y="f29"/>
                              <a:pt x="f30" y="f31"/>
                            </a:cubicBezTo>
                            <a:cubicBezTo>
                              <a:pt x="f32" y="f33"/>
                              <a:pt x="f34" y="f35"/>
                              <a:pt x="f6" y="f36"/>
                            </a:cubicBezTo>
                          </a:path>
                        </a:pathLst>
                      </a:custGeom>
                      <a:solidFill>
                        <a:srgbClr val="92D050"/>
                      </a:solidFill>
                      <a:ln w="6345" cap="flat">
                        <a:solidFill>
                          <a:srgbClr val="92D050"/>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fr-FR" sz="1350">
                          <a:solidFill>
                            <a:srgbClr val="000000"/>
                          </a:solidFill>
                          <a:latin typeface="Calibri"/>
                        </a:endParaRPr>
                      </a:p>
                    </p:txBody>
                  </p:sp>
                  <p:sp>
                    <p:nvSpPr>
                      <p:cNvPr id="31" name="Forme libre : forme 9">
                        <a:extLst>
                          <a:ext uri="{FF2B5EF4-FFF2-40B4-BE49-F238E27FC236}">
                            <a16:creationId xmlns:a16="http://schemas.microsoft.com/office/drawing/2014/main" id="{1D33F129-C834-C603-A1C4-2992B30652A8}"/>
                          </a:ext>
                        </a:extLst>
                      </p:cNvPr>
                      <p:cNvSpPr/>
                      <p:nvPr/>
                    </p:nvSpPr>
                    <p:spPr>
                      <a:xfrm>
                        <a:off x="5203984" y="2754055"/>
                        <a:ext cx="620109" cy="645653"/>
                      </a:xfrm>
                      <a:custGeom>
                        <a:avLst/>
                        <a:gdLst>
                          <a:gd name="f0" fmla="val 10800000"/>
                          <a:gd name="f1" fmla="val 5400000"/>
                          <a:gd name="f2" fmla="val 180"/>
                          <a:gd name="f3" fmla="val w"/>
                          <a:gd name="f4" fmla="val h"/>
                          <a:gd name="f5" fmla="val 0"/>
                          <a:gd name="f6" fmla="val 620110"/>
                          <a:gd name="f7" fmla="val 913416"/>
                          <a:gd name="f8" fmla="val 11386"/>
                          <a:gd name="f9" fmla="val 591974"/>
                          <a:gd name="f10" fmla="val 22772"/>
                          <a:gd name="f11" fmla="val 270533"/>
                          <a:gd name="f12" fmla="val 42041"/>
                          <a:gd name="f13" fmla="val 125140"/>
                          <a:gd name="f14" fmla="val 61310"/>
                          <a:gd name="f15" fmla="val -20253"/>
                          <a:gd name="f16" fmla="val 91089"/>
                          <a:gd name="f17" fmla="val -25508"/>
                          <a:gd name="f18" fmla="val 115613"/>
                          <a:gd name="f19" fmla="val 41057"/>
                          <a:gd name="f20" fmla="val 140137"/>
                          <a:gd name="f21" fmla="val 107622"/>
                          <a:gd name="f22" fmla="val 150648"/>
                          <a:gd name="f23" fmla="val 398409"/>
                          <a:gd name="f24" fmla="val 189186"/>
                          <a:gd name="f25" fmla="val 524533"/>
                          <a:gd name="f26" fmla="val 227724"/>
                          <a:gd name="f27" fmla="val 650657"/>
                          <a:gd name="f28" fmla="val 275020"/>
                          <a:gd name="f29" fmla="val 736492"/>
                          <a:gd name="f30" fmla="val 346841"/>
                          <a:gd name="f31" fmla="val 797802"/>
                          <a:gd name="f32" fmla="val 418662"/>
                          <a:gd name="f33" fmla="val 859112"/>
                          <a:gd name="f34" fmla="val 519386"/>
                          <a:gd name="f35" fmla="val 875753"/>
                          <a:gd name="f36" fmla="val 892395"/>
                          <a:gd name="f37" fmla="+- 0 0 -90"/>
                          <a:gd name="f38" fmla="*/ f3 1 620110"/>
                          <a:gd name="f39" fmla="*/ f4 1 913416"/>
                          <a:gd name="f40" fmla="val f5"/>
                          <a:gd name="f41" fmla="val f6"/>
                          <a:gd name="f42" fmla="val f7"/>
                          <a:gd name="f43" fmla="*/ f37 f0 1"/>
                          <a:gd name="f44" fmla="+- f42 0 f40"/>
                          <a:gd name="f45" fmla="+- f41 0 f40"/>
                          <a:gd name="f46" fmla="*/ f43 1 f2"/>
                          <a:gd name="f47" fmla="*/ f45 1 620110"/>
                          <a:gd name="f48" fmla="*/ f44 1 913416"/>
                          <a:gd name="f49" fmla="*/ 0 f45 1"/>
                          <a:gd name="f50" fmla="*/ 913416 f44 1"/>
                          <a:gd name="f51" fmla="*/ 42041 f45 1"/>
                          <a:gd name="f52" fmla="*/ 125140 f44 1"/>
                          <a:gd name="f53" fmla="*/ 115613 f45 1"/>
                          <a:gd name="f54" fmla="*/ 41057 f44 1"/>
                          <a:gd name="f55" fmla="*/ 189186 f45 1"/>
                          <a:gd name="f56" fmla="*/ 524533 f44 1"/>
                          <a:gd name="f57" fmla="*/ 346841 f45 1"/>
                          <a:gd name="f58" fmla="*/ 797802 f44 1"/>
                          <a:gd name="f59" fmla="*/ 620110 f45 1"/>
                          <a:gd name="f60" fmla="*/ 892395 f44 1"/>
                          <a:gd name="f61" fmla="+- f46 0 f1"/>
                          <a:gd name="f62" fmla="*/ f49 1 620110"/>
                          <a:gd name="f63" fmla="*/ f50 1 913416"/>
                          <a:gd name="f64" fmla="*/ f51 1 620110"/>
                          <a:gd name="f65" fmla="*/ f52 1 913416"/>
                          <a:gd name="f66" fmla="*/ f53 1 620110"/>
                          <a:gd name="f67" fmla="*/ f54 1 913416"/>
                          <a:gd name="f68" fmla="*/ f55 1 620110"/>
                          <a:gd name="f69" fmla="*/ f56 1 913416"/>
                          <a:gd name="f70" fmla="*/ f57 1 620110"/>
                          <a:gd name="f71" fmla="*/ f58 1 913416"/>
                          <a:gd name="f72" fmla="*/ f59 1 620110"/>
                          <a:gd name="f73" fmla="*/ f60 1 913416"/>
                          <a:gd name="f74" fmla="*/ f40 1 f47"/>
                          <a:gd name="f75" fmla="*/ f41 1 f47"/>
                          <a:gd name="f76" fmla="*/ f40 1 f48"/>
                          <a:gd name="f77" fmla="*/ f42 1 f48"/>
                          <a:gd name="f78" fmla="*/ f62 1 f47"/>
                          <a:gd name="f79" fmla="*/ f63 1 f48"/>
                          <a:gd name="f80" fmla="*/ f64 1 f47"/>
                          <a:gd name="f81" fmla="*/ f65 1 f48"/>
                          <a:gd name="f82" fmla="*/ f66 1 f47"/>
                          <a:gd name="f83" fmla="*/ f67 1 f48"/>
                          <a:gd name="f84" fmla="*/ f68 1 f47"/>
                          <a:gd name="f85" fmla="*/ f69 1 f48"/>
                          <a:gd name="f86" fmla="*/ f70 1 f47"/>
                          <a:gd name="f87" fmla="*/ f71 1 f48"/>
                          <a:gd name="f88" fmla="*/ f72 1 f47"/>
                          <a:gd name="f89" fmla="*/ f73 1 f48"/>
                          <a:gd name="f90" fmla="*/ f74 f38 1"/>
                          <a:gd name="f91" fmla="*/ f75 f38 1"/>
                          <a:gd name="f92" fmla="*/ f77 f39 1"/>
                          <a:gd name="f93" fmla="*/ f76 f39 1"/>
                          <a:gd name="f94" fmla="*/ f78 f38 1"/>
                          <a:gd name="f95" fmla="*/ f79 f39 1"/>
                          <a:gd name="f96" fmla="*/ f80 f38 1"/>
                          <a:gd name="f97" fmla="*/ f81 f39 1"/>
                          <a:gd name="f98" fmla="*/ f82 f38 1"/>
                          <a:gd name="f99" fmla="*/ f83 f39 1"/>
                          <a:gd name="f100" fmla="*/ f84 f38 1"/>
                          <a:gd name="f101" fmla="*/ f85 f39 1"/>
                          <a:gd name="f102" fmla="*/ f86 f38 1"/>
                          <a:gd name="f103" fmla="*/ f87 f39 1"/>
                          <a:gd name="f104" fmla="*/ f88 f38 1"/>
                          <a:gd name="f105" fmla="*/ f89 f39 1"/>
                        </a:gdLst>
                        <a:ahLst/>
                        <a:cxnLst>
                          <a:cxn ang="3cd4">
                            <a:pos x="hc" y="t"/>
                          </a:cxn>
                          <a:cxn ang="0">
                            <a:pos x="r" y="vc"/>
                          </a:cxn>
                          <a:cxn ang="cd4">
                            <a:pos x="hc" y="b"/>
                          </a:cxn>
                          <a:cxn ang="cd2">
                            <a:pos x="l" y="vc"/>
                          </a:cxn>
                          <a:cxn ang="f61">
                            <a:pos x="f94" y="f95"/>
                          </a:cxn>
                          <a:cxn ang="f61">
                            <a:pos x="f96" y="f97"/>
                          </a:cxn>
                          <a:cxn ang="f61">
                            <a:pos x="f98" y="f99"/>
                          </a:cxn>
                          <a:cxn ang="f61">
                            <a:pos x="f100" y="f101"/>
                          </a:cxn>
                          <a:cxn ang="f61">
                            <a:pos x="f102" y="f103"/>
                          </a:cxn>
                          <a:cxn ang="f61">
                            <a:pos x="f104" y="f105"/>
                          </a:cxn>
                        </a:cxnLst>
                        <a:rect l="f90" t="f93" r="f91" b="f92"/>
                        <a:pathLst>
                          <a:path w="620110" h="913416">
                            <a:moveTo>
                              <a:pt x="f5" y="f7"/>
                            </a:moveTo>
                            <a:cubicBezTo>
                              <a:pt x="f8" y="f9"/>
                              <a:pt x="f10" y="f11"/>
                              <a:pt x="f12" y="f13"/>
                            </a:cubicBezTo>
                            <a:cubicBezTo>
                              <a:pt x="f14" y="f15"/>
                              <a:pt x="f16" y="f17"/>
                              <a:pt x="f18" y="f19"/>
                            </a:cubicBezTo>
                            <a:cubicBezTo>
                              <a:pt x="f20" y="f21"/>
                              <a:pt x="f22" y="f23"/>
                              <a:pt x="f24" y="f25"/>
                            </a:cubicBezTo>
                            <a:cubicBezTo>
                              <a:pt x="f26" y="f27"/>
                              <a:pt x="f28" y="f29"/>
                              <a:pt x="f30" y="f31"/>
                            </a:cubicBezTo>
                            <a:cubicBezTo>
                              <a:pt x="f32" y="f33"/>
                              <a:pt x="f34" y="f35"/>
                              <a:pt x="f6" y="f36"/>
                            </a:cubicBezTo>
                          </a:path>
                        </a:pathLst>
                      </a:custGeom>
                      <a:solidFill>
                        <a:srgbClr val="FFC000"/>
                      </a:solidFill>
                      <a:ln w="6345" cap="flat">
                        <a:solidFill>
                          <a:schemeClr val="accent4">
                            <a:lumMod val="60000"/>
                            <a:lumOff val="40000"/>
                          </a:schemeClr>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fr-FR" sz="1350">
                          <a:solidFill>
                            <a:srgbClr val="000000"/>
                          </a:solidFill>
                          <a:latin typeface="Calibri"/>
                        </a:endParaRPr>
                      </a:p>
                    </p:txBody>
                  </p:sp>
                  <p:cxnSp>
                    <p:nvCxnSpPr>
                      <p:cNvPr id="32" name="Connecteur droit avec flèche 35">
                        <a:extLst>
                          <a:ext uri="{FF2B5EF4-FFF2-40B4-BE49-F238E27FC236}">
                            <a16:creationId xmlns:a16="http://schemas.microsoft.com/office/drawing/2014/main" id="{4EF9C00F-2C90-DFEF-FC78-153CB0D76443}"/>
                          </a:ext>
                        </a:extLst>
                      </p:cNvPr>
                      <p:cNvCxnSpPr/>
                      <p:nvPr/>
                    </p:nvCxnSpPr>
                    <p:spPr>
                      <a:xfrm flipV="1">
                        <a:off x="4988667" y="1038235"/>
                        <a:ext cx="287559" cy="3816"/>
                      </a:xfrm>
                      <a:prstGeom prst="straightConnector1">
                        <a:avLst/>
                      </a:prstGeom>
                      <a:noFill/>
                      <a:ln w="6345" cap="flat">
                        <a:solidFill>
                          <a:srgbClr val="000000"/>
                        </a:solidFill>
                        <a:prstDash val="solid"/>
                        <a:miter/>
                        <a:headEnd type="arrow"/>
                        <a:tailEnd type="arrow"/>
                      </a:ln>
                    </p:spPr>
                  </p:cxnSp>
                  <p:sp>
                    <p:nvSpPr>
                      <p:cNvPr id="33" name="ZoneTexte 38">
                        <a:extLst>
                          <a:ext uri="{FF2B5EF4-FFF2-40B4-BE49-F238E27FC236}">
                            <a16:creationId xmlns:a16="http://schemas.microsoft.com/office/drawing/2014/main" id="{25D07327-B1A5-93B3-CE8E-3F2B3E5CE826}"/>
                          </a:ext>
                        </a:extLst>
                      </p:cNvPr>
                      <p:cNvSpPr txBox="1"/>
                      <p:nvPr/>
                    </p:nvSpPr>
                    <p:spPr>
                      <a:xfrm>
                        <a:off x="4954096" y="573683"/>
                        <a:ext cx="402788" cy="400109"/>
                      </a:xfrm>
                      <a:prstGeom prst="rect">
                        <a:avLst/>
                      </a:prstGeom>
                      <a:noFill/>
                      <a:ln cap="flat">
                        <a:noFill/>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fr-FR" sz="1500" dirty="0">
                            <a:solidFill>
                              <a:srgbClr val="000000"/>
                            </a:solidFill>
                            <a:latin typeface="Arial" pitchFamily="34"/>
                            <a:cs typeface="Arial" pitchFamily="34"/>
                          </a:rPr>
                          <a:t>t</a:t>
                        </a:r>
                        <a:r>
                          <a:rPr lang="fr-FR" sz="1500" baseline="-25000" dirty="0">
                            <a:solidFill>
                              <a:srgbClr val="000000"/>
                            </a:solidFill>
                            <a:latin typeface="Arial" pitchFamily="34"/>
                            <a:cs typeface="Arial" pitchFamily="34"/>
                          </a:rPr>
                          <a:t>d</a:t>
                        </a:r>
                      </a:p>
                    </p:txBody>
                  </p:sp>
                </p:grpSp>
              </p:grpSp>
              <p:cxnSp>
                <p:nvCxnSpPr>
                  <p:cNvPr id="26" name="Connecteur droit 25">
                    <a:extLst>
                      <a:ext uri="{FF2B5EF4-FFF2-40B4-BE49-F238E27FC236}">
                        <a16:creationId xmlns:a16="http://schemas.microsoft.com/office/drawing/2014/main" id="{2A2D03B9-C016-0EBD-41BD-CB1615022742}"/>
                      </a:ext>
                    </a:extLst>
                  </p:cNvPr>
                  <p:cNvCxnSpPr/>
                  <p:nvPr/>
                </p:nvCxnSpPr>
                <p:spPr>
                  <a:xfrm flipV="1">
                    <a:off x="7315539" y="2930737"/>
                    <a:ext cx="1836913" cy="10898"/>
                  </a:xfrm>
                  <a:prstGeom prst="line">
                    <a:avLst/>
                  </a:prstGeom>
                  <a:ln>
                    <a:solidFill>
                      <a:srgbClr val="C00000"/>
                    </a:solidFill>
                    <a:prstDash val="lgDash"/>
                  </a:ln>
                </p:spPr>
                <p:style>
                  <a:lnRef idx="1">
                    <a:schemeClr val="accent1"/>
                  </a:lnRef>
                  <a:fillRef idx="0">
                    <a:schemeClr val="accent1"/>
                  </a:fillRef>
                  <a:effectRef idx="0">
                    <a:schemeClr val="accent1"/>
                  </a:effectRef>
                  <a:fontRef idx="minor">
                    <a:schemeClr val="tx1"/>
                  </a:fontRef>
                </p:style>
              </p:cxnSp>
            </p:grpSp>
            <p:sp>
              <p:nvSpPr>
                <p:cNvPr id="23" name="ZoneTexte 22">
                  <a:extLst>
                    <a:ext uri="{FF2B5EF4-FFF2-40B4-BE49-F238E27FC236}">
                      <a16:creationId xmlns:a16="http://schemas.microsoft.com/office/drawing/2014/main" id="{FC796020-CFCA-D134-7D0D-4878EF1F20B0}"/>
                    </a:ext>
                  </a:extLst>
                </p:cNvPr>
                <p:cNvSpPr txBox="1"/>
                <p:nvPr/>
              </p:nvSpPr>
              <p:spPr>
                <a:xfrm>
                  <a:off x="5769235" y="2793990"/>
                  <a:ext cx="756276" cy="430887"/>
                </a:xfrm>
                <a:prstGeom prst="rect">
                  <a:avLst/>
                </a:prstGeom>
                <a:noFill/>
              </p:spPr>
              <p:txBody>
                <a:bodyPr wrap="none" rtlCol="0">
                  <a:spAutoFit/>
                </a:bodyPr>
                <a:lstStyle/>
                <a:p>
                  <a:r>
                    <a:rPr lang="fr-FR" sz="1500" dirty="0" err="1"/>
                    <a:t>I</a:t>
                  </a:r>
                  <a:r>
                    <a:rPr lang="fr-FR" sz="1500" baseline="-25000" dirty="0" err="1"/>
                    <a:t>a</a:t>
                  </a:r>
                  <a:r>
                    <a:rPr lang="fr-FR" sz="1500" baseline="-25000" dirty="0"/>
                    <a:t> </a:t>
                  </a:r>
                  <a:r>
                    <a:rPr lang="fr-FR" sz="1500" dirty="0"/>
                    <a:t>(t</a:t>
                  </a:r>
                  <a:r>
                    <a:rPr lang="fr-FR" sz="1500" baseline="-25000" dirty="0"/>
                    <a:t>d</a:t>
                  </a:r>
                  <a:r>
                    <a:rPr lang="fr-FR" sz="1500" dirty="0"/>
                    <a:t>)</a:t>
                  </a:r>
                </a:p>
              </p:txBody>
            </p:sp>
            <p:sp>
              <p:nvSpPr>
                <p:cNvPr id="24" name="ZoneTexte 23">
                  <a:extLst>
                    <a:ext uri="{FF2B5EF4-FFF2-40B4-BE49-F238E27FC236}">
                      <a16:creationId xmlns:a16="http://schemas.microsoft.com/office/drawing/2014/main" id="{2443DB50-B266-1D17-5499-39CFCB02A49B}"/>
                    </a:ext>
                  </a:extLst>
                </p:cNvPr>
                <p:cNvSpPr txBox="1"/>
                <p:nvPr/>
              </p:nvSpPr>
              <p:spPr>
                <a:xfrm>
                  <a:off x="4319971" y="2152452"/>
                  <a:ext cx="395835" cy="430887"/>
                </a:xfrm>
                <a:prstGeom prst="rect">
                  <a:avLst/>
                </a:prstGeom>
                <a:noFill/>
              </p:spPr>
              <p:txBody>
                <a:bodyPr wrap="none" rtlCol="0">
                  <a:spAutoFit/>
                </a:bodyPr>
                <a:lstStyle/>
                <a:p>
                  <a:r>
                    <a:rPr lang="fr-FR" sz="1500" dirty="0"/>
                    <a:t>I</a:t>
                  </a:r>
                  <a:r>
                    <a:rPr lang="fr-FR" sz="1500" baseline="30000" dirty="0"/>
                    <a:t>*</a:t>
                  </a:r>
                </a:p>
              </p:txBody>
            </p:sp>
          </p:grpSp>
          <p:sp>
            <p:nvSpPr>
              <p:cNvPr id="12" name="Triangle isocèle 11">
                <a:extLst>
                  <a:ext uri="{FF2B5EF4-FFF2-40B4-BE49-F238E27FC236}">
                    <a16:creationId xmlns:a16="http://schemas.microsoft.com/office/drawing/2014/main" id="{021F9457-9E5E-F940-B5A7-66D292FBDF9B}"/>
                  </a:ext>
                </a:extLst>
              </p:cNvPr>
              <p:cNvSpPr/>
              <p:nvPr/>
            </p:nvSpPr>
            <p:spPr>
              <a:xfrm>
                <a:off x="7481207" y="1175972"/>
                <a:ext cx="85165" cy="883023"/>
              </a:xfrm>
              <a:prstGeom prst="triangl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3" name="Triangle isocèle 12">
                <a:extLst>
                  <a:ext uri="{FF2B5EF4-FFF2-40B4-BE49-F238E27FC236}">
                    <a16:creationId xmlns:a16="http://schemas.microsoft.com/office/drawing/2014/main" id="{633EF79A-B79A-F0FC-1C5A-4137F234F2B3}"/>
                  </a:ext>
                </a:extLst>
              </p:cNvPr>
              <p:cNvSpPr/>
              <p:nvPr/>
            </p:nvSpPr>
            <p:spPr>
              <a:xfrm>
                <a:off x="8077969" y="1092240"/>
                <a:ext cx="86465" cy="966693"/>
              </a:xfrm>
              <a:prstGeom prst="triangle">
                <a:avLst>
                  <a:gd name="adj" fmla="val 50001"/>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cxnSp>
            <p:nvCxnSpPr>
              <p:cNvPr id="14" name="Connecteur droit avec flèche 13">
                <a:extLst>
                  <a:ext uri="{FF2B5EF4-FFF2-40B4-BE49-F238E27FC236}">
                    <a16:creationId xmlns:a16="http://schemas.microsoft.com/office/drawing/2014/main" id="{D1E27A72-DAE7-1C12-8135-F170A15FAFEF}"/>
                  </a:ext>
                </a:extLst>
              </p:cNvPr>
              <p:cNvCxnSpPr/>
              <p:nvPr/>
            </p:nvCxnSpPr>
            <p:spPr>
              <a:xfrm flipV="1">
                <a:off x="7265443" y="3455629"/>
                <a:ext cx="1604155" cy="1047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ZoneTexte 14">
                <a:extLst>
                  <a:ext uri="{FF2B5EF4-FFF2-40B4-BE49-F238E27FC236}">
                    <a16:creationId xmlns:a16="http://schemas.microsoft.com/office/drawing/2014/main" id="{15F2F54D-0CBA-E595-C93F-3A92926873D7}"/>
                  </a:ext>
                </a:extLst>
              </p:cNvPr>
              <p:cNvSpPr txBox="1"/>
              <p:nvPr/>
            </p:nvSpPr>
            <p:spPr>
              <a:xfrm>
                <a:off x="8440184" y="3356739"/>
                <a:ext cx="724985" cy="430887"/>
              </a:xfrm>
              <a:prstGeom prst="rect">
                <a:avLst/>
              </a:prstGeom>
              <a:noFill/>
            </p:spPr>
            <p:txBody>
              <a:bodyPr wrap="none" rtlCol="0">
                <a:spAutoFit/>
              </a:bodyPr>
              <a:lstStyle/>
              <a:p>
                <a:r>
                  <a:rPr lang="fr-FR" sz="1500" dirty="0"/>
                  <a:t>time</a:t>
                </a:r>
                <a:endParaRPr lang="fr-FR" sz="1500" baseline="-25000" dirty="0"/>
              </a:p>
            </p:txBody>
          </p:sp>
          <p:cxnSp>
            <p:nvCxnSpPr>
              <p:cNvPr id="16" name="Connecteur droit avec flèche 15">
                <a:extLst>
                  <a:ext uri="{FF2B5EF4-FFF2-40B4-BE49-F238E27FC236}">
                    <a16:creationId xmlns:a16="http://schemas.microsoft.com/office/drawing/2014/main" id="{EEFB74F6-C492-F414-C004-224D12494C42}"/>
                  </a:ext>
                </a:extLst>
              </p:cNvPr>
              <p:cNvCxnSpPr/>
              <p:nvPr/>
            </p:nvCxnSpPr>
            <p:spPr>
              <a:xfrm flipV="1">
                <a:off x="7265443" y="2058933"/>
                <a:ext cx="1581295" cy="725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ZoneTexte 16">
                <a:extLst>
                  <a:ext uri="{FF2B5EF4-FFF2-40B4-BE49-F238E27FC236}">
                    <a16:creationId xmlns:a16="http://schemas.microsoft.com/office/drawing/2014/main" id="{9F973FD9-A023-0402-7B79-5C036D2D56CE}"/>
                  </a:ext>
                </a:extLst>
              </p:cNvPr>
              <p:cNvSpPr txBox="1"/>
              <p:nvPr/>
            </p:nvSpPr>
            <p:spPr>
              <a:xfrm>
                <a:off x="8440184" y="1956818"/>
                <a:ext cx="724985" cy="430887"/>
              </a:xfrm>
              <a:prstGeom prst="rect">
                <a:avLst/>
              </a:prstGeom>
              <a:noFill/>
            </p:spPr>
            <p:txBody>
              <a:bodyPr wrap="none" rtlCol="0">
                <a:spAutoFit/>
              </a:bodyPr>
              <a:lstStyle/>
              <a:p>
                <a:r>
                  <a:rPr lang="fr-FR" sz="1500" dirty="0"/>
                  <a:t>time</a:t>
                </a:r>
                <a:endParaRPr lang="fr-FR" sz="1500" baseline="-25000" dirty="0"/>
              </a:p>
            </p:txBody>
          </p:sp>
          <p:cxnSp>
            <p:nvCxnSpPr>
              <p:cNvPr id="18" name="Connecteur droit avec flèche 17">
                <a:extLst>
                  <a:ext uri="{FF2B5EF4-FFF2-40B4-BE49-F238E27FC236}">
                    <a16:creationId xmlns:a16="http://schemas.microsoft.com/office/drawing/2014/main" id="{BB2925D4-C1AD-3C6A-E4C5-8F67F4321AFE}"/>
                  </a:ext>
                </a:extLst>
              </p:cNvPr>
              <p:cNvCxnSpPr/>
              <p:nvPr/>
            </p:nvCxnSpPr>
            <p:spPr>
              <a:xfrm flipV="1">
                <a:off x="7270555" y="2354944"/>
                <a:ext cx="3116" cy="111497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ZoneTexte 18">
                <a:extLst>
                  <a:ext uri="{FF2B5EF4-FFF2-40B4-BE49-F238E27FC236}">
                    <a16:creationId xmlns:a16="http://schemas.microsoft.com/office/drawing/2014/main" id="{1E9D2F1A-FC9C-27EC-2398-354553CC753D}"/>
                  </a:ext>
                </a:extLst>
              </p:cNvPr>
              <p:cNvSpPr txBox="1"/>
              <p:nvPr/>
            </p:nvSpPr>
            <p:spPr>
              <a:xfrm>
                <a:off x="8403894" y="2648796"/>
                <a:ext cx="814753" cy="636072"/>
              </a:xfrm>
              <a:prstGeom prst="rect">
                <a:avLst/>
              </a:prstGeom>
              <a:noFill/>
            </p:spPr>
            <p:txBody>
              <a:bodyPr wrap="none" rtlCol="0">
                <a:spAutoFit/>
              </a:bodyPr>
              <a:lstStyle/>
              <a:p>
                <a:r>
                  <a:rPr lang="fr-FR" sz="1500" dirty="0" err="1"/>
                  <a:t>I</a:t>
                </a:r>
                <a:r>
                  <a:rPr lang="fr-FR" sz="1500" baseline="-25000" dirty="0" err="1"/>
                  <a:t>a</a:t>
                </a:r>
                <a:r>
                  <a:rPr lang="fr-FR" sz="1500" baseline="-25000" dirty="0"/>
                  <a:t> </a:t>
                </a:r>
                <a:r>
                  <a:rPr lang="fr-FR" sz="1500" dirty="0"/>
                  <a:t>(t</a:t>
                </a:r>
                <a:r>
                  <a:rPr lang="fr-FR" sz="1500" baseline="-25000" dirty="0"/>
                  <a:t>∞</a:t>
                </a:r>
                <a:r>
                  <a:rPr lang="fr-FR" sz="1500" dirty="0"/>
                  <a:t>)</a:t>
                </a:r>
              </a:p>
              <a:p>
                <a:endParaRPr lang="fr-FR" sz="1500" baseline="-25000" dirty="0"/>
              </a:p>
            </p:txBody>
          </p:sp>
          <p:cxnSp>
            <p:nvCxnSpPr>
              <p:cNvPr id="20" name="Connecteur droit avec flèche 35">
                <a:extLst>
                  <a:ext uri="{FF2B5EF4-FFF2-40B4-BE49-F238E27FC236}">
                    <a16:creationId xmlns:a16="http://schemas.microsoft.com/office/drawing/2014/main" id="{5173005C-DEAE-AC8A-679F-BAE433CD53A7}"/>
                  </a:ext>
                </a:extLst>
              </p:cNvPr>
              <p:cNvCxnSpPr/>
              <p:nvPr/>
            </p:nvCxnSpPr>
            <p:spPr>
              <a:xfrm>
                <a:off x="7537523" y="1127720"/>
                <a:ext cx="598062" cy="0"/>
              </a:xfrm>
              <a:prstGeom prst="straightConnector1">
                <a:avLst/>
              </a:prstGeom>
              <a:noFill/>
              <a:ln w="6345" cap="flat">
                <a:solidFill>
                  <a:srgbClr val="000000"/>
                </a:solidFill>
                <a:prstDash val="solid"/>
                <a:miter/>
                <a:headEnd type="arrow"/>
                <a:tailEnd type="arrow"/>
              </a:ln>
            </p:spPr>
          </p:cxnSp>
          <p:sp>
            <p:nvSpPr>
              <p:cNvPr id="21" name="ZoneTexte 38">
                <a:extLst>
                  <a:ext uri="{FF2B5EF4-FFF2-40B4-BE49-F238E27FC236}">
                    <a16:creationId xmlns:a16="http://schemas.microsoft.com/office/drawing/2014/main" id="{77F69F5D-6694-540C-0EE4-E4226F7700A8}"/>
                  </a:ext>
                </a:extLst>
              </p:cNvPr>
              <p:cNvSpPr txBox="1"/>
              <p:nvPr/>
            </p:nvSpPr>
            <p:spPr>
              <a:xfrm>
                <a:off x="7658208" y="678369"/>
                <a:ext cx="419761" cy="400109"/>
              </a:xfrm>
              <a:prstGeom prst="rect">
                <a:avLst/>
              </a:prstGeom>
              <a:noFill/>
              <a:ln cap="flat">
                <a:noFill/>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fr-FR" sz="1500" dirty="0">
                    <a:solidFill>
                      <a:srgbClr val="000000"/>
                    </a:solidFill>
                    <a:latin typeface="Arial" pitchFamily="34"/>
                    <a:cs typeface="Arial" pitchFamily="34"/>
                  </a:rPr>
                  <a:t>t</a:t>
                </a:r>
                <a:r>
                  <a:rPr lang="fr-FR" sz="1500" baseline="-25000" dirty="0">
                    <a:solidFill>
                      <a:srgbClr val="000000"/>
                    </a:solidFill>
                    <a:latin typeface="Arial" pitchFamily="34"/>
                    <a:cs typeface="Arial" pitchFamily="34"/>
                  </a:rPr>
                  <a:t>∞</a:t>
                </a:r>
              </a:p>
            </p:txBody>
          </p:sp>
        </p:grpSp>
        <p:cxnSp>
          <p:nvCxnSpPr>
            <p:cNvPr id="5" name="Connecteur droit 4">
              <a:extLst>
                <a:ext uri="{FF2B5EF4-FFF2-40B4-BE49-F238E27FC236}">
                  <a16:creationId xmlns:a16="http://schemas.microsoft.com/office/drawing/2014/main" id="{7FF9AE36-1F5A-39E0-4613-C1943D56C58B}"/>
                </a:ext>
              </a:extLst>
            </p:cNvPr>
            <p:cNvCxnSpPr/>
            <p:nvPr/>
          </p:nvCxnSpPr>
          <p:spPr>
            <a:xfrm flipV="1">
              <a:off x="4332151" y="2501446"/>
              <a:ext cx="4514956" cy="66556"/>
            </a:xfrm>
            <a:prstGeom prst="line">
              <a:avLst/>
            </a:prstGeom>
            <a:ln>
              <a:solidFill>
                <a:srgbClr val="C00000"/>
              </a:solidFill>
              <a:prstDash val="lgDash"/>
            </a:ln>
          </p:spPr>
          <p:style>
            <a:lnRef idx="1">
              <a:schemeClr val="accent1"/>
            </a:lnRef>
            <a:fillRef idx="0">
              <a:schemeClr val="accent1"/>
            </a:fillRef>
            <a:effectRef idx="0">
              <a:schemeClr val="accent1"/>
            </a:effectRef>
            <a:fontRef idx="minor">
              <a:schemeClr val="tx1"/>
            </a:fontRef>
          </p:style>
        </p:cxnSp>
        <p:cxnSp>
          <p:nvCxnSpPr>
            <p:cNvPr id="6" name="Connecteur droit avec flèche 35">
              <a:extLst>
                <a:ext uri="{FF2B5EF4-FFF2-40B4-BE49-F238E27FC236}">
                  <a16:creationId xmlns:a16="http://schemas.microsoft.com/office/drawing/2014/main" id="{C47508BA-55DB-2BC5-8330-A33BBD5AB2D2}"/>
                </a:ext>
              </a:extLst>
            </p:cNvPr>
            <p:cNvCxnSpPr/>
            <p:nvPr/>
          </p:nvCxnSpPr>
          <p:spPr>
            <a:xfrm>
              <a:off x="8870622" y="2334128"/>
              <a:ext cx="3523" cy="200596"/>
            </a:xfrm>
            <a:prstGeom prst="straightConnector1">
              <a:avLst/>
            </a:prstGeom>
            <a:noFill/>
            <a:ln w="6345" cap="flat">
              <a:solidFill>
                <a:srgbClr val="000000"/>
              </a:solidFill>
              <a:prstDash val="solid"/>
              <a:miter/>
              <a:headEnd type="arrow"/>
              <a:tailEnd type="arrow"/>
            </a:ln>
          </p:spPr>
        </p:cxnSp>
        <p:sp>
          <p:nvSpPr>
            <p:cNvPr id="7" name="ZoneTexte 6">
              <a:extLst>
                <a:ext uri="{FF2B5EF4-FFF2-40B4-BE49-F238E27FC236}">
                  <a16:creationId xmlns:a16="http://schemas.microsoft.com/office/drawing/2014/main" id="{34CF44DD-7FFE-9AFC-3364-E0DC72BDB231}"/>
                </a:ext>
              </a:extLst>
            </p:cNvPr>
            <p:cNvSpPr txBox="1"/>
            <p:nvPr/>
          </p:nvSpPr>
          <p:spPr>
            <a:xfrm>
              <a:off x="8907347" y="2184025"/>
              <a:ext cx="467304" cy="430887"/>
            </a:xfrm>
            <a:prstGeom prst="rect">
              <a:avLst/>
            </a:prstGeom>
            <a:noFill/>
          </p:spPr>
          <p:txBody>
            <a:bodyPr wrap="square" rtlCol="0">
              <a:spAutoFit/>
            </a:bodyPr>
            <a:lstStyle/>
            <a:p>
              <a:r>
                <a:rPr lang="el-GR" sz="1500" dirty="0"/>
                <a:t>Δ</a:t>
              </a:r>
              <a:r>
                <a:rPr lang="fr-FR" sz="1500" dirty="0"/>
                <a:t>I</a:t>
              </a:r>
            </a:p>
          </p:txBody>
        </p:sp>
      </p:grpSp>
      <p:grpSp>
        <p:nvGrpSpPr>
          <p:cNvPr id="45" name="Groupe 44">
            <a:extLst>
              <a:ext uri="{FF2B5EF4-FFF2-40B4-BE49-F238E27FC236}">
                <a16:creationId xmlns:a16="http://schemas.microsoft.com/office/drawing/2014/main" id="{42D7488C-6764-5854-2423-2E92AA51B61C}"/>
              </a:ext>
            </a:extLst>
          </p:cNvPr>
          <p:cNvGrpSpPr/>
          <p:nvPr/>
        </p:nvGrpSpPr>
        <p:grpSpPr>
          <a:xfrm>
            <a:off x="4771053" y="3979020"/>
            <a:ext cx="4247972" cy="2488088"/>
            <a:chOff x="3862413" y="-37327"/>
            <a:chExt cx="5663962" cy="3317450"/>
          </a:xfrm>
        </p:grpSpPr>
        <p:grpSp>
          <p:nvGrpSpPr>
            <p:cNvPr id="46" name="Groupe 45">
              <a:extLst>
                <a:ext uri="{FF2B5EF4-FFF2-40B4-BE49-F238E27FC236}">
                  <a16:creationId xmlns:a16="http://schemas.microsoft.com/office/drawing/2014/main" id="{7322C63F-9213-A163-19B1-490FD93B53B3}"/>
                </a:ext>
              </a:extLst>
            </p:cNvPr>
            <p:cNvGrpSpPr/>
            <p:nvPr/>
          </p:nvGrpSpPr>
          <p:grpSpPr>
            <a:xfrm>
              <a:off x="3862413" y="-37327"/>
              <a:ext cx="5663962" cy="3317450"/>
              <a:chOff x="4124332" y="637628"/>
              <a:chExt cx="5663962" cy="3317450"/>
            </a:xfrm>
          </p:grpSpPr>
          <p:sp>
            <p:nvSpPr>
              <p:cNvPr id="50" name="Forme libre : forme 9">
                <a:extLst>
                  <a:ext uri="{FF2B5EF4-FFF2-40B4-BE49-F238E27FC236}">
                    <a16:creationId xmlns:a16="http://schemas.microsoft.com/office/drawing/2014/main" id="{D7B6A48A-046A-D354-C42B-7C6B3A09C253}"/>
                  </a:ext>
                </a:extLst>
              </p:cNvPr>
              <p:cNvSpPr/>
              <p:nvPr/>
            </p:nvSpPr>
            <p:spPr>
              <a:xfrm>
                <a:off x="8080577" y="2552377"/>
                <a:ext cx="620109" cy="913412"/>
              </a:xfrm>
              <a:custGeom>
                <a:avLst/>
                <a:gdLst>
                  <a:gd name="f0" fmla="val 10800000"/>
                  <a:gd name="f1" fmla="val 5400000"/>
                  <a:gd name="f2" fmla="val 180"/>
                  <a:gd name="f3" fmla="val w"/>
                  <a:gd name="f4" fmla="val h"/>
                  <a:gd name="f5" fmla="val 0"/>
                  <a:gd name="f6" fmla="val 620110"/>
                  <a:gd name="f7" fmla="val 913416"/>
                  <a:gd name="f8" fmla="val 11386"/>
                  <a:gd name="f9" fmla="val 591974"/>
                  <a:gd name="f10" fmla="val 22772"/>
                  <a:gd name="f11" fmla="val 270533"/>
                  <a:gd name="f12" fmla="val 42041"/>
                  <a:gd name="f13" fmla="val 125140"/>
                  <a:gd name="f14" fmla="val 61310"/>
                  <a:gd name="f15" fmla="val -20253"/>
                  <a:gd name="f16" fmla="val 91089"/>
                  <a:gd name="f17" fmla="val -25508"/>
                  <a:gd name="f18" fmla="val 115613"/>
                  <a:gd name="f19" fmla="val 41057"/>
                  <a:gd name="f20" fmla="val 140137"/>
                  <a:gd name="f21" fmla="val 107622"/>
                  <a:gd name="f22" fmla="val 150648"/>
                  <a:gd name="f23" fmla="val 398409"/>
                  <a:gd name="f24" fmla="val 189186"/>
                  <a:gd name="f25" fmla="val 524533"/>
                  <a:gd name="f26" fmla="val 227724"/>
                  <a:gd name="f27" fmla="val 650657"/>
                  <a:gd name="f28" fmla="val 275020"/>
                  <a:gd name="f29" fmla="val 736492"/>
                  <a:gd name="f30" fmla="val 346841"/>
                  <a:gd name="f31" fmla="val 797802"/>
                  <a:gd name="f32" fmla="val 418662"/>
                  <a:gd name="f33" fmla="val 859112"/>
                  <a:gd name="f34" fmla="val 519386"/>
                  <a:gd name="f35" fmla="val 875753"/>
                  <a:gd name="f36" fmla="val 892395"/>
                  <a:gd name="f37" fmla="+- 0 0 -90"/>
                  <a:gd name="f38" fmla="*/ f3 1 620110"/>
                  <a:gd name="f39" fmla="*/ f4 1 913416"/>
                  <a:gd name="f40" fmla="val f5"/>
                  <a:gd name="f41" fmla="val f6"/>
                  <a:gd name="f42" fmla="val f7"/>
                  <a:gd name="f43" fmla="*/ f37 f0 1"/>
                  <a:gd name="f44" fmla="+- f42 0 f40"/>
                  <a:gd name="f45" fmla="+- f41 0 f40"/>
                  <a:gd name="f46" fmla="*/ f43 1 f2"/>
                  <a:gd name="f47" fmla="*/ f45 1 620110"/>
                  <a:gd name="f48" fmla="*/ f44 1 913416"/>
                  <a:gd name="f49" fmla="*/ 0 f45 1"/>
                  <a:gd name="f50" fmla="*/ 913416 f44 1"/>
                  <a:gd name="f51" fmla="*/ 42041 f45 1"/>
                  <a:gd name="f52" fmla="*/ 125140 f44 1"/>
                  <a:gd name="f53" fmla="*/ 115613 f45 1"/>
                  <a:gd name="f54" fmla="*/ 41057 f44 1"/>
                  <a:gd name="f55" fmla="*/ 189186 f45 1"/>
                  <a:gd name="f56" fmla="*/ 524533 f44 1"/>
                  <a:gd name="f57" fmla="*/ 346841 f45 1"/>
                  <a:gd name="f58" fmla="*/ 797802 f44 1"/>
                  <a:gd name="f59" fmla="*/ 620110 f45 1"/>
                  <a:gd name="f60" fmla="*/ 892395 f44 1"/>
                  <a:gd name="f61" fmla="+- f46 0 f1"/>
                  <a:gd name="f62" fmla="*/ f49 1 620110"/>
                  <a:gd name="f63" fmla="*/ f50 1 913416"/>
                  <a:gd name="f64" fmla="*/ f51 1 620110"/>
                  <a:gd name="f65" fmla="*/ f52 1 913416"/>
                  <a:gd name="f66" fmla="*/ f53 1 620110"/>
                  <a:gd name="f67" fmla="*/ f54 1 913416"/>
                  <a:gd name="f68" fmla="*/ f55 1 620110"/>
                  <a:gd name="f69" fmla="*/ f56 1 913416"/>
                  <a:gd name="f70" fmla="*/ f57 1 620110"/>
                  <a:gd name="f71" fmla="*/ f58 1 913416"/>
                  <a:gd name="f72" fmla="*/ f59 1 620110"/>
                  <a:gd name="f73" fmla="*/ f60 1 913416"/>
                  <a:gd name="f74" fmla="*/ f40 1 f47"/>
                  <a:gd name="f75" fmla="*/ f41 1 f47"/>
                  <a:gd name="f76" fmla="*/ f40 1 f48"/>
                  <a:gd name="f77" fmla="*/ f42 1 f48"/>
                  <a:gd name="f78" fmla="*/ f62 1 f47"/>
                  <a:gd name="f79" fmla="*/ f63 1 f48"/>
                  <a:gd name="f80" fmla="*/ f64 1 f47"/>
                  <a:gd name="f81" fmla="*/ f65 1 f48"/>
                  <a:gd name="f82" fmla="*/ f66 1 f47"/>
                  <a:gd name="f83" fmla="*/ f67 1 f48"/>
                  <a:gd name="f84" fmla="*/ f68 1 f47"/>
                  <a:gd name="f85" fmla="*/ f69 1 f48"/>
                  <a:gd name="f86" fmla="*/ f70 1 f47"/>
                  <a:gd name="f87" fmla="*/ f71 1 f48"/>
                  <a:gd name="f88" fmla="*/ f72 1 f47"/>
                  <a:gd name="f89" fmla="*/ f73 1 f48"/>
                  <a:gd name="f90" fmla="*/ f74 f38 1"/>
                  <a:gd name="f91" fmla="*/ f75 f38 1"/>
                  <a:gd name="f92" fmla="*/ f77 f39 1"/>
                  <a:gd name="f93" fmla="*/ f76 f39 1"/>
                  <a:gd name="f94" fmla="*/ f78 f38 1"/>
                  <a:gd name="f95" fmla="*/ f79 f39 1"/>
                  <a:gd name="f96" fmla="*/ f80 f38 1"/>
                  <a:gd name="f97" fmla="*/ f81 f39 1"/>
                  <a:gd name="f98" fmla="*/ f82 f38 1"/>
                  <a:gd name="f99" fmla="*/ f83 f39 1"/>
                  <a:gd name="f100" fmla="*/ f84 f38 1"/>
                  <a:gd name="f101" fmla="*/ f85 f39 1"/>
                  <a:gd name="f102" fmla="*/ f86 f38 1"/>
                  <a:gd name="f103" fmla="*/ f87 f39 1"/>
                  <a:gd name="f104" fmla="*/ f88 f38 1"/>
                  <a:gd name="f105" fmla="*/ f89 f39 1"/>
                </a:gdLst>
                <a:ahLst/>
                <a:cxnLst>
                  <a:cxn ang="3cd4">
                    <a:pos x="hc" y="t"/>
                  </a:cxn>
                  <a:cxn ang="0">
                    <a:pos x="r" y="vc"/>
                  </a:cxn>
                  <a:cxn ang="cd4">
                    <a:pos x="hc" y="b"/>
                  </a:cxn>
                  <a:cxn ang="cd2">
                    <a:pos x="l" y="vc"/>
                  </a:cxn>
                  <a:cxn ang="f61">
                    <a:pos x="f94" y="f95"/>
                  </a:cxn>
                  <a:cxn ang="f61">
                    <a:pos x="f96" y="f97"/>
                  </a:cxn>
                  <a:cxn ang="f61">
                    <a:pos x="f98" y="f99"/>
                  </a:cxn>
                  <a:cxn ang="f61">
                    <a:pos x="f100" y="f101"/>
                  </a:cxn>
                  <a:cxn ang="f61">
                    <a:pos x="f102" y="f103"/>
                  </a:cxn>
                  <a:cxn ang="f61">
                    <a:pos x="f104" y="f105"/>
                  </a:cxn>
                </a:cxnLst>
                <a:rect l="f90" t="f93" r="f91" b="f92"/>
                <a:pathLst>
                  <a:path w="620110" h="913416">
                    <a:moveTo>
                      <a:pt x="f5" y="f7"/>
                    </a:moveTo>
                    <a:cubicBezTo>
                      <a:pt x="f8" y="f9"/>
                      <a:pt x="f10" y="f11"/>
                      <a:pt x="f12" y="f13"/>
                    </a:cubicBezTo>
                    <a:cubicBezTo>
                      <a:pt x="f14" y="f15"/>
                      <a:pt x="f16" y="f17"/>
                      <a:pt x="f18" y="f19"/>
                    </a:cubicBezTo>
                    <a:cubicBezTo>
                      <a:pt x="f20" y="f21"/>
                      <a:pt x="f22" y="f23"/>
                      <a:pt x="f24" y="f25"/>
                    </a:cubicBezTo>
                    <a:cubicBezTo>
                      <a:pt x="f26" y="f27"/>
                      <a:pt x="f28" y="f29"/>
                      <a:pt x="f30" y="f31"/>
                    </a:cubicBezTo>
                    <a:cubicBezTo>
                      <a:pt x="f32" y="f33"/>
                      <a:pt x="f34" y="f35"/>
                      <a:pt x="f6" y="f36"/>
                    </a:cubicBezTo>
                  </a:path>
                </a:pathLst>
              </a:custGeom>
              <a:solidFill>
                <a:srgbClr val="FFC000"/>
              </a:solidFill>
              <a:ln w="6345" cap="flat">
                <a:solidFill>
                  <a:schemeClr val="accent4">
                    <a:lumMod val="60000"/>
                    <a:lumOff val="40000"/>
                  </a:schemeClr>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fr-FR" sz="1350">
                  <a:solidFill>
                    <a:srgbClr val="000000"/>
                  </a:solidFill>
                  <a:latin typeface="Calibri"/>
                </a:endParaRPr>
              </a:p>
            </p:txBody>
          </p:sp>
          <p:sp>
            <p:nvSpPr>
              <p:cNvPr id="51" name="Forme libre : forme 9">
                <a:extLst>
                  <a:ext uri="{FF2B5EF4-FFF2-40B4-BE49-F238E27FC236}">
                    <a16:creationId xmlns:a16="http://schemas.microsoft.com/office/drawing/2014/main" id="{FDEA9E6A-F0A0-BA00-1C44-9D9A0EBE2927}"/>
                  </a:ext>
                </a:extLst>
              </p:cNvPr>
              <p:cNvSpPr/>
              <p:nvPr/>
            </p:nvSpPr>
            <p:spPr>
              <a:xfrm>
                <a:off x="7478439" y="2552694"/>
                <a:ext cx="620109" cy="913412"/>
              </a:xfrm>
              <a:custGeom>
                <a:avLst/>
                <a:gdLst>
                  <a:gd name="f0" fmla="val 10800000"/>
                  <a:gd name="f1" fmla="val 5400000"/>
                  <a:gd name="f2" fmla="val 180"/>
                  <a:gd name="f3" fmla="val w"/>
                  <a:gd name="f4" fmla="val h"/>
                  <a:gd name="f5" fmla="val 0"/>
                  <a:gd name="f6" fmla="val 620110"/>
                  <a:gd name="f7" fmla="val 913416"/>
                  <a:gd name="f8" fmla="val 11386"/>
                  <a:gd name="f9" fmla="val 591974"/>
                  <a:gd name="f10" fmla="val 22772"/>
                  <a:gd name="f11" fmla="val 270533"/>
                  <a:gd name="f12" fmla="val 42041"/>
                  <a:gd name="f13" fmla="val 125140"/>
                  <a:gd name="f14" fmla="val 61310"/>
                  <a:gd name="f15" fmla="val -20253"/>
                  <a:gd name="f16" fmla="val 91089"/>
                  <a:gd name="f17" fmla="val -25508"/>
                  <a:gd name="f18" fmla="val 115613"/>
                  <a:gd name="f19" fmla="val 41057"/>
                  <a:gd name="f20" fmla="val 140137"/>
                  <a:gd name="f21" fmla="val 107622"/>
                  <a:gd name="f22" fmla="val 150648"/>
                  <a:gd name="f23" fmla="val 398409"/>
                  <a:gd name="f24" fmla="val 189186"/>
                  <a:gd name="f25" fmla="val 524533"/>
                  <a:gd name="f26" fmla="val 227724"/>
                  <a:gd name="f27" fmla="val 650657"/>
                  <a:gd name="f28" fmla="val 275020"/>
                  <a:gd name="f29" fmla="val 736492"/>
                  <a:gd name="f30" fmla="val 346841"/>
                  <a:gd name="f31" fmla="val 797802"/>
                  <a:gd name="f32" fmla="val 418662"/>
                  <a:gd name="f33" fmla="val 859112"/>
                  <a:gd name="f34" fmla="val 519386"/>
                  <a:gd name="f35" fmla="val 875753"/>
                  <a:gd name="f36" fmla="val 892395"/>
                  <a:gd name="f37" fmla="+- 0 0 -90"/>
                  <a:gd name="f38" fmla="*/ f3 1 620110"/>
                  <a:gd name="f39" fmla="*/ f4 1 913416"/>
                  <a:gd name="f40" fmla="val f5"/>
                  <a:gd name="f41" fmla="val f6"/>
                  <a:gd name="f42" fmla="val f7"/>
                  <a:gd name="f43" fmla="*/ f37 f0 1"/>
                  <a:gd name="f44" fmla="+- f42 0 f40"/>
                  <a:gd name="f45" fmla="+- f41 0 f40"/>
                  <a:gd name="f46" fmla="*/ f43 1 f2"/>
                  <a:gd name="f47" fmla="*/ f45 1 620110"/>
                  <a:gd name="f48" fmla="*/ f44 1 913416"/>
                  <a:gd name="f49" fmla="*/ 0 f45 1"/>
                  <a:gd name="f50" fmla="*/ 913416 f44 1"/>
                  <a:gd name="f51" fmla="*/ 42041 f45 1"/>
                  <a:gd name="f52" fmla="*/ 125140 f44 1"/>
                  <a:gd name="f53" fmla="*/ 115613 f45 1"/>
                  <a:gd name="f54" fmla="*/ 41057 f44 1"/>
                  <a:gd name="f55" fmla="*/ 189186 f45 1"/>
                  <a:gd name="f56" fmla="*/ 524533 f44 1"/>
                  <a:gd name="f57" fmla="*/ 346841 f45 1"/>
                  <a:gd name="f58" fmla="*/ 797802 f44 1"/>
                  <a:gd name="f59" fmla="*/ 620110 f45 1"/>
                  <a:gd name="f60" fmla="*/ 892395 f44 1"/>
                  <a:gd name="f61" fmla="+- f46 0 f1"/>
                  <a:gd name="f62" fmla="*/ f49 1 620110"/>
                  <a:gd name="f63" fmla="*/ f50 1 913416"/>
                  <a:gd name="f64" fmla="*/ f51 1 620110"/>
                  <a:gd name="f65" fmla="*/ f52 1 913416"/>
                  <a:gd name="f66" fmla="*/ f53 1 620110"/>
                  <a:gd name="f67" fmla="*/ f54 1 913416"/>
                  <a:gd name="f68" fmla="*/ f55 1 620110"/>
                  <a:gd name="f69" fmla="*/ f56 1 913416"/>
                  <a:gd name="f70" fmla="*/ f57 1 620110"/>
                  <a:gd name="f71" fmla="*/ f58 1 913416"/>
                  <a:gd name="f72" fmla="*/ f59 1 620110"/>
                  <a:gd name="f73" fmla="*/ f60 1 913416"/>
                  <a:gd name="f74" fmla="*/ f40 1 f47"/>
                  <a:gd name="f75" fmla="*/ f41 1 f47"/>
                  <a:gd name="f76" fmla="*/ f40 1 f48"/>
                  <a:gd name="f77" fmla="*/ f42 1 f48"/>
                  <a:gd name="f78" fmla="*/ f62 1 f47"/>
                  <a:gd name="f79" fmla="*/ f63 1 f48"/>
                  <a:gd name="f80" fmla="*/ f64 1 f47"/>
                  <a:gd name="f81" fmla="*/ f65 1 f48"/>
                  <a:gd name="f82" fmla="*/ f66 1 f47"/>
                  <a:gd name="f83" fmla="*/ f67 1 f48"/>
                  <a:gd name="f84" fmla="*/ f68 1 f47"/>
                  <a:gd name="f85" fmla="*/ f69 1 f48"/>
                  <a:gd name="f86" fmla="*/ f70 1 f47"/>
                  <a:gd name="f87" fmla="*/ f71 1 f48"/>
                  <a:gd name="f88" fmla="*/ f72 1 f47"/>
                  <a:gd name="f89" fmla="*/ f73 1 f48"/>
                  <a:gd name="f90" fmla="*/ f74 f38 1"/>
                  <a:gd name="f91" fmla="*/ f75 f38 1"/>
                  <a:gd name="f92" fmla="*/ f77 f39 1"/>
                  <a:gd name="f93" fmla="*/ f76 f39 1"/>
                  <a:gd name="f94" fmla="*/ f78 f38 1"/>
                  <a:gd name="f95" fmla="*/ f79 f39 1"/>
                  <a:gd name="f96" fmla="*/ f80 f38 1"/>
                  <a:gd name="f97" fmla="*/ f81 f39 1"/>
                  <a:gd name="f98" fmla="*/ f82 f38 1"/>
                  <a:gd name="f99" fmla="*/ f83 f39 1"/>
                  <a:gd name="f100" fmla="*/ f84 f38 1"/>
                  <a:gd name="f101" fmla="*/ f85 f39 1"/>
                  <a:gd name="f102" fmla="*/ f86 f38 1"/>
                  <a:gd name="f103" fmla="*/ f87 f39 1"/>
                  <a:gd name="f104" fmla="*/ f88 f38 1"/>
                  <a:gd name="f105" fmla="*/ f89 f39 1"/>
                </a:gdLst>
                <a:ahLst/>
                <a:cxnLst>
                  <a:cxn ang="3cd4">
                    <a:pos x="hc" y="t"/>
                  </a:cxn>
                  <a:cxn ang="0">
                    <a:pos x="r" y="vc"/>
                  </a:cxn>
                  <a:cxn ang="cd4">
                    <a:pos x="hc" y="b"/>
                  </a:cxn>
                  <a:cxn ang="cd2">
                    <a:pos x="l" y="vc"/>
                  </a:cxn>
                  <a:cxn ang="f61">
                    <a:pos x="f94" y="f95"/>
                  </a:cxn>
                  <a:cxn ang="f61">
                    <a:pos x="f96" y="f97"/>
                  </a:cxn>
                  <a:cxn ang="f61">
                    <a:pos x="f98" y="f99"/>
                  </a:cxn>
                  <a:cxn ang="f61">
                    <a:pos x="f100" y="f101"/>
                  </a:cxn>
                  <a:cxn ang="f61">
                    <a:pos x="f102" y="f103"/>
                  </a:cxn>
                  <a:cxn ang="f61">
                    <a:pos x="f104" y="f105"/>
                  </a:cxn>
                </a:cxnLst>
                <a:rect l="f90" t="f93" r="f91" b="f92"/>
                <a:pathLst>
                  <a:path w="620110" h="913416">
                    <a:moveTo>
                      <a:pt x="f5" y="f7"/>
                    </a:moveTo>
                    <a:cubicBezTo>
                      <a:pt x="f8" y="f9"/>
                      <a:pt x="f10" y="f11"/>
                      <a:pt x="f12" y="f13"/>
                    </a:cubicBezTo>
                    <a:cubicBezTo>
                      <a:pt x="f14" y="f15"/>
                      <a:pt x="f16" y="f17"/>
                      <a:pt x="f18" y="f19"/>
                    </a:cubicBezTo>
                    <a:cubicBezTo>
                      <a:pt x="f20" y="f21"/>
                      <a:pt x="f22" y="f23"/>
                      <a:pt x="f24" y="f25"/>
                    </a:cubicBezTo>
                    <a:cubicBezTo>
                      <a:pt x="f26" y="f27"/>
                      <a:pt x="f28" y="f29"/>
                      <a:pt x="f30" y="f31"/>
                    </a:cubicBezTo>
                    <a:cubicBezTo>
                      <a:pt x="f32" y="f33"/>
                      <a:pt x="f34" y="f35"/>
                      <a:pt x="f6" y="f36"/>
                    </a:cubicBezTo>
                  </a:path>
                </a:pathLst>
              </a:custGeom>
              <a:solidFill>
                <a:srgbClr val="92D050"/>
              </a:solidFill>
              <a:ln w="6345" cap="flat">
                <a:solidFill>
                  <a:srgbClr val="92D050"/>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fr-FR" sz="1350">
                  <a:solidFill>
                    <a:srgbClr val="000000"/>
                  </a:solidFill>
                  <a:latin typeface="Calibri"/>
                </a:endParaRPr>
              </a:p>
            </p:txBody>
          </p:sp>
          <p:grpSp>
            <p:nvGrpSpPr>
              <p:cNvPr id="52" name="Groupe 51">
                <a:extLst>
                  <a:ext uri="{FF2B5EF4-FFF2-40B4-BE49-F238E27FC236}">
                    <a16:creationId xmlns:a16="http://schemas.microsoft.com/office/drawing/2014/main" id="{519A58A9-48CF-BBE5-E508-796AC8BC33C0}"/>
                  </a:ext>
                </a:extLst>
              </p:cNvPr>
              <p:cNvGrpSpPr/>
              <p:nvPr/>
            </p:nvGrpSpPr>
            <p:grpSpPr>
              <a:xfrm>
                <a:off x="4124332" y="637628"/>
                <a:ext cx="5663962" cy="3317450"/>
                <a:chOff x="4167758" y="559282"/>
                <a:chExt cx="5663962" cy="3317450"/>
              </a:xfrm>
            </p:grpSpPr>
            <p:grpSp>
              <p:nvGrpSpPr>
                <p:cNvPr id="63" name="Groupe 62">
                  <a:extLst>
                    <a:ext uri="{FF2B5EF4-FFF2-40B4-BE49-F238E27FC236}">
                      <a16:creationId xmlns:a16="http://schemas.microsoft.com/office/drawing/2014/main" id="{FFF7BAA6-9F57-D25E-A9DD-0D1E7D93B2FF}"/>
                    </a:ext>
                  </a:extLst>
                </p:cNvPr>
                <p:cNvGrpSpPr/>
                <p:nvPr/>
              </p:nvGrpSpPr>
              <p:grpSpPr>
                <a:xfrm>
                  <a:off x="4167758" y="559282"/>
                  <a:ext cx="5663962" cy="3317450"/>
                  <a:chOff x="4167758" y="559282"/>
                  <a:chExt cx="5663962" cy="3317450"/>
                </a:xfrm>
              </p:grpSpPr>
              <p:grpSp>
                <p:nvGrpSpPr>
                  <p:cNvPr id="66" name="Groupe 65">
                    <a:extLst>
                      <a:ext uri="{FF2B5EF4-FFF2-40B4-BE49-F238E27FC236}">
                        <a16:creationId xmlns:a16="http://schemas.microsoft.com/office/drawing/2014/main" id="{44B1AD8A-204E-2528-B755-ED7211C002F8}"/>
                      </a:ext>
                    </a:extLst>
                  </p:cNvPr>
                  <p:cNvGrpSpPr/>
                  <p:nvPr/>
                </p:nvGrpSpPr>
                <p:grpSpPr>
                  <a:xfrm>
                    <a:off x="4167758" y="559282"/>
                    <a:ext cx="5663962" cy="3317450"/>
                    <a:chOff x="4286948" y="559283"/>
                    <a:chExt cx="5663962" cy="3317450"/>
                  </a:xfrm>
                </p:grpSpPr>
                <p:grpSp>
                  <p:nvGrpSpPr>
                    <p:cNvPr id="68" name="Groupe 67">
                      <a:extLst>
                        <a:ext uri="{FF2B5EF4-FFF2-40B4-BE49-F238E27FC236}">
                          <a16:creationId xmlns:a16="http://schemas.microsoft.com/office/drawing/2014/main" id="{2326B5B1-8CF9-F655-6EB6-60104A0CF63C}"/>
                        </a:ext>
                      </a:extLst>
                    </p:cNvPr>
                    <p:cNvGrpSpPr/>
                    <p:nvPr/>
                  </p:nvGrpSpPr>
                  <p:grpSpPr>
                    <a:xfrm>
                      <a:off x="4286948" y="559283"/>
                      <a:ext cx="5663962" cy="3317450"/>
                      <a:chOff x="4369181" y="447524"/>
                      <a:chExt cx="5663962" cy="3317450"/>
                    </a:xfrm>
                  </p:grpSpPr>
                  <p:grpSp>
                    <p:nvGrpSpPr>
                      <p:cNvPr id="73" name="Groupe 72">
                        <a:extLst>
                          <a:ext uri="{FF2B5EF4-FFF2-40B4-BE49-F238E27FC236}">
                            <a16:creationId xmlns:a16="http://schemas.microsoft.com/office/drawing/2014/main" id="{0B926799-10C0-72C7-AC88-4DA0E2D3AF43}"/>
                          </a:ext>
                        </a:extLst>
                      </p:cNvPr>
                      <p:cNvGrpSpPr/>
                      <p:nvPr/>
                    </p:nvGrpSpPr>
                    <p:grpSpPr>
                      <a:xfrm>
                        <a:off x="4817918" y="998133"/>
                        <a:ext cx="1899726" cy="2626893"/>
                        <a:chOff x="4817918" y="998133"/>
                        <a:chExt cx="1899726" cy="2626893"/>
                      </a:xfrm>
                    </p:grpSpPr>
                    <p:grpSp>
                      <p:nvGrpSpPr>
                        <p:cNvPr id="75" name="Groupe 74">
                          <a:extLst>
                            <a:ext uri="{FF2B5EF4-FFF2-40B4-BE49-F238E27FC236}">
                              <a16:creationId xmlns:a16="http://schemas.microsoft.com/office/drawing/2014/main" id="{B9771BBA-22BB-F339-7E7A-3D2AFD86307E}"/>
                            </a:ext>
                          </a:extLst>
                        </p:cNvPr>
                        <p:cNvGrpSpPr/>
                        <p:nvPr/>
                      </p:nvGrpSpPr>
                      <p:grpSpPr>
                        <a:xfrm>
                          <a:off x="5033682" y="998133"/>
                          <a:ext cx="101669" cy="883023"/>
                          <a:chOff x="5033682" y="998133"/>
                          <a:chExt cx="101669" cy="883023"/>
                        </a:xfrm>
                      </p:grpSpPr>
                      <p:sp>
                        <p:nvSpPr>
                          <p:cNvPr id="82" name="Triangle isocèle 81">
                            <a:extLst>
                              <a:ext uri="{FF2B5EF4-FFF2-40B4-BE49-F238E27FC236}">
                                <a16:creationId xmlns:a16="http://schemas.microsoft.com/office/drawing/2014/main" id="{CED869C7-288D-8A49-B527-F4C7EBCD8690}"/>
                              </a:ext>
                            </a:extLst>
                          </p:cNvPr>
                          <p:cNvSpPr/>
                          <p:nvPr/>
                        </p:nvSpPr>
                        <p:spPr>
                          <a:xfrm>
                            <a:off x="5033682" y="998133"/>
                            <a:ext cx="85165" cy="883023"/>
                          </a:xfrm>
                          <a:prstGeom prst="triangl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83" name="Triangle isocèle 82">
                            <a:extLst>
                              <a:ext uri="{FF2B5EF4-FFF2-40B4-BE49-F238E27FC236}">
                                <a16:creationId xmlns:a16="http://schemas.microsoft.com/office/drawing/2014/main" id="{226A1E98-4235-4617-8203-EDC1390EA259}"/>
                              </a:ext>
                            </a:extLst>
                          </p:cNvPr>
                          <p:cNvSpPr/>
                          <p:nvPr/>
                        </p:nvSpPr>
                        <p:spPr>
                          <a:xfrm>
                            <a:off x="5048886" y="1330949"/>
                            <a:ext cx="86465" cy="550145"/>
                          </a:xfrm>
                          <a:prstGeom prst="triangle">
                            <a:avLst>
                              <a:gd name="adj" fmla="val 50001"/>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grpSp>
                      <p:nvGrpSpPr>
                        <p:cNvPr id="76" name="Groupe 75">
                          <a:extLst>
                            <a:ext uri="{FF2B5EF4-FFF2-40B4-BE49-F238E27FC236}">
                              <a16:creationId xmlns:a16="http://schemas.microsoft.com/office/drawing/2014/main" id="{38434236-A9DE-E758-15A4-DF5D3C554735}"/>
                            </a:ext>
                          </a:extLst>
                        </p:cNvPr>
                        <p:cNvGrpSpPr/>
                        <p:nvPr/>
                      </p:nvGrpSpPr>
                      <p:grpSpPr>
                        <a:xfrm>
                          <a:off x="4817918" y="3194140"/>
                          <a:ext cx="1899726" cy="430886"/>
                          <a:chOff x="4817918" y="3194140"/>
                          <a:chExt cx="1899726" cy="430886"/>
                        </a:xfrm>
                      </p:grpSpPr>
                      <p:cxnSp>
                        <p:nvCxnSpPr>
                          <p:cNvPr id="80" name="Connecteur droit avec flèche 79">
                            <a:extLst>
                              <a:ext uri="{FF2B5EF4-FFF2-40B4-BE49-F238E27FC236}">
                                <a16:creationId xmlns:a16="http://schemas.microsoft.com/office/drawing/2014/main" id="{0F703715-B5A0-7DF1-54FA-BFAE9886ED69}"/>
                              </a:ext>
                            </a:extLst>
                          </p:cNvPr>
                          <p:cNvCxnSpPr/>
                          <p:nvPr/>
                        </p:nvCxnSpPr>
                        <p:spPr>
                          <a:xfrm flipV="1">
                            <a:off x="4817918" y="3277790"/>
                            <a:ext cx="1604155" cy="1047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1" name="ZoneTexte 80">
                            <a:extLst>
                              <a:ext uri="{FF2B5EF4-FFF2-40B4-BE49-F238E27FC236}">
                                <a16:creationId xmlns:a16="http://schemas.microsoft.com/office/drawing/2014/main" id="{B226683D-19AA-DA4E-9D98-4BE1EC016C48}"/>
                              </a:ext>
                            </a:extLst>
                          </p:cNvPr>
                          <p:cNvSpPr txBox="1"/>
                          <p:nvPr/>
                        </p:nvSpPr>
                        <p:spPr>
                          <a:xfrm>
                            <a:off x="5992659" y="3194140"/>
                            <a:ext cx="724985" cy="430886"/>
                          </a:xfrm>
                          <a:prstGeom prst="rect">
                            <a:avLst/>
                          </a:prstGeom>
                          <a:noFill/>
                        </p:spPr>
                        <p:txBody>
                          <a:bodyPr wrap="none" rtlCol="0">
                            <a:spAutoFit/>
                          </a:bodyPr>
                          <a:lstStyle/>
                          <a:p>
                            <a:r>
                              <a:rPr lang="fr-FR" sz="1500" dirty="0"/>
                              <a:t>time</a:t>
                            </a:r>
                            <a:endParaRPr lang="fr-FR" sz="1500" baseline="-25000" dirty="0"/>
                          </a:p>
                        </p:txBody>
                      </p:sp>
                    </p:grpSp>
                    <p:grpSp>
                      <p:nvGrpSpPr>
                        <p:cNvPr id="77" name="Groupe 76">
                          <a:extLst>
                            <a:ext uri="{FF2B5EF4-FFF2-40B4-BE49-F238E27FC236}">
                              <a16:creationId xmlns:a16="http://schemas.microsoft.com/office/drawing/2014/main" id="{4F028AF4-6934-97C3-32C5-2D48FE3C2DE7}"/>
                            </a:ext>
                          </a:extLst>
                        </p:cNvPr>
                        <p:cNvGrpSpPr/>
                        <p:nvPr/>
                      </p:nvGrpSpPr>
                      <p:grpSpPr>
                        <a:xfrm>
                          <a:off x="4817918" y="1794219"/>
                          <a:ext cx="1899726" cy="430886"/>
                          <a:chOff x="4817918" y="2952840"/>
                          <a:chExt cx="1899726" cy="430886"/>
                        </a:xfrm>
                      </p:grpSpPr>
                      <p:cxnSp>
                        <p:nvCxnSpPr>
                          <p:cNvPr id="78" name="Connecteur droit avec flèche 77">
                            <a:extLst>
                              <a:ext uri="{FF2B5EF4-FFF2-40B4-BE49-F238E27FC236}">
                                <a16:creationId xmlns:a16="http://schemas.microsoft.com/office/drawing/2014/main" id="{7C4981C3-86A3-6516-64EA-1E3FAEE1F5B8}"/>
                              </a:ext>
                            </a:extLst>
                          </p:cNvPr>
                          <p:cNvCxnSpPr/>
                          <p:nvPr/>
                        </p:nvCxnSpPr>
                        <p:spPr>
                          <a:xfrm flipV="1">
                            <a:off x="4817918" y="3039715"/>
                            <a:ext cx="1581295" cy="725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9" name="ZoneTexte 78">
                            <a:extLst>
                              <a:ext uri="{FF2B5EF4-FFF2-40B4-BE49-F238E27FC236}">
                                <a16:creationId xmlns:a16="http://schemas.microsoft.com/office/drawing/2014/main" id="{330410AB-35A8-1556-EA9E-565F3978B5F9}"/>
                              </a:ext>
                            </a:extLst>
                          </p:cNvPr>
                          <p:cNvSpPr txBox="1"/>
                          <p:nvPr/>
                        </p:nvSpPr>
                        <p:spPr>
                          <a:xfrm>
                            <a:off x="5992659" y="2952840"/>
                            <a:ext cx="724985" cy="430886"/>
                          </a:xfrm>
                          <a:prstGeom prst="rect">
                            <a:avLst/>
                          </a:prstGeom>
                          <a:noFill/>
                        </p:spPr>
                        <p:txBody>
                          <a:bodyPr wrap="none" rtlCol="0">
                            <a:spAutoFit/>
                          </a:bodyPr>
                          <a:lstStyle/>
                          <a:p>
                            <a:r>
                              <a:rPr lang="fr-FR" sz="1500" dirty="0"/>
                              <a:t>time</a:t>
                            </a:r>
                            <a:endParaRPr lang="fr-FR" sz="1500" baseline="-25000" dirty="0"/>
                          </a:p>
                        </p:txBody>
                      </p:sp>
                    </p:grpSp>
                  </p:grpSp>
                  <p:sp>
                    <p:nvSpPr>
                      <p:cNvPr id="74" name="Rectangle à coins arrondis 41">
                        <a:extLst>
                          <a:ext uri="{FF2B5EF4-FFF2-40B4-BE49-F238E27FC236}">
                            <a16:creationId xmlns:a16="http://schemas.microsoft.com/office/drawing/2014/main" id="{5F37BCAF-4F01-5946-378D-CA3974978FBB}"/>
                          </a:ext>
                        </a:extLst>
                      </p:cNvPr>
                      <p:cNvSpPr/>
                      <p:nvPr/>
                    </p:nvSpPr>
                    <p:spPr>
                      <a:xfrm>
                        <a:off x="4369181" y="447524"/>
                        <a:ext cx="5663962" cy="3317450"/>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grpSp>
                  <p:nvGrpSpPr>
                    <p:cNvPr id="69" name="Groupe 68">
                      <a:extLst>
                        <a:ext uri="{FF2B5EF4-FFF2-40B4-BE49-F238E27FC236}">
                          <a16:creationId xmlns:a16="http://schemas.microsoft.com/office/drawing/2014/main" id="{4455F056-E2C5-64B2-182C-9EC1CCA55575}"/>
                        </a:ext>
                      </a:extLst>
                    </p:cNvPr>
                    <p:cNvGrpSpPr/>
                    <p:nvPr/>
                  </p:nvGrpSpPr>
                  <p:grpSpPr>
                    <a:xfrm>
                      <a:off x="4740797" y="2288864"/>
                      <a:ext cx="848573" cy="1114978"/>
                      <a:chOff x="4740797" y="2288864"/>
                      <a:chExt cx="848573" cy="1114978"/>
                    </a:xfrm>
                  </p:grpSpPr>
                  <p:cxnSp>
                    <p:nvCxnSpPr>
                      <p:cNvPr id="70" name="Connecteur droit avec flèche 69">
                        <a:extLst>
                          <a:ext uri="{FF2B5EF4-FFF2-40B4-BE49-F238E27FC236}">
                            <a16:creationId xmlns:a16="http://schemas.microsoft.com/office/drawing/2014/main" id="{5144D674-9226-BD0D-2A0F-491EF6FC98EC}"/>
                          </a:ext>
                        </a:extLst>
                      </p:cNvPr>
                      <p:cNvCxnSpPr/>
                      <p:nvPr/>
                    </p:nvCxnSpPr>
                    <p:spPr>
                      <a:xfrm flipV="1">
                        <a:off x="4740797" y="2288864"/>
                        <a:ext cx="3116" cy="111497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1" name="Forme libre : forme 9">
                        <a:extLst>
                          <a:ext uri="{FF2B5EF4-FFF2-40B4-BE49-F238E27FC236}">
                            <a16:creationId xmlns:a16="http://schemas.microsoft.com/office/drawing/2014/main" id="{3C41F485-6D0C-6CC8-1075-10AAD3E7F3D8}"/>
                          </a:ext>
                        </a:extLst>
                      </p:cNvPr>
                      <p:cNvSpPr/>
                      <p:nvPr/>
                    </p:nvSpPr>
                    <p:spPr>
                      <a:xfrm>
                        <a:off x="4948681" y="2486614"/>
                        <a:ext cx="620109" cy="913412"/>
                      </a:xfrm>
                      <a:custGeom>
                        <a:avLst/>
                        <a:gdLst>
                          <a:gd name="f0" fmla="val 10800000"/>
                          <a:gd name="f1" fmla="val 5400000"/>
                          <a:gd name="f2" fmla="val 180"/>
                          <a:gd name="f3" fmla="val w"/>
                          <a:gd name="f4" fmla="val h"/>
                          <a:gd name="f5" fmla="val 0"/>
                          <a:gd name="f6" fmla="val 620110"/>
                          <a:gd name="f7" fmla="val 913416"/>
                          <a:gd name="f8" fmla="val 11386"/>
                          <a:gd name="f9" fmla="val 591974"/>
                          <a:gd name="f10" fmla="val 22772"/>
                          <a:gd name="f11" fmla="val 270533"/>
                          <a:gd name="f12" fmla="val 42041"/>
                          <a:gd name="f13" fmla="val 125140"/>
                          <a:gd name="f14" fmla="val 61310"/>
                          <a:gd name="f15" fmla="val -20253"/>
                          <a:gd name="f16" fmla="val 91089"/>
                          <a:gd name="f17" fmla="val -25508"/>
                          <a:gd name="f18" fmla="val 115613"/>
                          <a:gd name="f19" fmla="val 41057"/>
                          <a:gd name="f20" fmla="val 140137"/>
                          <a:gd name="f21" fmla="val 107622"/>
                          <a:gd name="f22" fmla="val 150648"/>
                          <a:gd name="f23" fmla="val 398409"/>
                          <a:gd name="f24" fmla="val 189186"/>
                          <a:gd name="f25" fmla="val 524533"/>
                          <a:gd name="f26" fmla="val 227724"/>
                          <a:gd name="f27" fmla="val 650657"/>
                          <a:gd name="f28" fmla="val 275020"/>
                          <a:gd name="f29" fmla="val 736492"/>
                          <a:gd name="f30" fmla="val 346841"/>
                          <a:gd name="f31" fmla="val 797802"/>
                          <a:gd name="f32" fmla="val 418662"/>
                          <a:gd name="f33" fmla="val 859112"/>
                          <a:gd name="f34" fmla="val 519386"/>
                          <a:gd name="f35" fmla="val 875753"/>
                          <a:gd name="f36" fmla="val 892395"/>
                          <a:gd name="f37" fmla="+- 0 0 -90"/>
                          <a:gd name="f38" fmla="*/ f3 1 620110"/>
                          <a:gd name="f39" fmla="*/ f4 1 913416"/>
                          <a:gd name="f40" fmla="val f5"/>
                          <a:gd name="f41" fmla="val f6"/>
                          <a:gd name="f42" fmla="val f7"/>
                          <a:gd name="f43" fmla="*/ f37 f0 1"/>
                          <a:gd name="f44" fmla="+- f42 0 f40"/>
                          <a:gd name="f45" fmla="+- f41 0 f40"/>
                          <a:gd name="f46" fmla="*/ f43 1 f2"/>
                          <a:gd name="f47" fmla="*/ f45 1 620110"/>
                          <a:gd name="f48" fmla="*/ f44 1 913416"/>
                          <a:gd name="f49" fmla="*/ 0 f45 1"/>
                          <a:gd name="f50" fmla="*/ 913416 f44 1"/>
                          <a:gd name="f51" fmla="*/ 42041 f45 1"/>
                          <a:gd name="f52" fmla="*/ 125140 f44 1"/>
                          <a:gd name="f53" fmla="*/ 115613 f45 1"/>
                          <a:gd name="f54" fmla="*/ 41057 f44 1"/>
                          <a:gd name="f55" fmla="*/ 189186 f45 1"/>
                          <a:gd name="f56" fmla="*/ 524533 f44 1"/>
                          <a:gd name="f57" fmla="*/ 346841 f45 1"/>
                          <a:gd name="f58" fmla="*/ 797802 f44 1"/>
                          <a:gd name="f59" fmla="*/ 620110 f45 1"/>
                          <a:gd name="f60" fmla="*/ 892395 f44 1"/>
                          <a:gd name="f61" fmla="+- f46 0 f1"/>
                          <a:gd name="f62" fmla="*/ f49 1 620110"/>
                          <a:gd name="f63" fmla="*/ f50 1 913416"/>
                          <a:gd name="f64" fmla="*/ f51 1 620110"/>
                          <a:gd name="f65" fmla="*/ f52 1 913416"/>
                          <a:gd name="f66" fmla="*/ f53 1 620110"/>
                          <a:gd name="f67" fmla="*/ f54 1 913416"/>
                          <a:gd name="f68" fmla="*/ f55 1 620110"/>
                          <a:gd name="f69" fmla="*/ f56 1 913416"/>
                          <a:gd name="f70" fmla="*/ f57 1 620110"/>
                          <a:gd name="f71" fmla="*/ f58 1 913416"/>
                          <a:gd name="f72" fmla="*/ f59 1 620110"/>
                          <a:gd name="f73" fmla="*/ f60 1 913416"/>
                          <a:gd name="f74" fmla="*/ f40 1 f47"/>
                          <a:gd name="f75" fmla="*/ f41 1 f47"/>
                          <a:gd name="f76" fmla="*/ f40 1 f48"/>
                          <a:gd name="f77" fmla="*/ f42 1 f48"/>
                          <a:gd name="f78" fmla="*/ f62 1 f47"/>
                          <a:gd name="f79" fmla="*/ f63 1 f48"/>
                          <a:gd name="f80" fmla="*/ f64 1 f47"/>
                          <a:gd name="f81" fmla="*/ f65 1 f48"/>
                          <a:gd name="f82" fmla="*/ f66 1 f47"/>
                          <a:gd name="f83" fmla="*/ f67 1 f48"/>
                          <a:gd name="f84" fmla="*/ f68 1 f47"/>
                          <a:gd name="f85" fmla="*/ f69 1 f48"/>
                          <a:gd name="f86" fmla="*/ f70 1 f47"/>
                          <a:gd name="f87" fmla="*/ f71 1 f48"/>
                          <a:gd name="f88" fmla="*/ f72 1 f47"/>
                          <a:gd name="f89" fmla="*/ f73 1 f48"/>
                          <a:gd name="f90" fmla="*/ f74 f38 1"/>
                          <a:gd name="f91" fmla="*/ f75 f38 1"/>
                          <a:gd name="f92" fmla="*/ f77 f39 1"/>
                          <a:gd name="f93" fmla="*/ f76 f39 1"/>
                          <a:gd name="f94" fmla="*/ f78 f38 1"/>
                          <a:gd name="f95" fmla="*/ f79 f39 1"/>
                          <a:gd name="f96" fmla="*/ f80 f38 1"/>
                          <a:gd name="f97" fmla="*/ f81 f39 1"/>
                          <a:gd name="f98" fmla="*/ f82 f38 1"/>
                          <a:gd name="f99" fmla="*/ f83 f39 1"/>
                          <a:gd name="f100" fmla="*/ f84 f38 1"/>
                          <a:gd name="f101" fmla="*/ f85 f39 1"/>
                          <a:gd name="f102" fmla="*/ f86 f38 1"/>
                          <a:gd name="f103" fmla="*/ f87 f39 1"/>
                          <a:gd name="f104" fmla="*/ f88 f38 1"/>
                          <a:gd name="f105" fmla="*/ f89 f39 1"/>
                        </a:gdLst>
                        <a:ahLst/>
                        <a:cxnLst>
                          <a:cxn ang="3cd4">
                            <a:pos x="hc" y="t"/>
                          </a:cxn>
                          <a:cxn ang="0">
                            <a:pos x="r" y="vc"/>
                          </a:cxn>
                          <a:cxn ang="cd4">
                            <a:pos x="hc" y="b"/>
                          </a:cxn>
                          <a:cxn ang="cd2">
                            <a:pos x="l" y="vc"/>
                          </a:cxn>
                          <a:cxn ang="f61">
                            <a:pos x="f94" y="f95"/>
                          </a:cxn>
                          <a:cxn ang="f61">
                            <a:pos x="f96" y="f97"/>
                          </a:cxn>
                          <a:cxn ang="f61">
                            <a:pos x="f98" y="f99"/>
                          </a:cxn>
                          <a:cxn ang="f61">
                            <a:pos x="f100" y="f101"/>
                          </a:cxn>
                          <a:cxn ang="f61">
                            <a:pos x="f102" y="f103"/>
                          </a:cxn>
                          <a:cxn ang="f61">
                            <a:pos x="f104" y="f105"/>
                          </a:cxn>
                        </a:cxnLst>
                        <a:rect l="f90" t="f93" r="f91" b="f92"/>
                        <a:pathLst>
                          <a:path w="620110" h="913416">
                            <a:moveTo>
                              <a:pt x="f5" y="f7"/>
                            </a:moveTo>
                            <a:cubicBezTo>
                              <a:pt x="f8" y="f9"/>
                              <a:pt x="f10" y="f11"/>
                              <a:pt x="f12" y="f13"/>
                            </a:cubicBezTo>
                            <a:cubicBezTo>
                              <a:pt x="f14" y="f15"/>
                              <a:pt x="f16" y="f17"/>
                              <a:pt x="f18" y="f19"/>
                            </a:cubicBezTo>
                            <a:cubicBezTo>
                              <a:pt x="f20" y="f21"/>
                              <a:pt x="f22" y="f23"/>
                              <a:pt x="f24" y="f25"/>
                            </a:cubicBezTo>
                            <a:cubicBezTo>
                              <a:pt x="f26" y="f27"/>
                              <a:pt x="f28" y="f29"/>
                              <a:pt x="f30" y="f31"/>
                            </a:cubicBezTo>
                            <a:cubicBezTo>
                              <a:pt x="f32" y="f33"/>
                              <a:pt x="f34" y="f35"/>
                              <a:pt x="f6" y="f36"/>
                            </a:cubicBezTo>
                          </a:path>
                        </a:pathLst>
                      </a:custGeom>
                      <a:solidFill>
                        <a:srgbClr val="92D050"/>
                      </a:solidFill>
                      <a:ln w="6345" cap="flat">
                        <a:solidFill>
                          <a:srgbClr val="92D050"/>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fr-FR" sz="1350">
                          <a:solidFill>
                            <a:srgbClr val="000000"/>
                          </a:solidFill>
                          <a:latin typeface="Calibri"/>
                        </a:endParaRPr>
                      </a:p>
                    </p:txBody>
                  </p:sp>
                  <p:sp>
                    <p:nvSpPr>
                      <p:cNvPr id="72" name="Forme libre : forme 9">
                        <a:extLst>
                          <a:ext uri="{FF2B5EF4-FFF2-40B4-BE49-F238E27FC236}">
                            <a16:creationId xmlns:a16="http://schemas.microsoft.com/office/drawing/2014/main" id="{7C04AC66-78F4-078C-8436-22B310122A33}"/>
                          </a:ext>
                        </a:extLst>
                      </p:cNvPr>
                      <p:cNvSpPr/>
                      <p:nvPr/>
                    </p:nvSpPr>
                    <p:spPr>
                      <a:xfrm>
                        <a:off x="4969261" y="3032267"/>
                        <a:ext cx="620109" cy="367441"/>
                      </a:xfrm>
                      <a:custGeom>
                        <a:avLst/>
                        <a:gdLst>
                          <a:gd name="f0" fmla="val 10800000"/>
                          <a:gd name="f1" fmla="val 5400000"/>
                          <a:gd name="f2" fmla="val 180"/>
                          <a:gd name="f3" fmla="val w"/>
                          <a:gd name="f4" fmla="val h"/>
                          <a:gd name="f5" fmla="val 0"/>
                          <a:gd name="f6" fmla="val 620110"/>
                          <a:gd name="f7" fmla="val 913416"/>
                          <a:gd name="f8" fmla="val 11386"/>
                          <a:gd name="f9" fmla="val 591974"/>
                          <a:gd name="f10" fmla="val 22772"/>
                          <a:gd name="f11" fmla="val 270533"/>
                          <a:gd name="f12" fmla="val 42041"/>
                          <a:gd name="f13" fmla="val 125140"/>
                          <a:gd name="f14" fmla="val 61310"/>
                          <a:gd name="f15" fmla="val -20253"/>
                          <a:gd name="f16" fmla="val 91089"/>
                          <a:gd name="f17" fmla="val -25508"/>
                          <a:gd name="f18" fmla="val 115613"/>
                          <a:gd name="f19" fmla="val 41057"/>
                          <a:gd name="f20" fmla="val 140137"/>
                          <a:gd name="f21" fmla="val 107622"/>
                          <a:gd name="f22" fmla="val 150648"/>
                          <a:gd name="f23" fmla="val 398409"/>
                          <a:gd name="f24" fmla="val 189186"/>
                          <a:gd name="f25" fmla="val 524533"/>
                          <a:gd name="f26" fmla="val 227724"/>
                          <a:gd name="f27" fmla="val 650657"/>
                          <a:gd name="f28" fmla="val 275020"/>
                          <a:gd name="f29" fmla="val 736492"/>
                          <a:gd name="f30" fmla="val 346841"/>
                          <a:gd name="f31" fmla="val 797802"/>
                          <a:gd name="f32" fmla="val 418662"/>
                          <a:gd name="f33" fmla="val 859112"/>
                          <a:gd name="f34" fmla="val 519386"/>
                          <a:gd name="f35" fmla="val 875753"/>
                          <a:gd name="f36" fmla="val 892395"/>
                          <a:gd name="f37" fmla="+- 0 0 -90"/>
                          <a:gd name="f38" fmla="*/ f3 1 620110"/>
                          <a:gd name="f39" fmla="*/ f4 1 913416"/>
                          <a:gd name="f40" fmla="val f5"/>
                          <a:gd name="f41" fmla="val f6"/>
                          <a:gd name="f42" fmla="val f7"/>
                          <a:gd name="f43" fmla="*/ f37 f0 1"/>
                          <a:gd name="f44" fmla="+- f42 0 f40"/>
                          <a:gd name="f45" fmla="+- f41 0 f40"/>
                          <a:gd name="f46" fmla="*/ f43 1 f2"/>
                          <a:gd name="f47" fmla="*/ f45 1 620110"/>
                          <a:gd name="f48" fmla="*/ f44 1 913416"/>
                          <a:gd name="f49" fmla="*/ 0 f45 1"/>
                          <a:gd name="f50" fmla="*/ 913416 f44 1"/>
                          <a:gd name="f51" fmla="*/ 42041 f45 1"/>
                          <a:gd name="f52" fmla="*/ 125140 f44 1"/>
                          <a:gd name="f53" fmla="*/ 115613 f45 1"/>
                          <a:gd name="f54" fmla="*/ 41057 f44 1"/>
                          <a:gd name="f55" fmla="*/ 189186 f45 1"/>
                          <a:gd name="f56" fmla="*/ 524533 f44 1"/>
                          <a:gd name="f57" fmla="*/ 346841 f45 1"/>
                          <a:gd name="f58" fmla="*/ 797802 f44 1"/>
                          <a:gd name="f59" fmla="*/ 620110 f45 1"/>
                          <a:gd name="f60" fmla="*/ 892395 f44 1"/>
                          <a:gd name="f61" fmla="+- f46 0 f1"/>
                          <a:gd name="f62" fmla="*/ f49 1 620110"/>
                          <a:gd name="f63" fmla="*/ f50 1 913416"/>
                          <a:gd name="f64" fmla="*/ f51 1 620110"/>
                          <a:gd name="f65" fmla="*/ f52 1 913416"/>
                          <a:gd name="f66" fmla="*/ f53 1 620110"/>
                          <a:gd name="f67" fmla="*/ f54 1 913416"/>
                          <a:gd name="f68" fmla="*/ f55 1 620110"/>
                          <a:gd name="f69" fmla="*/ f56 1 913416"/>
                          <a:gd name="f70" fmla="*/ f57 1 620110"/>
                          <a:gd name="f71" fmla="*/ f58 1 913416"/>
                          <a:gd name="f72" fmla="*/ f59 1 620110"/>
                          <a:gd name="f73" fmla="*/ f60 1 913416"/>
                          <a:gd name="f74" fmla="*/ f40 1 f47"/>
                          <a:gd name="f75" fmla="*/ f41 1 f47"/>
                          <a:gd name="f76" fmla="*/ f40 1 f48"/>
                          <a:gd name="f77" fmla="*/ f42 1 f48"/>
                          <a:gd name="f78" fmla="*/ f62 1 f47"/>
                          <a:gd name="f79" fmla="*/ f63 1 f48"/>
                          <a:gd name="f80" fmla="*/ f64 1 f47"/>
                          <a:gd name="f81" fmla="*/ f65 1 f48"/>
                          <a:gd name="f82" fmla="*/ f66 1 f47"/>
                          <a:gd name="f83" fmla="*/ f67 1 f48"/>
                          <a:gd name="f84" fmla="*/ f68 1 f47"/>
                          <a:gd name="f85" fmla="*/ f69 1 f48"/>
                          <a:gd name="f86" fmla="*/ f70 1 f47"/>
                          <a:gd name="f87" fmla="*/ f71 1 f48"/>
                          <a:gd name="f88" fmla="*/ f72 1 f47"/>
                          <a:gd name="f89" fmla="*/ f73 1 f48"/>
                          <a:gd name="f90" fmla="*/ f74 f38 1"/>
                          <a:gd name="f91" fmla="*/ f75 f38 1"/>
                          <a:gd name="f92" fmla="*/ f77 f39 1"/>
                          <a:gd name="f93" fmla="*/ f76 f39 1"/>
                          <a:gd name="f94" fmla="*/ f78 f38 1"/>
                          <a:gd name="f95" fmla="*/ f79 f39 1"/>
                          <a:gd name="f96" fmla="*/ f80 f38 1"/>
                          <a:gd name="f97" fmla="*/ f81 f39 1"/>
                          <a:gd name="f98" fmla="*/ f82 f38 1"/>
                          <a:gd name="f99" fmla="*/ f83 f39 1"/>
                          <a:gd name="f100" fmla="*/ f84 f38 1"/>
                          <a:gd name="f101" fmla="*/ f85 f39 1"/>
                          <a:gd name="f102" fmla="*/ f86 f38 1"/>
                          <a:gd name="f103" fmla="*/ f87 f39 1"/>
                          <a:gd name="f104" fmla="*/ f88 f38 1"/>
                          <a:gd name="f105" fmla="*/ f89 f39 1"/>
                        </a:gdLst>
                        <a:ahLst/>
                        <a:cxnLst>
                          <a:cxn ang="3cd4">
                            <a:pos x="hc" y="t"/>
                          </a:cxn>
                          <a:cxn ang="0">
                            <a:pos x="r" y="vc"/>
                          </a:cxn>
                          <a:cxn ang="cd4">
                            <a:pos x="hc" y="b"/>
                          </a:cxn>
                          <a:cxn ang="cd2">
                            <a:pos x="l" y="vc"/>
                          </a:cxn>
                          <a:cxn ang="f61">
                            <a:pos x="f94" y="f95"/>
                          </a:cxn>
                          <a:cxn ang="f61">
                            <a:pos x="f96" y="f97"/>
                          </a:cxn>
                          <a:cxn ang="f61">
                            <a:pos x="f98" y="f99"/>
                          </a:cxn>
                          <a:cxn ang="f61">
                            <a:pos x="f100" y="f101"/>
                          </a:cxn>
                          <a:cxn ang="f61">
                            <a:pos x="f102" y="f103"/>
                          </a:cxn>
                          <a:cxn ang="f61">
                            <a:pos x="f104" y="f105"/>
                          </a:cxn>
                        </a:cxnLst>
                        <a:rect l="f90" t="f93" r="f91" b="f92"/>
                        <a:pathLst>
                          <a:path w="620110" h="913416">
                            <a:moveTo>
                              <a:pt x="f5" y="f7"/>
                            </a:moveTo>
                            <a:cubicBezTo>
                              <a:pt x="f8" y="f9"/>
                              <a:pt x="f10" y="f11"/>
                              <a:pt x="f12" y="f13"/>
                            </a:cubicBezTo>
                            <a:cubicBezTo>
                              <a:pt x="f14" y="f15"/>
                              <a:pt x="f16" y="f17"/>
                              <a:pt x="f18" y="f19"/>
                            </a:cubicBezTo>
                            <a:cubicBezTo>
                              <a:pt x="f20" y="f21"/>
                              <a:pt x="f22" y="f23"/>
                              <a:pt x="f24" y="f25"/>
                            </a:cubicBezTo>
                            <a:cubicBezTo>
                              <a:pt x="f26" y="f27"/>
                              <a:pt x="f28" y="f29"/>
                              <a:pt x="f30" y="f31"/>
                            </a:cubicBezTo>
                            <a:cubicBezTo>
                              <a:pt x="f32" y="f33"/>
                              <a:pt x="f34" y="f35"/>
                              <a:pt x="f6" y="f36"/>
                            </a:cubicBezTo>
                          </a:path>
                        </a:pathLst>
                      </a:custGeom>
                      <a:solidFill>
                        <a:srgbClr val="FFC000"/>
                      </a:solidFill>
                      <a:ln w="6345" cap="flat">
                        <a:solidFill>
                          <a:schemeClr val="accent4">
                            <a:lumMod val="60000"/>
                            <a:lumOff val="40000"/>
                          </a:schemeClr>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fr-FR" sz="1350">
                          <a:solidFill>
                            <a:srgbClr val="000000"/>
                          </a:solidFill>
                          <a:latin typeface="Calibri"/>
                        </a:endParaRPr>
                      </a:p>
                    </p:txBody>
                  </p:sp>
                </p:grpSp>
              </p:grpSp>
              <p:cxnSp>
                <p:nvCxnSpPr>
                  <p:cNvPr id="67" name="Connecteur droit 66">
                    <a:extLst>
                      <a:ext uri="{FF2B5EF4-FFF2-40B4-BE49-F238E27FC236}">
                        <a16:creationId xmlns:a16="http://schemas.microsoft.com/office/drawing/2014/main" id="{EA7EB610-EB6E-3553-1EE7-85839635E8D5}"/>
                      </a:ext>
                    </a:extLst>
                  </p:cNvPr>
                  <p:cNvCxnSpPr/>
                  <p:nvPr/>
                </p:nvCxnSpPr>
                <p:spPr>
                  <a:xfrm flipV="1">
                    <a:off x="7315539" y="2930737"/>
                    <a:ext cx="1836913" cy="10898"/>
                  </a:xfrm>
                  <a:prstGeom prst="line">
                    <a:avLst/>
                  </a:prstGeom>
                  <a:ln>
                    <a:solidFill>
                      <a:srgbClr val="C00000"/>
                    </a:solidFill>
                    <a:prstDash val="lgDash"/>
                  </a:ln>
                </p:spPr>
                <p:style>
                  <a:lnRef idx="1">
                    <a:schemeClr val="accent1"/>
                  </a:lnRef>
                  <a:fillRef idx="0">
                    <a:schemeClr val="accent1"/>
                  </a:fillRef>
                  <a:effectRef idx="0">
                    <a:schemeClr val="accent1"/>
                  </a:effectRef>
                  <a:fontRef idx="minor">
                    <a:schemeClr val="tx1"/>
                  </a:fontRef>
                </p:style>
              </p:cxnSp>
            </p:grpSp>
            <p:sp>
              <p:nvSpPr>
                <p:cNvPr id="64" name="ZoneTexte 63">
                  <a:extLst>
                    <a:ext uri="{FF2B5EF4-FFF2-40B4-BE49-F238E27FC236}">
                      <a16:creationId xmlns:a16="http://schemas.microsoft.com/office/drawing/2014/main" id="{F29ADA21-52B5-7907-5350-1C932B20AD90}"/>
                    </a:ext>
                  </a:extLst>
                </p:cNvPr>
                <p:cNvSpPr txBox="1"/>
                <p:nvPr/>
              </p:nvSpPr>
              <p:spPr>
                <a:xfrm>
                  <a:off x="5734818" y="2814394"/>
                  <a:ext cx="756276" cy="430887"/>
                </a:xfrm>
                <a:prstGeom prst="rect">
                  <a:avLst/>
                </a:prstGeom>
                <a:noFill/>
              </p:spPr>
              <p:txBody>
                <a:bodyPr wrap="none" rtlCol="0">
                  <a:spAutoFit/>
                </a:bodyPr>
                <a:lstStyle/>
                <a:p>
                  <a:r>
                    <a:rPr lang="fr-FR" sz="1500" dirty="0" err="1"/>
                    <a:t>I</a:t>
                  </a:r>
                  <a:r>
                    <a:rPr lang="fr-FR" sz="1500" baseline="-25000" dirty="0" err="1"/>
                    <a:t>a</a:t>
                  </a:r>
                  <a:r>
                    <a:rPr lang="fr-FR" sz="1500" baseline="-25000" dirty="0"/>
                    <a:t> </a:t>
                  </a:r>
                  <a:r>
                    <a:rPr lang="fr-FR" sz="1500" dirty="0"/>
                    <a:t>(t</a:t>
                  </a:r>
                  <a:r>
                    <a:rPr lang="fr-FR" sz="1500" baseline="-25000" dirty="0"/>
                    <a:t>d</a:t>
                  </a:r>
                  <a:r>
                    <a:rPr lang="fr-FR" sz="1500" dirty="0"/>
                    <a:t>)</a:t>
                  </a:r>
                </a:p>
              </p:txBody>
            </p:sp>
            <p:sp>
              <p:nvSpPr>
                <p:cNvPr id="65" name="ZoneTexte 64">
                  <a:extLst>
                    <a:ext uri="{FF2B5EF4-FFF2-40B4-BE49-F238E27FC236}">
                      <a16:creationId xmlns:a16="http://schemas.microsoft.com/office/drawing/2014/main" id="{0DD70333-E076-6D3A-476C-36DD7C66AFBB}"/>
                    </a:ext>
                  </a:extLst>
                </p:cNvPr>
                <p:cNvSpPr txBox="1"/>
                <p:nvPr/>
              </p:nvSpPr>
              <p:spPr>
                <a:xfrm>
                  <a:off x="4319973" y="2167692"/>
                  <a:ext cx="395835" cy="430887"/>
                </a:xfrm>
                <a:prstGeom prst="rect">
                  <a:avLst/>
                </a:prstGeom>
                <a:noFill/>
              </p:spPr>
              <p:txBody>
                <a:bodyPr wrap="none" rtlCol="0">
                  <a:spAutoFit/>
                </a:bodyPr>
                <a:lstStyle/>
                <a:p>
                  <a:r>
                    <a:rPr lang="fr-FR" sz="1500" dirty="0"/>
                    <a:t>I</a:t>
                  </a:r>
                  <a:r>
                    <a:rPr lang="fr-FR" sz="1500" baseline="30000" dirty="0"/>
                    <a:t>*</a:t>
                  </a:r>
                </a:p>
              </p:txBody>
            </p:sp>
          </p:grpSp>
          <p:sp>
            <p:nvSpPr>
              <p:cNvPr id="53" name="Triangle isocèle 52">
                <a:extLst>
                  <a:ext uri="{FF2B5EF4-FFF2-40B4-BE49-F238E27FC236}">
                    <a16:creationId xmlns:a16="http://schemas.microsoft.com/office/drawing/2014/main" id="{0A61722D-C971-A7F9-DF9C-DB75A90D42F2}"/>
                  </a:ext>
                </a:extLst>
              </p:cNvPr>
              <p:cNvSpPr/>
              <p:nvPr/>
            </p:nvSpPr>
            <p:spPr>
              <a:xfrm>
                <a:off x="7481207" y="1175972"/>
                <a:ext cx="85165" cy="883023"/>
              </a:xfrm>
              <a:prstGeom prst="triangl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54" name="Triangle isocèle 53">
                <a:extLst>
                  <a:ext uri="{FF2B5EF4-FFF2-40B4-BE49-F238E27FC236}">
                    <a16:creationId xmlns:a16="http://schemas.microsoft.com/office/drawing/2014/main" id="{67642EC1-5796-DA20-2CF8-8C4332D5719C}"/>
                  </a:ext>
                </a:extLst>
              </p:cNvPr>
              <p:cNvSpPr/>
              <p:nvPr/>
            </p:nvSpPr>
            <p:spPr>
              <a:xfrm>
                <a:off x="8077969" y="1092240"/>
                <a:ext cx="86465" cy="966693"/>
              </a:xfrm>
              <a:prstGeom prst="triangle">
                <a:avLst>
                  <a:gd name="adj" fmla="val 50001"/>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cxnSp>
            <p:nvCxnSpPr>
              <p:cNvPr id="55" name="Connecteur droit avec flèche 54">
                <a:extLst>
                  <a:ext uri="{FF2B5EF4-FFF2-40B4-BE49-F238E27FC236}">
                    <a16:creationId xmlns:a16="http://schemas.microsoft.com/office/drawing/2014/main" id="{265C0B00-7CCE-023B-6841-27DCB20A684E}"/>
                  </a:ext>
                </a:extLst>
              </p:cNvPr>
              <p:cNvCxnSpPr/>
              <p:nvPr/>
            </p:nvCxnSpPr>
            <p:spPr>
              <a:xfrm flipV="1">
                <a:off x="7265443" y="3455629"/>
                <a:ext cx="1604155" cy="1047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 name="ZoneTexte 55">
                <a:extLst>
                  <a:ext uri="{FF2B5EF4-FFF2-40B4-BE49-F238E27FC236}">
                    <a16:creationId xmlns:a16="http://schemas.microsoft.com/office/drawing/2014/main" id="{7961162D-8AC5-DAF1-C478-47EF48087819}"/>
                  </a:ext>
                </a:extLst>
              </p:cNvPr>
              <p:cNvSpPr txBox="1"/>
              <p:nvPr/>
            </p:nvSpPr>
            <p:spPr>
              <a:xfrm>
                <a:off x="8440183" y="3371979"/>
                <a:ext cx="724985" cy="430887"/>
              </a:xfrm>
              <a:prstGeom prst="rect">
                <a:avLst/>
              </a:prstGeom>
              <a:noFill/>
            </p:spPr>
            <p:txBody>
              <a:bodyPr wrap="none" rtlCol="0">
                <a:spAutoFit/>
              </a:bodyPr>
              <a:lstStyle/>
              <a:p>
                <a:r>
                  <a:rPr lang="fr-FR" sz="1500" dirty="0"/>
                  <a:t>time</a:t>
                </a:r>
                <a:endParaRPr lang="fr-FR" sz="1500" baseline="-25000" dirty="0"/>
              </a:p>
            </p:txBody>
          </p:sp>
          <p:cxnSp>
            <p:nvCxnSpPr>
              <p:cNvPr id="57" name="Connecteur droit avec flèche 56">
                <a:extLst>
                  <a:ext uri="{FF2B5EF4-FFF2-40B4-BE49-F238E27FC236}">
                    <a16:creationId xmlns:a16="http://schemas.microsoft.com/office/drawing/2014/main" id="{70D1EDDB-5B5B-415D-0BA2-731F3875C4FD}"/>
                  </a:ext>
                </a:extLst>
              </p:cNvPr>
              <p:cNvCxnSpPr/>
              <p:nvPr/>
            </p:nvCxnSpPr>
            <p:spPr>
              <a:xfrm flipV="1">
                <a:off x="7265443" y="2058933"/>
                <a:ext cx="1581295" cy="725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8" name="ZoneTexte 57">
                <a:extLst>
                  <a:ext uri="{FF2B5EF4-FFF2-40B4-BE49-F238E27FC236}">
                    <a16:creationId xmlns:a16="http://schemas.microsoft.com/office/drawing/2014/main" id="{BD4C21AE-B7A2-560E-E320-C38E26A10646}"/>
                  </a:ext>
                </a:extLst>
              </p:cNvPr>
              <p:cNvSpPr txBox="1"/>
              <p:nvPr/>
            </p:nvSpPr>
            <p:spPr>
              <a:xfrm>
                <a:off x="8440183" y="1972058"/>
                <a:ext cx="724985" cy="430887"/>
              </a:xfrm>
              <a:prstGeom prst="rect">
                <a:avLst/>
              </a:prstGeom>
              <a:noFill/>
            </p:spPr>
            <p:txBody>
              <a:bodyPr wrap="none" rtlCol="0">
                <a:spAutoFit/>
              </a:bodyPr>
              <a:lstStyle/>
              <a:p>
                <a:r>
                  <a:rPr lang="fr-FR" sz="1500" dirty="0"/>
                  <a:t>time</a:t>
                </a:r>
                <a:endParaRPr lang="fr-FR" sz="1500" baseline="-25000" dirty="0"/>
              </a:p>
            </p:txBody>
          </p:sp>
          <p:cxnSp>
            <p:nvCxnSpPr>
              <p:cNvPr id="59" name="Connecteur droit avec flèche 58">
                <a:extLst>
                  <a:ext uri="{FF2B5EF4-FFF2-40B4-BE49-F238E27FC236}">
                    <a16:creationId xmlns:a16="http://schemas.microsoft.com/office/drawing/2014/main" id="{D00D579D-0D54-616E-B693-AC97803C67FA}"/>
                  </a:ext>
                </a:extLst>
              </p:cNvPr>
              <p:cNvCxnSpPr/>
              <p:nvPr/>
            </p:nvCxnSpPr>
            <p:spPr>
              <a:xfrm flipV="1">
                <a:off x="7270555" y="2354944"/>
                <a:ext cx="3116" cy="111497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0" name="ZoneTexte 59">
                <a:extLst>
                  <a:ext uri="{FF2B5EF4-FFF2-40B4-BE49-F238E27FC236}">
                    <a16:creationId xmlns:a16="http://schemas.microsoft.com/office/drawing/2014/main" id="{3DDC2120-3C4F-B85A-7260-99A131FB9873}"/>
                  </a:ext>
                </a:extLst>
              </p:cNvPr>
              <p:cNvSpPr txBox="1"/>
              <p:nvPr/>
            </p:nvSpPr>
            <p:spPr>
              <a:xfrm>
                <a:off x="8403893" y="2633556"/>
                <a:ext cx="846761" cy="636072"/>
              </a:xfrm>
              <a:prstGeom prst="rect">
                <a:avLst/>
              </a:prstGeom>
              <a:noFill/>
            </p:spPr>
            <p:txBody>
              <a:bodyPr wrap="square" rtlCol="0">
                <a:spAutoFit/>
              </a:bodyPr>
              <a:lstStyle/>
              <a:p>
                <a:r>
                  <a:rPr lang="fr-FR" sz="1500" dirty="0" err="1"/>
                  <a:t>I</a:t>
                </a:r>
                <a:r>
                  <a:rPr lang="fr-FR" sz="1500" baseline="-25000" dirty="0" err="1"/>
                  <a:t>a</a:t>
                </a:r>
                <a:r>
                  <a:rPr lang="fr-FR" sz="1500" baseline="-25000" dirty="0"/>
                  <a:t> </a:t>
                </a:r>
                <a:r>
                  <a:rPr lang="fr-FR" sz="1500" dirty="0"/>
                  <a:t>(t</a:t>
                </a:r>
                <a:r>
                  <a:rPr lang="fr-FR" sz="1500" baseline="-25000" dirty="0"/>
                  <a:t>∞</a:t>
                </a:r>
                <a:r>
                  <a:rPr lang="fr-FR" sz="1500" dirty="0"/>
                  <a:t>)</a:t>
                </a:r>
              </a:p>
              <a:p>
                <a:endParaRPr lang="fr-FR" sz="1500" baseline="-25000" dirty="0"/>
              </a:p>
            </p:txBody>
          </p:sp>
          <p:cxnSp>
            <p:nvCxnSpPr>
              <p:cNvPr id="61" name="Connecteur droit avec flèche 35">
                <a:extLst>
                  <a:ext uri="{FF2B5EF4-FFF2-40B4-BE49-F238E27FC236}">
                    <a16:creationId xmlns:a16="http://schemas.microsoft.com/office/drawing/2014/main" id="{C066B38A-4478-74A0-2736-AA0D6E0B79CF}"/>
                  </a:ext>
                </a:extLst>
              </p:cNvPr>
              <p:cNvCxnSpPr/>
              <p:nvPr/>
            </p:nvCxnSpPr>
            <p:spPr>
              <a:xfrm>
                <a:off x="7537523" y="1127720"/>
                <a:ext cx="598062" cy="0"/>
              </a:xfrm>
              <a:prstGeom prst="straightConnector1">
                <a:avLst/>
              </a:prstGeom>
              <a:noFill/>
              <a:ln w="6345" cap="flat">
                <a:solidFill>
                  <a:srgbClr val="000000"/>
                </a:solidFill>
                <a:prstDash val="solid"/>
                <a:miter/>
                <a:headEnd type="arrow"/>
                <a:tailEnd type="arrow"/>
              </a:ln>
            </p:spPr>
          </p:cxnSp>
          <p:sp>
            <p:nvSpPr>
              <p:cNvPr id="62" name="ZoneTexte 38">
                <a:extLst>
                  <a:ext uri="{FF2B5EF4-FFF2-40B4-BE49-F238E27FC236}">
                    <a16:creationId xmlns:a16="http://schemas.microsoft.com/office/drawing/2014/main" id="{A977460C-A69C-E01C-5E98-408B7FB5D094}"/>
                  </a:ext>
                </a:extLst>
              </p:cNvPr>
              <p:cNvSpPr txBox="1"/>
              <p:nvPr/>
            </p:nvSpPr>
            <p:spPr>
              <a:xfrm>
                <a:off x="7658208" y="693609"/>
                <a:ext cx="419761" cy="400109"/>
              </a:xfrm>
              <a:prstGeom prst="rect">
                <a:avLst/>
              </a:prstGeom>
              <a:noFill/>
              <a:ln cap="flat">
                <a:noFill/>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fr-FR" sz="1500" dirty="0">
                    <a:solidFill>
                      <a:srgbClr val="000000"/>
                    </a:solidFill>
                    <a:cs typeface="Arial" pitchFamily="34"/>
                  </a:rPr>
                  <a:t>t</a:t>
                </a:r>
                <a:r>
                  <a:rPr lang="fr-FR" sz="1500" baseline="-25000" dirty="0">
                    <a:solidFill>
                      <a:srgbClr val="000000"/>
                    </a:solidFill>
                    <a:cs typeface="Arial" pitchFamily="34"/>
                  </a:rPr>
                  <a:t>∞</a:t>
                </a:r>
              </a:p>
            </p:txBody>
          </p:sp>
        </p:grpSp>
        <p:cxnSp>
          <p:nvCxnSpPr>
            <p:cNvPr id="47" name="Connecteur droit 46">
              <a:extLst>
                <a:ext uri="{FF2B5EF4-FFF2-40B4-BE49-F238E27FC236}">
                  <a16:creationId xmlns:a16="http://schemas.microsoft.com/office/drawing/2014/main" id="{7A17C759-D9A6-B4E7-F13E-64BC4253D070}"/>
                </a:ext>
              </a:extLst>
            </p:cNvPr>
            <p:cNvCxnSpPr/>
            <p:nvPr/>
          </p:nvCxnSpPr>
          <p:spPr>
            <a:xfrm flipV="1">
              <a:off x="4332151" y="2624061"/>
              <a:ext cx="4514956" cy="66556"/>
            </a:xfrm>
            <a:prstGeom prst="line">
              <a:avLst/>
            </a:prstGeom>
            <a:ln>
              <a:solidFill>
                <a:srgbClr val="C00000"/>
              </a:solidFill>
              <a:prstDash val="lgDash"/>
            </a:ln>
          </p:spPr>
          <p:style>
            <a:lnRef idx="1">
              <a:schemeClr val="accent1"/>
            </a:lnRef>
            <a:fillRef idx="0">
              <a:schemeClr val="accent1"/>
            </a:fillRef>
            <a:effectRef idx="0">
              <a:schemeClr val="accent1"/>
            </a:effectRef>
            <a:fontRef idx="minor">
              <a:schemeClr val="tx1"/>
            </a:fontRef>
          </p:style>
        </p:cxnSp>
        <p:cxnSp>
          <p:nvCxnSpPr>
            <p:cNvPr id="48" name="Connecteur droit avec flèche 35">
              <a:extLst>
                <a:ext uri="{FF2B5EF4-FFF2-40B4-BE49-F238E27FC236}">
                  <a16:creationId xmlns:a16="http://schemas.microsoft.com/office/drawing/2014/main" id="{E76F59D4-52DE-2345-649A-5013311D58F0}"/>
                </a:ext>
              </a:extLst>
            </p:cNvPr>
            <p:cNvCxnSpPr/>
            <p:nvPr/>
          </p:nvCxnSpPr>
          <p:spPr>
            <a:xfrm>
              <a:off x="8817943" y="2334128"/>
              <a:ext cx="0" cy="296007"/>
            </a:xfrm>
            <a:prstGeom prst="straightConnector1">
              <a:avLst/>
            </a:prstGeom>
            <a:noFill/>
            <a:ln w="6345" cap="flat">
              <a:solidFill>
                <a:srgbClr val="000000"/>
              </a:solidFill>
              <a:prstDash val="solid"/>
              <a:miter/>
              <a:headEnd type="arrow"/>
              <a:tailEnd type="arrow"/>
            </a:ln>
          </p:spPr>
        </p:cxnSp>
        <p:sp>
          <p:nvSpPr>
            <p:cNvPr id="49" name="ZoneTexte 48">
              <a:extLst>
                <a:ext uri="{FF2B5EF4-FFF2-40B4-BE49-F238E27FC236}">
                  <a16:creationId xmlns:a16="http://schemas.microsoft.com/office/drawing/2014/main" id="{CCF9A98D-0F7C-EA2E-1465-89F7864F91F5}"/>
                </a:ext>
              </a:extLst>
            </p:cNvPr>
            <p:cNvSpPr txBox="1"/>
            <p:nvPr/>
          </p:nvSpPr>
          <p:spPr>
            <a:xfrm>
              <a:off x="8816440" y="2252793"/>
              <a:ext cx="528960" cy="430887"/>
            </a:xfrm>
            <a:prstGeom prst="rect">
              <a:avLst/>
            </a:prstGeom>
            <a:noFill/>
          </p:spPr>
          <p:txBody>
            <a:bodyPr wrap="square" rtlCol="0">
              <a:spAutoFit/>
            </a:bodyPr>
            <a:lstStyle/>
            <a:p>
              <a:r>
                <a:rPr lang="el-GR" sz="1500" dirty="0"/>
                <a:t>Δ</a:t>
              </a:r>
              <a:r>
                <a:rPr lang="fr-FR" sz="1500" dirty="0"/>
                <a:t>I</a:t>
              </a:r>
            </a:p>
          </p:txBody>
        </p:sp>
      </p:grpSp>
      <p:sp>
        <p:nvSpPr>
          <p:cNvPr id="84" name="Espace réservé de la date 83">
            <a:extLst>
              <a:ext uri="{FF2B5EF4-FFF2-40B4-BE49-F238E27FC236}">
                <a16:creationId xmlns:a16="http://schemas.microsoft.com/office/drawing/2014/main" id="{0DF517FC-C4C2-06DA-5A24-A54C7647C7FD}"/>
              </a:ext>
            </a:extLst>
          </p:cNvPr>
          <p:cNvSpPr>
            <a:spLocks noGrp="1"/>
          </p:cNvSpPr>
          <p:nvPr>
            <p:ph type="dt" sz="half" idx="10"/>
          </p:nvPr>
        </p:nvSpPr>
        <p:spPr/>
        <p:txBody>
          <a:bodyPr/>
          <a:lstStyle/>
          <a:p>
            <a:r>
              <a:rPr lang="en-US"/>
              <a:t>5-6 December 2023</a:t>
            </a:r>
            <a:endParaRPr lang="fr-FR"/>
          </a:p>
        </p:txBody>
      </p:sp>
      <p:sp>
        <p:nvSpPr>
          <p:cNvPr id="85" name="Espace réservé du pied de page 84">
            <a:extLst>
              <a:ext uri="{FF2B5EF4-FFF2-40B4-BE49-F238E27FC236}">
                <a16:creationId xmlns:a16="http://schemas.microsoft.com/office/drawing/2014/main" id="{3A0B82F1-9B73-E2DB-D01D-6E627A850B56}"/>
              </a:ext>
            </a:extLst>
          </p:cNvPr>
          <p:cNvSpPr>
            <a:spLocks noGrp="1"/>
          </p:cNvSpPr>
          <p:nvPr>
            <p:ph type="ftr" sz="quarter" idx="11"/>
          </p:nvPr>
        </p:nvSpPr>
        <p:spPr/>
        <p:txBody>
          <a:bodyPr/>
          <a:lstStyle/>
          <a:p>
            <a:r>
              <a:rPr lang="fr-FR"/>
              <a:t>GDR MEETICC</a:t>
            </a:r>
          </a:p>
        </p:txBody>
      </p:sp>
      <p:sp>
        <p:nvSpPr>
          <p:cNvPr id="86" name="Espace réservé du numéro de diapositive 85">
            <a:extLst>
              <a:ext uri="{FF2B5EF4-FFF2-40B4-BE49-F238E27FC236}">
                <a16:creationId xmlns:a16="http://schemas.microsoft.com/office/drawing/2014/main" id="{A1163D2A-57D6-F253-7157-14E035639730}"/>
              </a:ext>
            </a:extLst>
          </p:cNvPr>
          <p:cNvSpPr>
            <a:spLocks noGrp="1"/>
          </p:cNvSpPr>
          <p:nvPr>
            <p:ph type="sldNum" sz="quarter" idx="12"/>
          </p:nvPr>
        </p:nvSpPr>
        <p:spPr/>
        <p:txBody>
          <a:bodyPr/>
          <a:lstStyle/>
          <a:p>
            <a:fld id="{805F62EE-C454-B145-957E-D2FDC4A58ED4}" type="slidenum">
              <a:rPr lang="fr-FR" smtClean="0"/>
              <a:t>36</a:t>
            </a:fld>
            <a:endParaRPr lang="fr-FR"/>
          </a:p>
        </p:txBody>
      </p:sp>
    </p:spTree>
    <p:extLst>
      <p:ext uri="{BB962C8B-B14F-4D97-AF65-F5344CB8AC3E}">
        <p14:creationId xmlns:p14="http://schemas.microsoft.com/office/powerpoint/2010/main" val="28566393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312FE3-F0AB-1822-A268-51952E4C0924}"/>
              </a:ext>
            </a:extLst>
          </p:cNvPr>
          <p:cNvSpPr>
            <a:spLocks noGrp="1"/>
          </p:cNvSpPr>
          <p:nvPr>
            <p:ph type="title"/>
          </p:nvPr>
        </p:nvSpPr>
        <p:spPr/>
        <p:txBody>
          <a:bodyPr/>
          <a:lstStyle/>
          <a:p>
            <a:r>
              <a:rPr lang="fr-FR" dirty="0"/>
              <a:t>First tests</a:t>
            </a:r>
            <a:endParaRPr lang="en-US" dirty="0"/>
          </a:p>
        </p:txBody>
      </p:sp>
      <p:sp>
        <p:nvSpPr>
          <p:cNvPr id="4" name="Espace réservé de la date 3">
            <a:extLst>
              <a:ext uri="{FF2B5EF4-FFF2-40B4-BE49-F238E27FC236}">
                <a16:creationId xmlns:a16="http://schemas.microsoft.com/office/drawing/2014/main" id="{004A6B13-C200-BE88-CA94-82B2760565AE}"/>
              </a:ext>
            </a:extLst>
          </p:cNvPr>
          <p:cNvSpPr>
            <a:spLocks noGrp="1"/>
          </p:cNvSpPr>
          <p:nvPr>
            <p:ph type="dt" sz="half" idx="10"/>
          </p:nvPr>
        </p:nvSpPr>
        <p:spPr/>
        <p:txBody>
          <a:bodyPr/>
          <a:lstStyle/>
          <a:p>
            <a:r>
              <a:rPr lang="en-US"/>
              <a:t>5-6 December 2023</a:t>
            </a:r>
            <a:endParaRPr lang="fr-FR"/>
          </a:p>
        </p:txBody>
      </p:sp>
      <p:sp>
        <p:nvSpPr>
          <p:cNvPr id="5" name="Espace réservé du pied de page 4">
            <a:extLst>
              <a:ext uri="{FF2B5EF4-FFF2-40B4-BE49-F238E27FC236}">
                <a16:creationId xmlns:a16="http://schemas.microsoft.com/office/drawing/2014/main" id="{089219AB-C73D-109B-FC13-40476DC254E1}"/>
              </a:ext>
            </a:extLst>
          </p:cNvPr>
          <p:cNvSpPr>
            <a:spLocks noGrp="1"/>
          </p:cNvSpPr>
          <p:nvPr>
            <p:ph type="ftr" sz="quarter" idx="11"/>
          </p:nvPr>
        </p:nvSpPr>
        <p:spPr/>
        <p:txBody>
          <a:bodyPr/>
          <a:lstStyle/>
          <a:p>
            <a:r>
              <a:rPr lang="fr-FR"/>
              <a:t>GDR MEETICC</a:t>
            </a:r>
          </a:p>
        </p:txBody>
      </p:sp>
      <p:sp>
        <p:nvSpPr>
          <p:cNvPr id="6" name="Espace réservé du numéro de diapositive 5">
            <a:extLst>
              <a:ext uri="{FF2B5EF4-FFF2-40B4-BE49-F238E27FC236}">
                <a16:creationId xmlns:a16="http://schemas.microsoft.com/office/drawing/2014/main" id="{A1116466-36F7-3FE1-3328-0636C3F791D2}"/>
              </a:ext>
            </a:extLst>
          </p:cNvPr>
          <p:cNvSpPr>
            <a:spLocks noGrp="1"/>
          </p:cNvSpPr>
          <p:nvPr>
            <p:ph type="sldNum" sz="quarter" idx="12"/>
          </p:nvPr>
        </p:nvSpPr>
        <p:spPr/>
        <p:txBody>
          <a:bodyPr/>
          <a:lstStyle/>
          <a:p>
            <a:fld id="{805F62EE-C454-B145-957E-D2FDC4A58ED4}" type="slidenum">
              <a:rPr lang="fr-FR" smtClean="0"/>
              <a:t>37</a:t>
            </a:fld>
            <a:endParaRPr lang="fr-FR"/>
          </a:p>
        </p:txBody>
      </p:sp>
      <p:grpSp>
        <p:nvGrpSpPr>
          <p:cNvPr id="3" name="Groupe 2">
            <a:extLst>
              <a:ext uri="{FF2B5EF4-FFF2-40B4-BE49-F238E27FC236}">
                <a16:creationId xmlns:a16="http://schemas.microsoft.com/office/drawing/2014/main" id="{367891E1-2AEA-5EA8-07CD-09A849293779}"/>
              </a:ext>
            </a:extLst>
          </p:cNvPr>
          <p:cNvGrpSpPr/>
          <p:nvPr/>
        </p:nvGrpSpPr>
        <p:grpSpPr>
          <a:xfrm>
            <a:off x="628650" y="3576741"/>
            <a:ext cx="3241652" cy="1843016"/>
            <a:chOff x="456752" y="1357757"/>
            <a:chExt cx="3524698" cy="2509393"/>
          </a:xfrm>
        </p:grpSpPr>
        <p:grpSp>
          <p:nvGrpSpPr>
            <p:cNvPr id="9" name="Groupe 13">
              <a:extLst>
                <a:ext uri="{FF2B5EF4-FFF2-40B4-BE49-F238E27FC236}">
                  <a16:creationId xmlns:a16="http://schemas.microsoft.com/office/drawing/2014/main" id="{ACFB3EB8-0F6E-B960-EA48-2BE6C3DC327F}"/>
                </a:ext>
              </a:extLst>
            </p:cNvPr>
            <p:cNvGrpSpPr/>
            <p:nvPr/>
          </p:nvGrpSpPr>
          <p:grpSpPr>
            <a:xfrm>
              <a:off x="456752" y="1357757"/>
              <a:ext cx="3524698" cy="2509393"/>
              <a:chOff x="-2221805" y="2451062"/>
              <a:chExt cx="4037829" cy="2674347"/>
            </a:xfrm>
          </p:grpSpPr>
          <p:pic>
            <p:nvPicPr>
              <p:cNvPr id="10" name="Image 14">
                <a:extLst>
                  <a:ext uri="{FF2B5EF4-FFF2-40B4-BE49-F238E27FC236}">
                    <a16:creationId xmlns:a16="http://schemas.microsoft.com/office/drawing/2014/main" id="{E78E00DE-0998-530E-EFE0-B44DA74A005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1141"/>
              <a:stretch/>
            </p:blipFill>
            <p:spPr>
              <a:xfrm>
                <a:off x="-2196883" y="2451062"/>
                <a:ext cx="4012907" cy="2674347"/>
              </a:xfrm>
              <a:prstGeom prst="rect">
                <a:avLst/>
              </a:prstGeom>
            </p:spPr>
          </p:pic>
          <p:cxnSp>
            <p:nvCxnSpPr>
              <p:cNvPr id="11" name="Connecteur droit 15">
                <a:extLst>
                  <a:ext uri="{FF2B5EF4-FFF2-40B4-BE49-F238E27FC236}">
                    <a16:creationId xmlns:a16="http://schemas.microsoft.com/office/drawing/2014/main" id="{D473D11B-4C5C-08FA-573D-AA1B9F34DBBB}"/>
                  </a:ext>
                </a:extLst>
              </p:cNvPr>
              <p:cNvCxnSpPr/>
              <p:nvPr/>
            </p:nvCxnSpPr>
            <p:spPr>
              <a:xfrm>
                <a:off x="-1979836" y="5018001"/>
                <a:ext cx="13210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ZoneTexte 16">
                <a:extLst>
                  <a:ext uri="{FF2B5EF4-FFF2-40B4-BE49-F238E27FC236}">
                    <a16:creationId xmlns:a16="http://schemas.microsoft.com/office/drawing/2014/main" id="{1527FB99-23FE-9927-661F-BDA8472163E2}"/>
                  </a:ext>
                </a:extLst>
              </p:cNvPr>
              <p:cNvSpPr txBox="1"/>
              <p:nvPr/>
            </p:nvSpPr>
            <p:spPr>
              <a:xfrm>
                <a:off x="-2221805" y="4644021"/>
                <a:ext cx="864441" cy="295207"/>
              </a:xfrm>
              <a:prstGeom prst="rect">
                <a:avLst/>
              </a:prstGeom>
              <a:noFill/>
            </p:spPr>
            <p:txBody>
              <a:bodyPr wrap="square" rtlCol="0">
                <a:spAutoFit/>
              </a:bodyPr>
              <a:lstStyle/>
              <a:p>
                <a:r>
                  <a:rPr lang="fr-FR" sz="1200" dirty="0">
                    <a:solidFill>
                      <a:schemeClr val="bg1"/>
                    </a:solidFill>
                    <a:latin typeface="Arial" panose="020B0604020202020204" pitchFamily="34" charset="0"/>
                    <a:cs typeface="Arial" panose="020B0604020202020204" pitchFamily="34" charset="0"/>
                  </a:rPr>
                  <a:t>1µm</a:t>
                </a:r>
              </a:p>
            </p:txBody>
          </p:sp>
          <p:sp>
            <p:nvSpPr>
              <p:cNvPr id="13" name="ZoneTexte 17">
                <a:extLst>
                  <a:ext uri="{FF2B5EF4-FFF2-40B4-BE49-F238E27FC236}">
                    <a16:creationId xmlns:a16="http://schemas.microsoft.com/office/drawing/2014/main" id="{EC10ADF8-292D-0480-4A1F-200D02DF8CBA}"/>
                  </a:ext>
                </a:extLst>
              </p:cNvPr>
              <p:cNvSpPr txBox="1"/>
              <p:nvPr/>
            </p:nvSpPr>
            <p:spPr>
              <a:xfrm>
                <a:off x="-2187752" y="2478549"/>
                <a:ext cx="883039" cy="295207"/>
              </a:xfrm>
              <a:prstGeom prst="rect">
                <a:avLst/>
              </a:prstGeom>
              <a:noFill/>
            </p:spPr>
            <p:txBody>
              <a:bodyPr wrap="square" rtlCol="0">
                <a:spAutoFit/>
              </a:bodyPr>
              <a:lstStyle/>
              <a:p>
                <a:r>
                  <a:rPr lang="fr-FR" sz="1200" dirty="0">
                    <a:solidFill>
                      <a:schemeClr val="bg1"/>
                    </a:solidFill>
                    <a:latin typeface="Arial" panose="020B0604020202020204" pitchFamily="34" charset="0"/>
                    <a:cs typeface="Arial" panose="020B0604020202020204" pitchFamily="34" charset="0"/>
                  </a:rPr>
                  <a:t>SEM</a:t>
                </a:r>
              </a:p>
            </p:txBody>
          </p:sp>
          <p:sp>
            <p:nvSpPr>
              <p:cNvPr id="14" name="ZoneTexte 18">
                <a:extLst>
                  <a:ext uri="{FF2B5EF4-FFF2-40B4-BE49-F238E27FC236}">
                    <a16:creationId xmlns:a16="http://schemas.microsoft.com/office/drawing/2014/main" id="{66066C0F-D1A0-A15C-B41E-CDA85269F4DB}"/>
                  </a:ext>
                </a:extLst>
              </p:cNvPr>
              <p:cNvSpPr txBox="1"/>
              <p:nvPr/>
            </p:nvSpPr>
            <p:spPr>
              <a:xfrm rot="798153">
                <a:off x="-2193956" y="3289190"/>
                <a:ext cx="1232448" cy="295207"/>
              </a:xfrm>
              <a:prstGeom prst="rect">
                <a:avLst/>
              </a:prstGeom>
              <a:noFill/>
            </p:spPr>
            <p:txBody>
              <a:bodyPr wrap="square" rtlCol="0">
                <a:spAutoFit/>
              </a:bodyPr>
              <a:lstStyle/>
              <a:p>
                <a:r>
                  <a:rPr lang="fr-FR" sz="1200" dirty="0" err="1">
                    <a:solidFill>
                      <a:schemeClr val="bg1"/>
                    </a:solidFill>
                    <a:latin typeface="Arial" panose="020B0604020202020204" pitchFamily="34" charset="0"/>
                    <a:cs typeface="Arial" panose="020B0604020202020204" pitchFamily="34" charset="0"/>
                  </a:rPr>
                  <a:t>GaAs</a:t>
                </a:r>
                <a:r>
                  <a:rPr lang="fr-FR" sz="1200" dirty="0">
                    <a:solidFill>
                      <a:schemeClr val="bg1"/>
                    </a:solidFill>
                    <a:latin typeface="Arial" panose="020B0604020202020204" pitchFamily="34" charset="0"/>
                    <a:cs typeface="Arial" panose="020B0604020202020204" pitchFamily="34" charset="0"/>
                  </a:rPr>
                  <a:t>-BT</a:t>
                </a:r>
              </a:p>
            </p:txBody>
          </p:sp>
          <p:sp>
            <p:nvSpPr>
              <p:cNvPr id="15" name="ZoneTexte 19">
                <a:extLst>
                  <a:ext uri="{FF2B5EF4-FFF2-40B4-BE49-F238E27FC236}">
                    <a16:creationId xmlns:a16="http://schemas.microsoft.com/office/drawing/2014/main" id="{1D0B7E8F-C023-59E8-8E71-D9D33585B8DD}"/>
                  </a:ext>
                </a:extLst>
              </p:cNvPr>
              <p:cNvSpPr txBox="1"/>
              <p:nvPr/>
            </p:nvSpPr>
            <p:spPr>
              <a:xfrm rot="798153">
                <a:off x="-2167423" y="3613472"/>
                <a:ext cx="952706" cy="295207"/>
              </a:xfrm>
              <a:prstGeom prst="rect">
                <a:avLst/>
              </a:prstGeom>
              <a:noFill/>
            </p:spPr>
            <p:txBody>
              <a:bodyPr wrap="square" rtlCol="0">
                <a:spAutoFit/>
              </a:bodyPr>
              <a:lstStyle/>
              <a:p>
                <a:r>
                  <a:rPr lang="fr-FR" sz="1200" dirty="0" err="1">
                    <a:solidFill>
                      <a:schemeClr val="bg1"/>
                    </a:solidFill>
                    <a:latin typeface="Arial" panose="020B0604020202020204" pitchFamily="34" charset="0"/>
                    <a:cs typeface="Arial" panose="020B0604020202020204" pitchFamily="34" charset="0"/>
                  </a:rPr>
                  <a:t>GaAs</a:t>
                </a:r>
                <a:endParaRPr lang="fr-FR" sz="1200" dirty="0">
                  <a:solidFill>
                    <a:schemeClr val="bg1"/>
                  </a:solidFill>
                  <a:latin typeface="Arial" panose="020B0604020202020204" pitchFamily="34" charset="0"/>
                  <a:cs typeface="Arial" panose="020B0604020202020204" pitchFamily="34" charset="0"/>
                </a:endParaRPr>
              </a:p>
            </p:txBody>
          </p:sp>
        </p:grpSp>
        <p:sp>
          <p:nvSpPr>
            <p:cNvPr id="16" name="Rectangle 20">
              <a:extLst>
                <a:ext uri="{FF2B5EF4-FFF2-40B4-BE49-F238E27FC236}">
                  <a16:creationId xmlns:a16="http://schemas.microsoft.com/office/drawing/2014/main" id="{34543113-E76A-043C-4FC6-450DB79B0D81}"/>
                </a:ext>
              </a:extLst>
            </p:cNvPr>
            <p:cNvSpPr/>
            <p:nvPr/>
          </p:nvSpPr>
          <p:spPr>
            <a:xfrm rot="990409">
              <a:off x="2088661" y="2494640"/>
              <a:ext cx="209424" cy="5856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nvGrpSpPr>
          <p:cNvPr id="17" name="Groupe 2">
            <a:extLst>
              <a:ext uri="{FF2B5EF4-FFF2-40B4-BE49-F238E27FC236}">
                <a16:creationId xmlns:a16="http://schemas.microsoft.com/office/drawing/2014/main" id="{0EC5DB50-44C4-F59B-C41C-0441540300E3}"/>
              </a:ext>
            </a:extLst>
          </p:cNvPr>
          <p:cNvGrpSpPr/>
          <p:nvPr/>
        </p:nvGrpSpPr>
        <p:grpSpPr>
          <a:xfrm>
            <a:off x="359202" y="5625874"/>
            <a:ext cx="4190073" cy="982101"/>
            <a:chOff x="2088890" y="4926540"/>
            <a:chExt cx="8462059" cy="1283877"/>
          </a:xfrm>
        </p:grpSpPr>
        <p:pic>
          <p:nvPicPr>
            <p:cNvPr id="18" name="Image 6">
              <a:extLst>
                <a:ext uri="{FF2B5EF4-FFF2-40B4-BE49-F238E27FC236}">
                  <a16:creationId xmlns:a16="http://schemas.microsoft.com/office/drawing/2014/main" id="{ACAEFE76-29DD-DD0C-0356-DD14F08DBA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8890" y="4943939"/>
              <a:ext cx="8097891" cy="822442"/>
            </a:xfrm>
            <a:prstGeom prst="rect">
              <a:avLst/>
            </a:prstGeom>
          </p:spPr>
        </p:pic>
        <p:sp>
          <p:nvSpPr>
            <p:cNvPr id="19" name="ZoneTexte 8">
              <a:extLst>
                <a:ext uri="{FF2B5EF4-FFF2-40B4-BE49-F238E27FC236}">
                  <a16:creationId xmlns:a16="http://schemas.microsoft.com/office/drawing/2014/main" id="{0AC762C4-935A-C58F-2502-CE43188CEE92}"/>
                </a:ext>
              </a:extLst>
            </p:cNvPr>
            <p:cNvSpPr txBox="1"/>
            <p:nvPr/>
          </p:nvSpPr>
          <p:spPr>
            <a:xfrm>
              <a:off x="2259762" y="5071907"/>
              <a:ext cx="1564202" cy="482820"/>
            </a:xfrm>
            <a:prstGeom prst="rect">
              <a:avLst/>
            </a:prstGeom>
            <a:solidFill>
              <a:schemeClr val="bg1"/>
            </a:solidFill>
          </p:spPr>
          <p:txBody>
            <a:bodyPr wrap="square" rtlCol="0">
              <a:spAutoFit/>
            </a:bodyPr>
            <a:lstStyle/>
            <a:p>
              <a:r>
                <a:rPr lang="fr-FR" dirty="0" err="1"/>
                <a:t>GaAs</a:t>
              </a:r>
              <a:endParaRPr lang="fr-FR" dirty="0"/>
            </a:p>
          </p:txBody>
        </p:sp>
        <p:sp>
          <p:nvSpPr>
            <p:cNvPr id="20" name="ZoneTexte 9">
              <a:extLst>
                <a:ext uri="{FF2B5EF4-FFF2-40B4-BE49-F238E27FC236}">
                  <a16:creationId xmlns:a16="http://schemas.microsoft.com/office/drawing/2014/main" id="{C496DCD0-88AF-A55C-B441-7371971FB761}"/>
                </a:ext>
              </a:extLst>
            </p:cNvPr>
            <p:cNvSpPr txBox="1"/>
            <p:nvPr/>
          </p:nvSpPr>
          <p:spPr>
            <a:xfrm>
              <a:off x="8104517" y="4926540"/>
              <a:ext cx="2446432" cy="482819"/>
            </a:xfrm>
            <a:prstGeom prst="rect">
              <a:avLst/>
            </a:prstGeom>
            <a:noFill/>
          </p:spPr>
          <p:txBody>
            <a:bodyPr wrap="square" rtlCol="0">
              <a:spAutoFit/>
            </a:bodyPr>
            <a:lstStyle/>
            <a:p>
              <a:r>
                <a:rPr lang="fr-FR" dirty="0"/>
                <a:t>BT -GaAs</a:t>
              </a:r>
            </a:p>
          </p:txBody>
        </p:sp>
        <p:sp>
          <p:nvSpPr>
            <p:cNvPr id="21" name="ZoneTexte 11">
              <a:extLst>
                <a:ext uri="{FF2B5EF4-FFF2-40B4-BE49-F238E27FC236}">
                  <a16:creationId xmlns:a16="http://schemas.microsoft.com/office/drawing/2014/main" id="{9ABFD785-BFD5-C7C5-060B-3B1D5C9AA622}"/>
                </a:ext>
              </a:extLst>
            </p:cNvPr>
            <p:cNvSpPr txBox="1"/>
            <p:nvPr/>
          </p:nvSpPr>
          <p:spPr>
            <a:xfrm>
              <a:off x="5812549" y="5727598"/>
              <a:ext cx="2082264" cy="482819"/>
            </a:xfrm>
            <a:prstGeom prst="rect">
              <a:avLst/>
            </a:prstGeom>
            <a:noFill/>
          </p:spPr>
          <p:txBody>
            <a:bodyPr wrap="square" rtlCol="0">
              <a:spAutoFit/>
            </a:bodyPr>
            <a:lstStyle/>
            <a:p>
              <a:r>
                <a:rPr lang="el-GR" dirty="0">
                  <a:solidFill>
                    <a:schemeClr val="accent1">
                      <a:lumMod val="50000"/>
                    </a:schemeClr>
                  </a:solidFill>
                </a:rPr>
                <a:t>Τ</a:t>
              </a:r>
              <a:r>
                <a:rPr lang="fr-FR" dirty="0">
                  <a:solidFill>
                    <a:schemeClr val="accent1">
                      <a:lumMod val="50000"/>
                    </a:schemeClr>
                  </a:solidFill>
                </a:rPr>
                <a:t>=20ps</a:t>
              </a:r>
            </a:p>
          </p:txBody>
        </p:sp>
      </p:grpSp>
      <p:pic>
        <p:nvPicPr>
          <p:cNvPr id="23" name="Image 22">
            <a:extLst>
              <a:ext uri="{FF2B5EF4-FFF2-40B4-BE49-F238E27FC236}">
                <a16:creationId xmlns:a16="http://schemas.microsoft.com/office/drawing/2014/main" id="{00854136-72CF-33F5-3CBE-69BFF97F177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772" r="48876"/>
          <a:stretch/>
        </p:blipFill>
        <p:spPr bwMode="auto">
          <a:xfrm>
            <a:off x="5184305" y="1060671"/>
            <a:ext cx="3174530" cy="2499598"/>
          </a:xfrm>
          <a:prstGeom prst="rect">
            <a:avLst/>
          </a:prstGeom>
          <a:noFill/>
        </p:spPr>
      </p:pic>
      <p:pic>
        <p:nvPicPr>
          <p:cNvPr id="24" name="Image 23">
            <a:extLst>
              <a:ext uri="{FF2B5EF4-FFF2-40B4-BE49-F238E27FC236}">
                <a16:creationId xmlns:a16="http://schemas.microsoft.com/office/drawing/2014/main" id="{F98683B7-DD2C-BB96-40D2-C5AF8E4A718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4871" t="2229" r="-2415" b="-2229"/>
          <a:stretch/>
        </p:blipFill>
        <p:spPr bwMode="auto">
          <a:xfrm>
            <a:off x="4732197" y="3481300"/>
            <a:ext cx="3848124" cy="2954020"/>
          </a:xfrm>
          <a:prstGeom prst="rect">
            <a:avLst/>
          </a:prstGeom>
          <a:noFill/>
        </p:spPr>
      </p:pic>
      <p:sp>
        <p:nvSpPr>
          <p:cNvPr id="25" name="ZoneTexte 24">
            <a:extLst>
              <a:ext uri="{FF2B5EF4-FFF2-40B4-BE49-F238E27FC236}">
                <a16:creationId xmlns:a16="http://schemas.microsoft.com/office/drawing/2014/main" id="{1B758975-DBB0-838E-D8A2-695856DE12C5}"/>
              </a:ext>
            </a:extLst>
          </p:cNvPr>
          <p:cNvSpPr txBox="1"/>
          <p:nvPr/>
        </p:nvSpPr>
        <p:spPr>
          <a:xfrm>
            <a:off x="6180046" y="689848"/>
            <a:ext cx="1183047" cy="369332"/>
          </a:xfrm>
          <a:prstGeom prst="rect">
            <a:avLst/>
          </a:prstGeom>
          <a:noFill/>
        </p:spPr>
        <p:txBody>
          <a:bodyPr wrap="square" rtlCol="0">
            <a:spAutoFit/>
          </a:bodyPr>
          <a:lstStyle/>
          <a:p>
            <a:r>
              <a:rPr lang="fr-FR" dirty="0"/>
              <a:t>GaMo</a:t>
            </a:r>
            <a:r>
              <a:rPr lang="fr-FR" baseline="-25000" dirty="0"/>
              <a:t>4</a:t>
            </a:r>
            <a:r>
              <a:rPr lang="fr-FR" dirty="0"/>
              <a:t>S</a:t>
            </a:r>
            <a:r>
              <a:rPr lang="fr-FR" baseline="-25000" dirty="0"/>
              <a:t>8</a:t>
            </a:r>
            <a:endParaRPr lang="en-US" baseline="-25000" dirty="0"/>
          </a:p>
        </p:txBody>
      </p:sp>
      <p:sp>
        <p:nvSpPr>
          <p:cNvPr id="26" name="ZoneTexte 25">
            <a:extLst>
              <a:ext uri="{FF2B5EF4-FFF2-40B4-BE49-F238E27FC236}">
                <a16:creationId xmlns:a16="http://schemas.microsoft.com/office/drawing/2014/main" id="{B137349B-030F-9912-CCAB-EABB7BA7A663}"/>
              </a:ext>
            </a:extLst>
          </p:cNvPr>
          <p:cNvSpPr txBox="1"/>
          <p:nvPr/>
        </p:nvSpPr>
        <p:spPr>
          <a:xfrm>
            <a:off x="1731603" y="719255"/>
            <a:ext cx="1183047" cy="369332"/>
          </a:xfrm>
          <a:prstGeom prst="rect">
            <a:avLst/>
          </a:prstGeom>
          <a:noFill/>
        </p:spPr>
        <p:txBody>
          <a:bodyPr wrap="square" rtlCol="0">
            <a:spAutoFit/>
          </a:bodyPr>
          <a:lstStyle/>
          <a:p>
            <a:r>
              <a:rPr lang="fr-FR" dirty="0"/>
              <a:t>LT - GaAs</a:t>
            </a:r>
            <a:endParaRPr lang="en-US" baseline="-25000" dirty="0"/>
          </a:p>
        </p:txBody>
      </p:sp>
      <p:pic>
        <p:nvPicPr>
          <p:cNvPr id="7" name="Image 6">
            <a:extLst>
              <a:ext uri="{FF2B5EF4-FFF2-40B4-BE49-F238E27FC236}">
                <a16:creationId xmlns:a16="http://schemas.microsoft.com/office/drawing/2014/main" id="{E6D04625-66FA-3D1F-B0F0-3E66FADF877C}"/>
              </a:ext>
            </a:extLst>
          </p:cNvPr>
          <p:cNvPicPr>
            <a:picLocks noChangeAspect="1"/>
          </p:cNvPicPr>
          <p:nvPr/>
        </p:nvPicPr>
        <p:blipFill rotWithShape="1">
          <a:blip r:embed="rId5"/>
          <a:srcRect t="7082" r="7679"/>
          <a:stretch/>
        </p:blipFill>
        <p:spPr>
          <a:xfrm>
            <a:off x="411295" y="1070947"/>
            <a:ext cx="3174530" cy="2444955"/>
          </a:xfrm>
          <a:prstGeom prst="rect">
            <a:avLst/>
          </a:prstGeom>
          <a:solidFill>
            <a:schemeClr val="bg1"/>
          </a:solidFill>
        </p:spPr>
      </p:pic>
    </p:spTree>
    <p:extLst>
      <p:ext uri="{BB962C8B-B14F-4D97-AF65-F5344CB8AC3E}">
        <p14:creationId xmlns:p14="http://schemas.microsoft.com/office/powerpoint/2010/main" val="16569340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6CDFFA64-A6BC-166C-F1F1-3BCD6A6E0F76}"/>
              </a:ext>
            </a:extLst>
          </p:cNvPr>
          <p:cNvSpPr>
            <a:spLocks noGrp="1"/>
          </p:cNvSpPr>
          <p:nvPr>
            <p:ph type="ctrTitle"/>
          </p:nvPr>
        </p:nvSpPr>
        <p:spPr>
          <a:xfrm>
            <a:off x="628650" y="2235200"/>
            <a:ext cx="7772400" cy="2387600"/>
          </a:xfrm>
        </p:spPr>
        <p:txBody>
          <a:bodyPr anchor="ctr"/>
          <a:lstStyle/>
          <a:p>
            <a:r>
              <a:rPr lang="en-US" sz="4400" dirty="0"/>
              <a:t>Thank you for your attention!</a:t>
            </a:r>
          </a:p>
        </p:txBody>
      </p:sp>
    </p:spTree>
    <p:extLst>
      <p:ext uri="{BB962C8B-B14F-4D97-AF65-F5344CB8AC3E}">
        <p14:creationId xmlns:p14="http://schemas.microsoft.com/office/powerpoint/2010/main" val="3810792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C783BCC-4E04-7AE6-7E14-6E3901FD3C13}"/>
              </a:ext>
            </a:extLst>
          </p:cNvPr>
          <p:cNvSpPr>
            <a:spLocks noGrp="1"/>
          </p:cNvSpPr>
          <p:nvPr>
            <p:ph type="title"/>
          </p:nvPr>
        </p:nvSpPr>
        <p:spPr/>
        <p:txBody>
          <a:bodyPr/>
          <a:lstStyle/>
          <a:p>
            <a:r>
              <a:rPr lang="fr-FR" dirty="0"/>
              <a:t>Questions?</a:t>
            </a:r>
            <a:endParaRPr lang="en-US" dirty="0"/>
          </a:p>
        </p:txBody>
      </p:sp>
      <p:sp>
        <p:nvSpPr>
          <p:cNvPr id="4" name="Espace réservé de la date 3">
            <a:extLst>
              <a:ext uri="{FF2B5EF4-FFF2-40B4-BE49-F238E27FC236}">
                <a16:creationId xmlns:a16="http://schemas.microsoft.com/office/drawing/2014/main" id="{CCBAE033-9E16-F5B1-7CCA-7344015F02DA}"/>
              </a:ext>
            </a:extLst>
          </p:cNvPr>
          <p:cNvSpPr>
            <a:spLocks noGrp="1"/>
          </p:cNvSpPr>
          <p:nvPr>
            <p:ph type="dt" sz="half" idx="10"/>
          </p:nvPr>
        </p:nvSpPr>
        <p:spPr/>
        <p:txBody>
          <a:bodyPr/>
          <a:lstStyle/>
          <a:p>
            <a:r>
              <a:rPr lang="en-US"/>
              <a:t>5-6 December 2023</a:t>
            </a:r>
            <a:endParaRPr lang="fr-FR"/>
          </a:p>
        </p:txBody>
      </p:sp>
      <p:sp>
        <p:nvSpPr>
          <p:cNvPr id="5" name="Espace réservé du pied de page 4">
            <a:extLst>
              <a:ext uri="{FF2B5EF4-FFF2-40B4-BE49-F238E27FC236}">
                <a16:creationId xmlns:a16="http://schemas.microsoft.com/office/drawing/2014/main" id="{354514B3-66A5-5212-DE39-DBB6C40BF4CF}"/>
              </a:ext>
            </a:extLst>
          </p:cNvPr>
          <p:cNvSpPr>
            <a:spLocks noGrp="1"/>
          </p:cNvSpPr>
          <p:nvPr>
            <p:ph type="ftr" sz="quarter" idx="11"/>
          </p:nvPr>
        </p:nvSpPr>
        <p:spPr/>
        <p:txBody>
          <a:bodyPr/>
          <a:lstStyle/>
          <a:p>
            <a:r>
              <a:rPr lang="fr-FR"/>
              <a:t>GDR MEETICC</a:t>
            </a:r>
          </a:p>
        </p:txBody>
      </p:sp>
      <p:sp>
        <p:nvSpPr>
          <p:cNvPr id="6" name="Espace réservé du numéro de diapositive 5">
            <a:extLst>
              <a:ext uri="{FF2B5EF4-FFF2-40B4-BE49-F238E27FC236}">
                <a16:creationId xmlns:a16="http://schemas.microsoft.com/office/drawing/2014/main" id="{169B90C7-437E-117A-C86C-3B1A73293266}"/>
              </a:ext>
            </a:extLst>
          </p:cNvPr>
          <p:cNvSpPr>
            <a:spLocks noGrp="1"/>
          </p:cNvSpPr>
          <p:nvPr>
            <p:ph type="sldNum" sz="quarter" idx="12"/>
          </p:nvPr>
        </p:nvSpPr>
        <p:spPr/>
        <p:txBody>
          <a:bodyPr/>
          <a:lstStyle/>
          <a:p>
            <a:fld id="{805F62EE-C454-B145-957E-D2FDC4A58ED4}" type="slidenum">
              <a:rPr lang="fr-FR" smtClean="0"/>
              <a:t>4</a:t>
            </a:fld>
            <a:endParaRPr lang="fr-FR"/>
          </a:p>
        </p:txBody>
      </p:sp>
      <p:sp>
        <p:nvSpPr>
          <p:cNvPr id="7" name="ZoneTexte 6">
            <a:extLst>
              <a:ext uri="{FF2B5EF4-FFF2-40B4-BE49-F238E27FC236}">
                <a16:creationId xmlns:a16="http://schemas.microsoft.com/office/drawing/2014/main" id="{BCEFCB75-D4C5-8E15-5737-872FF5769AE6}"/>
              </a:ext>
            </a:extLst>
          </p:cNvPr>
          <p:cNvSpPr txBox="1"/>
          <p:nvPr/>
        </p:nvSpPr>
        <p:spPr>
          <a:xfrm>
            <a:off x="2219449" y="1334189"/>
            <a:ext cx="4705102" cy="461665"/>
          </a:xfrm>
          <a:prstGeom prst="rect">
            <a:avLst/>
          </a:prstGeom>
          <a:noFill/>
        </p:spPr>
        <p:txBody>
          <a:bodyPr wrap="square" rtlCol="0">
            <a:spAutoFit/>
          </a:bodyPr>
          <a:lstStyle/>
          <a:p>
            <a:pPr algn="ctr"/>
            <a:r>
              <a:rPr lang="en-US" sz="2400" dirty="0"/>
              <a:t>Substrate?</a:t>
            </a:r>
          </a:p>
        </p:txBody>
      </p:sp>
      <p:sp>
        <p:nvSpPr>
          <p:cNvPr id="9" name="ZoneTexte 8">
            <a:extLst>
              <a:ext uri="{FF2B5EF4-FFF2-40B4-BE49-F238E27FC236}">
                <a16:creationId xmlns:a16="http://schemas.microsoft.com/office/drawing/2014/main" id="{0E1EA1F2-3440-ECC9-70E5-D3E9147C4B1E}"/>
              </a:ext>
            </a:extLst>
          </p:cNvPr>
          <p:cNvSpPr txBox="1"/>
          <p:nvPr/>
        </p:nvSpPr>
        <p:spPr>
          <a:xfrm>
            <a:off x="2286000" y="2876847"/>
            <a:ext cx="4572000" cy="461665"/>
          </a:xfrm>
          <a:prstGeom prst="rect">
            <a:avLst/>
          </a:prstGeom>
          <a:noFill/>
        </p:spPr>
        <p:txBody>
          <a:bodyPr wrap="square">
            <a:spAutoFit/>
          </a:bodyPr>
          <a:lstStyle/>
          <a:p>
            <a:pPr algn="ctr"/>
            <a:r>
              <a:rPr lang="en-US" sz="2400" dirty="0"/>
              <a:t>Mott phase – only locally?</a:t>
            </a:r>
          </a:p>
        </p:txBody>
      </p:sp>
      <p:sp>
        <p:nvSpPr>
          <p:cNvPr id="11" name="ZoneTexte 10">
            <a:extLst>
              <a:ext uri="{FF2B5EF4-FFF2-40B4-BE49-F238E27FC236}">
                <a16:creationId xmlns:a16="http://schemas.microsoft.com/office/drawing/2014/main" id="{CEE1C7BA-3BA6-C37C-71DA-07E90DF64D19}"/>
              </a:ext>
            </a:extLst>
          </p:cNvPr>
          <p:cNvSpPr txBox="1"/>
          <p:nvPr/>
        </p:nvSpPr>
        <p:spPr>
          <a:xfrm>
            <a:off x="2219449" y="4229397"/>
            <a:ext cx="4572000" cy="461665"/>
          </a:xfrm>
          <a:prstGeom prst="rect">
            <a:avLst/>
          </a:prstGeom>
          <a:noFill/>
        </p:spPr>
        <p:txBody>
          <a:bodyPr wrap="square">
            <a:spAutoFit/>
          </a:bodyPr>
          <a:lstStyle/>
          <a:p>
            <a:pPr algn="ctr"/>
            <a:r>
              <a:rPr lang="en-US" sz="2400" dirty="0"/>
              <a:t>Resistive switching?</a:t>
            </a:r>
          </a:p>
        </p:txBody>
      </p:sp>
    </p:spTree>
    <p:extLst>
      <p:ext uri="{BB962C8B-B14F-4D97-AF65-F5344CB8AC3E}">
        <p14:creationId xmlns:p14="http://schemas.microsoft.com/office/powerpoint/2010/main" val="1383996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C76FE97-00CA-BF91-49A3-1EB02DC961BE}"/>
              </a:ext>
            </a:extLst>
          </p:cNvPr>
          <p:cNvSpPr>
            <a:spLocks noGrp="1"/>
          </p:cNvSpPr>
          <p:nvPr>
            <p:ph type="title"/>
          </p:nvPr>
        </p:nvSpPr>
        <p:spPr>
          <a:xfrm>
            <a:off x="1512613" y="21931"/>
            <a:ext cx="6143410" cy="1087678"/>
          </a:xfrm>
        </p:spPr>
        <p:txBody>
          <a:bodyPr/>
          <a:lstStyle/>
          <a:p>
            <a:r>
              <a:rPr lang="fr-FR" sz="4000" dirty="0">
                <a:latin typeface="Georgia" panose="02040502050405020303" pitchFamily="18" charset="0"/>
              </a:rPr>
              <a:t>1T-TaSe</a:t>
            </a:r>
            <a:r>
              <a:rPr lang="fr-FR" sz="4000" baseline="-25000" dirty="0">
                <a:latin typeface="Georgia" panose="02040502050405020303" pitchFamily="18" charset="0"/>
              </a:rPr>
              <a:t>2</a:t>
            </a:r>
            <a:r>
              <a:rPr lang="fr-FR" dirty="0"/>
              <a:t> </a:t>
            </a:r>
            <a:r>
              <a:rPr lang="fr-FR" dirty="0" err="1"/>
              <a:t>monolayer</a:t>
            </a:r>
            <a:r>
              <a:rPr lang="fr-FR" dirty="0"/>
              <a:t> on </a:t>
            </a:r>
            <a:r>
              <a:rPr lang="fr-FR" dirty="0" err="1"/>
              <a:t>GaP</a:t>
            </a:r>
            <a:r>
              <a:rPr lang="fr-FR" dirty="0"/>
              <a:t>(111)B</a:t>
            </a:r>
            <a:endParaRPr lang="en-US" dirty="0"/>
          </a:p>
        </p:txBody>
      </p:sp>
      <p:sp>
        <p:nvSpPr>
          <p:cNvPr id="4" name="Espace réservé de la date 3">
            <a:extLst>
              <a:ext uri="{FF2B5EF4-FFF2-40B4-BE49-F238E27FC236}">
                <a16:creationId xmlns:a16="http://schemas.microsoft.com/office/drawing/2014/main" id="{C67E2EE1-3BE8-B96D-6FC3-66B7346008FD}"/>
              </a:ext>
            </a:extLst>
          </p:cNvPr>
          <p:cNvSpPr>
            <a:spLocks noGrp="1"/>
          </p:cNvSpPr>
          <p:nvPr>
            <p:ph type="dt" sz="half" idx="10"/>
          </p:nvPr>
        </p:nvSpPr>
        <p:spPr/>
        <p:txBody>
          <a:bodyPr/>
          <a:lstStyle/>
          <a:p>
            <a:r>
              <a:rPr lang="en-US"/>
              <a:t>5-6 December 2023</a:t>
            </a:r>
            <a:endParaRPr lang="fr-FR"/>
          </a:p>
        </p:txBody>
      </p:sp>
      <p:sp>
        <p:nvSpPr>
          <p:cNvPr id="5" name="Espace réservé du pied de page 4">
            <a:extLst>
              <a:ext uri="{FF2B5EF4-FFF2-40B4-BE49-F238E27FC236}">
                <a16:creationId xmlns:a16="http://schemas.microsoft.com/office/drawing/2014/main" id="{2272649D-FF22-C4C1-E4CA-17A0EE1243F7}"/>
              </a:ext>
            </a:extLst>
          </p:cNvPr>
          <p:cNvSpPr>
            <a:spLocks noGrp="1"/>
          </p:cNvSpPr>
          <p:nvPr>
            <p:ph type="ftr" sz="quarter" idx="11"/>
          </p:nvPr>
        </p:nvSpPr>
        <p:spPr/>
        <p:txBody>
          <a:bodyPr/>
          <a:lstStyle/>
          <a:p>
            <a:r>
              <a:rPr lang="fr-FR"/>
              <a:t>GDR MEETICC</a:t>
            </a:r>
          </a:p>
        </p:txBody>
      </p:sp>
      <p:grpSp>
        <p:nvGrpSpPr>
          <p:cNvPr id="14" name="Groupe 13">
            <a:extLst>
              <a:ext uri="{FF2B5EF4-FFF2-40B4-BE49-F238E27FC236}">
                <a16:creationId xmlns:a16="http://schemas.microsoft.com/office/drawing/2014/main" id="{661A0B68-8CBF-663C-754F-6D21952528A1}"/>
              </a:ext>
            </a:extLst>
          </p:cNvPr>
          <p:cNvGrpSpPr/>
          <p:nvPr/>
        </p:nvGrpSpPr>
        <p:grpSpPr>
          <a:xfrm>
            <a:off x="494094" y="1809480"/>
            <a:ext cx="4448914" cy="1087275"/>
            <a:chOff x="488950" y="1697862"/>
            <a:chExt cx="4448914" cy="1087275"/>
          </a:xfrm>
        </p:grpSpPr>
        <p:grpSp>
          <p:nvGrpSpPr>
            <p:cNvPr id="7" name="Groupe 6">
              <a:extLst>
                <a:ext uri="{FF2B5EF4-FFF2-40B4-BE49-F238E27FC236}">
                  <a16:creationId xmlns:a16="http://schemas.microsoft.com/office/drawing/2014/main" id="{DDEE42AC-F6BF-7A0E-3F1A-3C19A86790C5}"/>
                </a:ext>
              </a:extLst>
            </p:cNvPr>
            <p:cNvGrpSpPr/>
            <p:nvPr/>
          </p:nvGrpSpPr>
          <p:grpSpPr>
            <a:xfrm>
              <a:off x="488950" y="1832637"/>
              <a:ext cx="2540000" cy="952500"/>
              <a:chOff x="2908300" y="2400300"/>
              <a:chExt cx="2552700" cy="939800"/>
            </a:xfrm>
          </p:grpSpPr>
          <p:pic>
            <p:nvPicPr>
              <p:cNvPr id="8" name="Image 7">
                <a:extLst>
                  <a:ext uri="{FF2B5EF4-FFF2-40B4-BE49-F238E27FC236}">
                    <a16:creationId xmlns:a16="http://schemas.microsoft.com/office/drawing/2014/main" id="{35886C1E-482A-AD80-956A-59F5A7A97AA7}"/>
                  </a:ext>
                </a:extLst>
              </p:cNvPr>
              <p:cNvPicPr>
                <a:picLocks noChangeAspect="1"/>
              </p:cNvPicPr>
              <p:nvPr/>
            </p:nvPicPr>
            <p:blipFill rotWithShape="1">
              <a:blip r:embed="rId3">
                <a:extLst>
                  <a:ext uri="{28A0092B-C50C-407E-A947-70E740481C1C}">
                    <a14:useLocalDpi xmlns:a14="http://schemas.microsoft.com/office/drawing/2010/main" val="0"/>
                  </a:ext>
                </a:extLst>
              </a:blip>
              <a:srcRect l="6324" t="46096" r="57409" b="40286"/>
              <a:stretch/>
            </p:blipFill>
            <p:spPr>
              <a:xfrm>
                <a:off x="2913470" y="2419159"/>
                <a:ext cx="2543809" cy="438342"/>
              </a:xfrm>
              <a:prstGeom prst="rect">
                <a:avLst/>
              </a:prstGeom>
            </p:spPr>
          </p:pic>
          <p:sp>
            <p:nvSpPr>
              <p:cNvPr id="9" name="Rectangle 8">
                <a:extLst>
                  <a:ext uri="{FF2B5EF4-FFF2-40B4-BE49-F238E27FC236}">
                    <a16:creationId xmlns:a16="http://schemas.microsoft.com/office/drawing/2014/main" id="{8C858880-AF06-2B5F-EDDA-BFDBFC8313AD}"/>
                  </a:ext>
                </a:extLst>
              </p:cNvPr>
              <p:cNvSpPr/>
              <p:nvPr/>
            </p:nvSpPr>
            <p:spPr>
              <a:xfrm>
                <a:off x="2908300" y="2832100"/>
                <a:ext cx="2552700" cy="50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E51A2A8E-0A1F-8616-86FE-A008B9912B70}"/>
                  </a:ext>
                </a:extLst>
              </p:cNvPr>
              <p:cNvSpPr/>
              <p:nvPr/>
            </p:nvSpPr>
            <p:spPr>
              <a:xfrm flipV="1">
                <a:off x="2908300" y="2400300"/>
                <a:ext cx="2552700" cy="127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1" name="ZoneTexte 10">
              <a:extLst>
                <a:ext uri="{FF2B5EF4-FFF2-40B4-BE49-F238E27FC236}">
                  <a16:creationId xmlns:a16="http://schemas.microsoft.com/office/drawing/2014/main" id="{5E3CC453-15C3-7E12-3A70-F129E44E1563}"/>
                </a:ext>
              </a:extLst>
            </p:cNvPr>
            <p:cNvSpPr txBox="1"/>
            <p:nvPr/>
          </p:nvSpPr>
          <p:spPr>
            <a:xfrm>
              <a:off x="3203129" y="1988240"/>
              <a:ext cx="1087428" cy="307777"/>
            </a:xfrm>
            <a:prstGeom prst="rect">
              <a:avLst/>
            </a:prstGeom>
            <a:noFill/>
          </p:spPr>
          <p:txBody>
            <a:bodyPr wrap="square" rtlCol="0">
              <a:spAutoFit/>
            </a:bodyPr>
            <a:lstStyle/>
            <a:p>
              <a:r>
                <a:rPr lang="fr-FR" sz="1400" dirty="0">
                  <a:latin typeface="Arial" panose="020B0604020202020204" pitchFamily="34" charset="0"/>
                  <a:cs typeface="Arial" panose="020B0604020202020204" pitchFamily="34" charset="0"/>
                </a:rPr>
                <a:t>TaSe</a:t>
              </a:r>
              <a:r>
                <a:rPr lang="fr-FR" sz="1400" baseline="-25000" dirty="0">
                  <a:latin typeface="Arial" panose="020B0604020202020204" pitchFamily="34" charset="0"/>
                  <a:cs typeface="Arial" panose="020B0604020202020204" pitchFamily="34" charset="0"/>
                </a:rPr>
                <a:t>2</a:t>
              </a:r>
              <a:endParaRPr lang="fr-FR" sz="1400" dirty="0">
                <a:latin typeface="Arial" panose="020B0604020202020204" pitchFamily="34" charset="0"/>
                <a:cs typeface="Arial" panose="020B0604020202020204" pitchFamily="34" charset="0"/>
              </a:endParaRPr>
            </a:p>
          </p:txBody>
        </p:sp>
        <p:sp>
          <p:nvSpPr>
            <p:cNvPr id="12" name="ZoneTexte 11">
              <a:extLst>
                <a:ext uri="{FF2B5EF4-FFF2-40B4-BE49-F238E27FC236}">
                  <a16:creationId xmlns:a16="http://schemas.microsoft.com/office/drawing/2014/main" id="{F58BD518-4893-C71B-B33A-CA6CC0C45763}"/>
                </a:ext>
              </a:extLst>
            </p:cNvPr>
            <p:cNvSpPr txBox="1"/>
            <p:nvPr/>
          </p:nvSpPr>
          <p:spPr>
            <a:xfrm>
              <a:off x="3206832" y="1697862"/>
              <a:ext cx="1731032" cy="307777"/>
            </a:xfrm>
            <a:prstGeom prst="rect">
              <a:avLst/>
            </a:prstGeom>
            <a:noFill/>
          </p:spPr>
          <p:txBody>
            <a:bodyPr wrap="square" rtlCol="0">
              <a:spAutoFit/>
            </a:bodyPr>
            <a:lstStyle/>
            <a:p>
              <a:r>
                <a:rPr lang="en-US" sz="1400">
                  <a:latin typeface="Arial" panose="020B0604020202020204" pitchFamily="34" charset="0"/>
                  <a:cs typeface="Arial" panose="020B0604020202020204" pitchFamily="34" charset="0"/>
                </a:rPr>
                <a:t>Se protecting layer</a:t>
              </a:r>
            </a:p>
          </p:txBody>
        </p:sp>
        <p:sp>
          <p:nvSpPr>
            <p:cNvPr id="13" name="ZoneTexte 12">
              <a:extLst>
                <a:ext uri="{FF2B5EF4-FFF2-40B4-BE49-F238E27FC236}">
                  <a16:creationId xmlns:a16="http://schemas.microsoft.com/office/drawing/2014/main" id="{89512B83-3E55-5BD5-FCF7-2EF262A43667}"/>
                </a:ext>
              </a:extLst>
            </p:cNvPr>
            <p:cNvSpPr txBox="1"/>
            <p:nvPr/>
          </p:nvSpPr>
          <p:spPr>
            <a:xfrm>
              <a:off x="3206832" y="2401765"/>
              <a:ext cx="1087428" cy="307777"/>
            </a:xfrm>
            <a:prstGeom prst="rect">
              <a:avLst/>
            </a:prstGeom>
            <a:noFill/>
          </p:spPr>
          <p:txBody>
            <a:bodyPr wrap="square" rtlCol="0">
              <a:spAutoFit/>
            </a:bodyPr>
            <a:lstStyle/>
            <a:p>
              <a:r>
                <a:rPr lang="fr-FR" sz="1400" dirty="0" err="1">
                  <a:latin typeface="Arial" panose="020B0604020202020204" pitchFamily="34" charset="0"/>
                  <a:cs typeface="Arial" panose="020B0604020202020204" pitchFamily="34" charset="0"/>
                </a:rPr>
                <a:t>GaP</a:t>
              </a:r>
              <a:r>
                <a:rPr lang="fr-FR" sz="1400" dirty="0">
                  <a:latin typeface="Arial" panose="020B0604020202020204" pitchFamily="34" charset="0"/>
                  <a:cs typeface="Arial" panose="020B0604020202020204" pitchFamily="34" charset="0"/>
                </a:rPr>
                <a:t>(111)B</a:t>
              </a:r>
            </a:p>
          </p:txBody>
        </p:sp>
      </p:grpSp>
      <p:sp>
        <p:nvSpPr>
          <p:cNvPr id="15" name="ZoneTexte 14">
            <a:extLst>
              <a:ext uri="{FF2B5EF4-FFF2-40B4-BE49-F238E27FC236}">
                <a16:creationId xmlns:a16="http://schemas.microsoft.com/office/drawing/2014/main" id="{2BD9A579-D32E-1EFE-2EBB-CAAA11E65265}"/>
              </a:ext>
            </a:extLst>
          </p:cNvPr>
          <p:cNvSpPr txBox="1"/>
          <p:nvPr/>
        </p:nvSpPr>
        <p:spPr>
          <a:xfrm>
            <a:off x="244463" y="3410950"/>
            <a:ext cx="4051238" cy="646331"/>
          </a:xfrm>
          <a:prstGeom prst="rect">
            <a:avLst/>
          </a:prstGeom>
          <a:noFill/>
        </p:spPr>
        <p:txBody>
          <a:bodyPr wrap="square" rtlCol="0">
            <a:spAutoFit/>
          </a:bodyPr>
          <a:lstStyle/>
          <a:p>
            <a:pPr algn="ctr"/>
            <a:r>
              <a:rPr lang="en-US" dirty="0"/>
              <a:t>Deposition by MBE on Se-terminated semiconductor </a:t>
            </a:r>
            <a:r>
              <a:rPr lang="en-US" dirty="0" err="1"/>
              <a:t>GaP</a:t>
            </a:r>
            <a:r>
              <a:rPr lang="en-US" dirty="0"/>
              <a:t>(111)B substrate</a:t>
            </a:r>
          </a:p>
        </p:txBody>
      </p:sp>
      <p:grpSp>
        <p:nvGrpSpPr>
          <p:cNvPr id="16" name="Groupe 15">
            <a:extLst>
              <a:ext uri="{FF2B5EF4-FFF2-40B4-BE49-F238E27FC236}">
                <a16:creationId xmlns:a16="http://schemas.microsoft.com/office/drawing/2014/main" id="{7FAF5BEE-C130-4F7D-B1D9-058D1DBD6927}"/>
              </a:ext>
            </a:extLst>
          </p:cNvPr>
          <p:cNvGrpSpPr/>
          <p:nvPr/>
        </p:nvGrpSpPr>
        <p:grpSpPr>
          <a:xfrm>
            <a:off x="494094" y="4470399"/>
            <a:ext cx="4051238" cy="1137763"/>
            <a:chOff x="675709" y="4723440"/>
            <a:chExt cx="4857570" cy="1280488"/>
          </a:xfrm>
        </p:grpSpPr>
        <p:grpSp>
          <p:nvGrpSpPr>
            <p:cNvPr id="17" name="Groupe 16">
              <a:extLst>
                <a:ext uri="{FF2B5EF4-FFF2-40B4-BE49-F238E27FC236}">
                  <a16:creationId xmlns:a16="http://schemas.microsoft.com/office/drawing/2014/main" id="{7C4C17C9-6A9B-DB53-4E92-3B891DCA2A7A}"/>
                </a:ext>
              </a:extLst>
            </p:cNvPr>
            <p:cNvGrpSpPr/>
            <p:nvPr/>
          </p:nvGrpSpPr>
          <p:grpSpPr>
            <a:xfrm>
              <a:off x="675709" y="4723440"/>
              <a:ext cx="4857570" cy="1232058"/>
              <a:chOff x="7510870" y="4817893"/>
              <a:chExt cx="3383976" cy="885614"/>
            </a:xfrm>
          </p:grpSpPr>
          <p:sp>
            <p:nvSpPr>
              <p:cNvPr id="19" name="Ellipse 18">
                <a:extLst>
                  <a:ext uri="{FF2B5EF4-FFF2-40B4-BE49-F238E27FC236}">
                    <a16:creationId xmlns:a16="http://schemas.microsoft.com/office/drawing/2014/main" id="{0C69F0AF-75EF-52AE-051D-D86908CBF81D}"/>
                  </a:ext>
                </a:extLst>
              </p:cNvPr>
              <p:cNvSpPr/>
              <p:nvPr/>
            </p:nvSpPr>
            <p:spPr>
              <a:xfrm>
                <a:off x="10030207" y="5504531"/>
                <a:ext cx="160163" cy="1989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Ellipse 19">
                <a:extLst>
                  <a:ext uri="{FF2B5EF4-FFF2-40B4-BE49-F238E27FC236}">
                    <a16:creationId xmlns:a16="http://schemas.microsoft.com/office/drawing/2014/main" id="{BC45EDC6-199F-28B4-1FAA-76474FD33B42}"/>
                  </a:ext>
                </a:extLst>
              </p:cNvPr>
              <p:cNvSpPr/>
              <p:nvPr/>
            </p:nvSpPr>
            <p:spPr>
              <a:xfrm>
                <a:off x="10198731" y="4927767"/>
                <a:ext cx="72000" cy="72000"/>
              </a:xfrm>
              <a:prstGeom prst="ellipse">
                <a:avLst/>
              </a:prstGeom>
              <a:solidFill>
                <a:srgbClr val="1FE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ZoneTexte 20">
                <a:extLst>
                  <a:ext uri="{FF2B5EF4-FFF2-40B4-BE49-F238E27FC236}">
                    <a16:creationId xmlns:a16="http://schemas.microsoft.com/office/drawing/2014/main" id="{F852CD12-1284-132F-B605-06C80ADFF3AF}"/>
                  </a:ext>
                </a:extLst>
              </p:cNvPr>
              <p:cNvSpPr txBox="1"/>
              <p:nvPr/>
            </p:nvSpPr>
            <p:spPr>
              <a:xfrm>
                <a:off x="10314928" y="4817893"/>
                <a:ext cx="579918" cy="342467"/>
              </a:xfrm>
              <a:prstGeom prst="rect">
                <a:avLst/>
              </a:prstGeom>
              <a:noFill/>
            </p:spPr>
            <p:txBody>
              <a:bodyPr wrap="square">
                <a:spAutoFit/>
              </a:bodyPr>
              <a:lstStyle/>
              <a:p>
                <a:r>
                  <a:rPr lang="en-US" sz="1600" b="1" dirty="0"/>
                  <a:t>Se</a:t>
                </a:r>
              </a:p>
            </p:txBody>
          </p:sp>
          <p:sp>
            <p:nvSpPr>
              <p:cNvPr id="22" name="Ellipse 21">
                <a:extLst>
                  <a:ext uri="{FF2B5EF4-FFF2-40B4-BE49-F238E27FC236}">
                    <a16:creationId xmlns:a16="http://schemas.microsoft.com/office/drawing/2014/main" id="{92007816-B152-EA48-17FE-31704BE36CD5}"/>
                  </a:ext>
                </a:extLst>
              </p:cNvPr>
              <p:cNvSpPr/>
              <p:nvPr/>
            </p:nvSpPr>
            <p:spPr>
              <a:xfrm>
                <a:off x="10177653" y="5060232"/>
                <a:ext cx="108000" cy="10924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ZoneTexte 22">
                <a:extLst>
                  <a:ext uri="{FF2B5EF4-FFF2-40B4-BE49-F238E27FC236}">
                    <a16:creationId xmlns:a16="http://schemas.microsoft.com/office/drawing/2014/main" id="{F660C1DD-9810-150C-60F6-5F62EE921E42}"/>
                  </a:ext>
                </a:extLst>
              </p:cNvPr>
              <p:cNvSpPr txBox="1"/>
              <p:nvPr/>
            </p:nvSpPr>
            <p:spPr>
              <a:xfrm>
                <a:off x="10317441" y="5006318"/>
                <a:ext cx="485390" cy="340067"/>
              </a:xfrm>
              <a:prstGeom prst="rect">
                <a:avLst/>
              </a:prstGeom>
              <a:noFill/>
            </p:spPr>
            <p:txBody>
              <a:bodyPr wrap="square">
                <a:spAutoFit/>
              </a:bodyPr>
              <a:lstStyle/>
              <a:p>
                <a:r>
                  <a:rPr lang="en-US" sz="1600" b="1" dirty="0"/>
                  <a:t>Ta</a:t>
                </a:r>
              </a:p>
            </p:txBody>
          </p:sp>
          <p:sp>
            <p:nvSpPr>
              <p:cNvPr id="24" name="Ellipse 23">
                <a:extLst>
                  <a:ext uri="{FF2B5EF4-FFF2-40B4-BE49-F238E27FC236}">
                    <a16:creationId xmlns:a16="http://schemas.microsoft.com/office/drawing/2014/main" id="{6A7B9887-F867-3580-1FB7-DB8A900AE5BF}"/>
                  </a:ext>
                </a:extLst>
              </p:cNvPr>
              <p:cNvSpPr/>
              <p:nvPr/>
            </p:nvSpPr>
            <p:spPr>
              <a:xfrm>
                <a:off x="10174400" y="5277054"/>
                <a:ext cx="108000" cy="10924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Ellipse 24">
                <a:extLst>
                  <a:ext uri="{FF2B5EF4-FFF2-40B4-BE49-F238E27FC236}">
                    <a16:creationId xmlns:a16="http://schemas.microsoft.com/office/drawing/2014/main" id="{866246A2-FA02-9588-71EF-24422F4DF920}"/>
                  </a:ext>
                </a:extLst>
              </p:cNvPr>
              <p:cNvSpPr/>
              <p:nvPr/>
            </p:nvSpPr>
            <p:spPr>
              <a:xfrm>
                <a:off x="10162731" y="5526479"/>
                <a:ext cx="108000" cy="109248"/>
              </a:xfrm>
              <a:prstGeom prst="ellipse">
                <a:avLst/>
              </a:prstGeom>
              <a:solidFill>
                <a:srgbClr val="41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ZoneTexte 25">
                <a:extLst>
                  <a:ext uri="{FF2B5EF4-FFF2-40B4-BE49-F238E27FC236}">
                    <a16:creationId xmlns:a16="http://schemas.microsoft.com/office/drawing/2014/main" id="{0FC78390-15EC-E443-CFE2-DE62127E528D}"/>
                  </a:ext>
                </a:extLst>
              </p:cNvPr>
              <p:cNvSpPr txBox="1"/>
              <p:nvPr/>
            </p:nvSpPr>
            <p:spPr>
              <a:xfrm>
                <a:off x="10323076" y="5238636"/>
                <a:ext cx="469529" cy="342467"/>
              </a:xfrm>
              <a:prstGeom prst="rect">
                <a:avLst/>
              </a:prstGeom>
              <a:noFill/>
            </p:spPr>
            <p:txBody>
              <a:bodyPr wrap="square">
                <a:spAutoFit/>
              </a:bodyPr>
              <a:lstStyle/>
              <a:p>
                <a:r>
                  <a:rPr lang="en-US" sz="1600" b="1" dirty="0"/>
                  <a:t>P</a:t>
                </a:r>
              </a:p>
            </p:txBody>
          </p:sp>
          <p:pic>
            <p:nvPicPr>
              <p:cNvPr id="27" name="Image 26">
                <a:extLst>
                  <a:ext uri="{FF2B5EF4-FFF2-40B4-BE49-F238E27FC236}">
                    <a16:creationId xmlns:a16="http://schemas.microsoft.com/office/drawing/2014/main" id="{705C23C6-08E5-03D5-B6BD-C72E7E93648D}"/>
                  </a:ext>
                </a:extLst>
              </p:cNvPr>
              <p:cNvPicPr>
                <a:picLocks noChangeAspect="1"/>
              </p:cNvPicPr>
              <p:nvPr/>
            </p:nvPicPr>
            <p:blipFill rotWithShape="1">
              <a:blip r:embed="rId3">
                <a:extLst>
                  <a:ext uri="{28A0092B-C50C-407E-A947-70E740481C1C}">
                    <a14:useLocalDpi xmlns:a14="http://schemas.microsoft.com/office/drawing/2010/main" val="0"/>
                  </a:ext>
                </a:extLst>
              </a:blip>
              <a:srcRect l="6324" t="46096" r="57409" b="29904"/>
              <a:stretch/>
            </p:blipFill>
            <p:spPr>
              <a:xfrm>
                <a:off x="7510870" y="4819458"/>
                <a:ext cx="2543809" cy="772494"/>
              </a:xfrm>
              <a:prstGeom prst="rect">
                <a:avLst/>
              </a:prstGeom>
            </p:spPr>
          </p:pic>
        </p:grpSp>
        <p:sp>
          <p:nvSpPr>
            <p:cNvPr id="18" name="ZoneTexte 17">
              <a:extLst>
                <a:ext uri="{FF2B5EF4-FFF2-40B4-BE49-F238E27FC236}">
                  <a16:creationId xmlns:a16="http://schemas.microsoft.com/office/drawing/2014/main" id="{AD5AC919-CF98-AC26-8BBC-789ABB5638FE}"/>
                </a:ext>
              </a:extLst>
            </p:cNvPr>
            <p:cNvSpPr txBox="1"/>
            <p:nvPr/>
          </p:nvSpPr>
          <p:spPr>
            <a:xfrm>
              <a:off x="4688364" y="5665374"/>
              <a:ext cx="673991" cy="338554"/>
            </a:xfrm>
            <a:prstGeom prst="rect">
              <a:avLst/>
            </a:prstGeom>
            <a:noFill/>
          </p:spPr>
          <p:txBody>
            <a:bodyPr wrap="square">
              <a:spAutoFit/>
            </a:bodyPr>
            <a:lstStyle/>
            <a:p>
              <a:r>
                <a:rPr lang="en-US" sz="1600" b="1" dirty="0"/>
                <a:t>Ga</a:t>
              </a:r>
            </a:p>
          </p:txBody>
        </p:sp>
      </p:grpSp>
      <p:sp>
        <p:nvSpPr>
          <p:cNvPr id="3" name="Espace réservé du numéro de diapositive 2">
            <a:extLst>
              <a:ext uri="{FF2B5EF4-FFF2-40B4-BE49-F238E27FC236}">
                <a16:creationId xmlns:a16="http://schemas.microsoft.com/office/drawing/2014/main" id="{A29EC752-848A-E732-4483-FFB431A4649E}"/>
              </a:ext>
            </a:extLst>
          </p:cNvPr>
          <p:cNvSpPr>
            <a:spLocks noGrp="1"/>
          </p:cNvSpPr>
          <p:nvPr>
            <p:ph type="sldNum" sz="quarter" idx="12"/>
          </p:nvPr>
        </p:nvSpPr>
        <p:spPr/>
        <p:txBody>
          <a:bodyPr/>
          <a:lstStyle/>
          <a:p>
            <a:fld id="{805F62EE-C454-B145-957E-D2FDC4A58ED4}" type="slidenum">
              <a:rPr lang="fr-FR" smtClean="0"/>
              <a:t>5</a:t>
            </a:fld>
            <a:endParaRPr lang="fr-FR"/>
          </a:p>
        </p:txBody>
      </p:sp>
    </p:spTree>
    <p:extLst>
      <p:ext uri="{BB962C8B-B14F-4D97-AF65-F5344CB8AC3E}">
        <p14:creationId xmlns:p14="http://schemas.microsoft.com/office/powerpoint/2010/main" val="39421635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C76FE97-00CA-BF91-49A3-1EB02DC961BE}"/>
              </a:ext>
            </a:extLst>
          </p:cNvPr>
          <p:cNvSpPr>
            <a:spLocks noGrp="1"/>
          </p:cNvSpPr>
          <p:nvPr>
            <p:ph type="title"/>
          </p:nvPr>
        </p:nvSpPr>
        <p:spPr>
          <a:xfrm>
            <a:off x="1512613" y="21931"/>
            <a:ext cx="6143410" cy="1087678"/>
          </a:xfrm>
        </p:spPr>
        <p:txBody>
          <a:bodyPr/>
          <a:lstStyle/>
          <a:p>
            <a:r>
              <a:rPr lang="fr-FR" sz="4000" dirty="0">
                <a:latin typeface="Georgia" panose="02040502050405020303" pitchFamily="18" charset="0"/>
              </a:rPr>
              <a:t>1T-TaSe</a:t>
            </a:r>
            <a:r>
              <a:rPr lang="fr-FR" sz="4000" baseline="-25000" dirty="0">
                <a:latin typeface="Georgia" panose="02040502050405020303" pitchFamily="18" charset="0"/>
              </a:rPr>
              <a:t>2</a:t>
            </a:r>
            <a:r>
              <a:rPr lang="fr-FR" dirty="0"/>
              <a:t> </a:t>
            </a:r>
            <a:r>
              <a:rPr lang="fr-FR" dirty="0" err="1"/>
              <a:t>monolayer</a:t>
            </a:r>
            <a:r>
              <a:rPr lang="fr-FR" dirty="0"/>
              <a:t> on </a:t>
            </a:r>
            <a:r>
              <a:rPr lang="fr-FR" dirty="0" err="1"/>
              <a:t>GaP</a:t>
            </a:r>
            <a:r>
              <a:rPr lang="fr-FR" dirty="0"/>
              <a:t>(111)B</a:t>
            </a:r>
            <a:endParaRPr lang="en-US" dirty="0"/>
          </a:p>
        </p:txBody>
      </p:sp>
      <p:sp>
        <p:nvSpPr>
          <p:cNvPr id="4" name="Espace réservé de la date 3">
            <a:extLst>
              <a:ext uri="{FF2B5EF4-FFF2-40B4-BE49-F238E27FC236}">
                <a16:creationId xmlns:a16="http://schemas.microsoft.com/office/drawing/2014/main" id="{C67E2EE1-3BE8-B96D-6FC3-66B7346008FD}"/>
              </a:ext>
            </a:extLst>
          </p:cNvPr>
          <p:cNvSpPr>
            <a:spLocks noGrp="1"/>
          </p:cNvSpPr>
          <p:nvPr>
            <p:ph type="dt" sz="half" idx="10"/>
          </p:nvPr>
        </p:nvSpPr>
        <p:spPr/>
        <p:txBody>
          <a:bodyPr/>
          <a:lstStyle/>
          <a:p>
            <a:r>
              <a:rPr lang="en-US"/>
              <a:t>5-6 December 2023</a:t>
            </a:r>
            <a:endParaRPr lang="fr-FR"/>
          </a:p>
        </p:txBody>
      </p:sp>
      <p:sp>
        <p:nvSpPr>
          <p:cNvPr id="5" name="Espace réservé du pied de page 4">
            <a:extLst>
              <a:ext uri="{FF2B5EF4-FFF2-40B4-BE49-F238E27FC236}">
                <a16:creationId xmlns:a16="http://schemas.microsoft.com/office/drawing/2014/main" id="{2272649D-FF22-C4C1-E4CA-17A0EE1243F7}"/>
              </a:ext>
            </a:extLst>
          </p:cNvPr>
          <p:cNvSpPr>
            <a:spLocks noGrp="1"/>
          </p:cNvSpPr>
          <p:nvPr>
            <p:ph type="ftr" sz="quarter" idx="11"/>
          </p:nvPr>
        </p:nvSpPr>
        <p:spPr/>
        <p:txBody>
          <a:bodyPr/>
          <a:lstStyle/>
          <a:p>
            <a:r>
              <a:rPr lang="fr-FR"/>
              <a:t>GDR MEETICC</a:t>
            </a:r>
          </a:p>
        </p:txBody>
      </p:sp>
      <p:grpSp>
        <p:nvGrpSpPr>
          <p:cNvPr id="14" name="Groupe 13">
            <a:extLst>
              <a:ext uri="{FF2B5EF4-FFF2-40B4-BE49-F238E27FC236}">
                <a16:creationId xmlns:a16="http://schemas.microsoft.com/office/drawing/2014/main" id="{661A0B68-8CBF-663C-754F-6D21952528A1}"/>
              </a:ext>
            </a:extLst>
          </p:cNvPr>
          <p:cNvGrpSpPr/>
          <p:nvPr/>
        </p:nvGrpSpPr>
        <p:grpSpPr>
          <a:xfrm>
            <a:off x="494094" y="1809480"/>
            <a:ext cx="4448914" cy="1087275"/>
            <a:chOff x="488950" y="1697862"/>
            <a:chExt cx="4448914" cy="1087275"/>
          </a:xfrm>
        </p:grpSpPr>
        <p:grpSp>
          <p:nvGrpSpPr>
            <p:cNvPr id="7" name="Groupe 6">
              <a:extLst>
                <a:ext uri="{FF2B5EF4-FFF2-40B4-BE49-F238E27FC236}">
                  <a16:creationId xmlns:a16="http://schemas.microsoft.com/office/drawing/2014/main" id="{DDEE42AC-F6BF-7A0E-3F1A-3C19A86790C5}"/>
                </a:ext>
              </a:extLst>
            </p:cNvPr>
            <p:cNvGrpSpPr/>
            <p:nvPr/>
          </p:nvGrpSpPr>
          <p:grpSpPr>
            <a:xfrm>
              <a:off x="488950" y="1832637"/>
              <a:ext cx="2540000" cy="952500"/>
              <a:chOff x="2908300" y="2400300"/>
              <a:chExt cx="2552700" cy="939800"/>
            </a:xfrm>
          </p:grpSpPr>
          <p:pic>
            <p:nvPicPr>
              <p:cNvPr id="8" name="Image 7">
                <a:extLst>
                  <a:ext uri="{FF2B5EF4-FFF2-40B4-BE49-F238E27FC236}">
                    <a16:creationId xmlns:a16="http://schemas.microsoft.com/office/drawing/2014/main" id="{35886C1E-482A-AD80-956A-59F5A7A97AA7}"/>
                  </a:ext>
                </a:extLst>
              </p:cNvPr>
              <p:cNvPicPr>
                <a:picLocks noChangeAspect="1"/>
              </p:cNvPicPr>
              <p:nvPr/>
            </p:nvPicPr>
            <p:blipFill rotWithShape="1">
              <a:blip r:embed="rId4">
                <a:extLst>
                  <a:ext uri="{28A0092B-C50C-407E-A947-70E740481C1C}">
                    <a14:useLocalDpi xmlns:a14="http://schemas.microsoft.com/office/drawing/2010/main" val="0"/>
                  </a:ext>
                </a:extLst>
              </a:blip>
              <a:srcRect l="6324" t="46096" r="57409" b="40286"/>
              <a:stretch/>
            </p:blipFill>
            <p:spPr>
              <a:xfrm>
                <a:off x="2913470" y="2419159"/>
                <a:ext cx="2543809" cy="438342"/>
              </a:xfrm>
              <a:prstGeom prst="rect">
                <a:avLst/>
              </a:prstGeom>
            </p:spPr>
          </p:pic>
          <p:sp>
            <p:nvSpPr>
              <p:cNvPr id="9" name="Rectangle 8">
                <a:extLst>
                  <a:ext uri="{FF2B5EF4-FFF2-40B4-BE49-F238E27FC236}">
                    <a16:creationId xmlns:a16="http://schemas.microsoft.com/office/drawing/2014/main" id="{8C858880-AF06-2B5F-EDDA-BFDBFC8313AD}"/>
                  </a:ext>
                </a:extLst>
              </p:cNvPr>
              <p:cNvSpPr/>
              <p:nvPr/>
            </p:nvSpPr>
            <p:spPr>
              <a:xfrm>
                <a:off x="2908300" y="2832100"/>
                <a:ext cx="2552700" cy="50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E51A2A8E-0A1F-8616-86FE-A008B9912B70}"/>
                  </a:ext>
                </a:extLst>
              </p:cNvPr>
              <p:cNvSpPr/>
              <p:nvPr/>
            </p:nvSpPr>
            <p:spPr>
              <a:xfrm flipV="1">
                <a:off x="2908300" y="2400300"/>
                <a:ext cx="2552700" cy="127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1" name="ZoneTexte 10">
              <a:extLst>
                <a:ext uri="{FF2B5EF4-FFF2-40B4-BE49-F238E27FC236}">
                  <a16:creationId xmlns:a16="http://schemas.microsoft.com/office/drawing/2014/main" id="{5E3CC453-15C3-7E12-3A70-F129E44E1563}"/>
                </a:ext>
              </a:extLst>
            </p:cNvPr>
            <p:cNvSpPr txBox="1"/>
            <p:nvPr/>
          </p:nvSpPr>
          <p:spPr>
            <a:xfrm>
              <a:off x="3203129" y="1988240"/>
              <a:ext cx="1087428" cy="307777"/>
            </a:xfrm>
            <a:prstGeom prst="rect">
              <a:avLst/>
            </a:prstGeom>
            <a:noFill/>
          </p:spPr>
          <p:txBody>
            <a:bodyPr wrap="square" rtlCol="0">
              <a:spAutoFit/>
            </a:bodyPr>
            <a:lstStyle/>
            <a:p>
              <a:r>
                <a:rPr lang="fr-FR" sz="1400" dirty="0">
                  <a:latin typeface="Arial" panose="020B0604020202020204" pitchFamily="34" charset="0"/>
                  <a:cs typeface="Arial" panose="020B0604020202020204" pitchFamily="34" charset="0"/>
                </a:rPr>
                <a:t>TaSe</a:t>
              </a:r>
              <a:r>
                <a:rPr lang="fr-FR" sz="1400" baseline="-25000" dirty="0">
                  <a:latin typeface="Arial" panose="020B0604020202020204" pitchFamily="34" charset="0"/>
                  <a:cs typeface="Arial" panose="020B0604020202020204" pitchFamily="34" charset="0"/>
                </a:rPr>
                <a:t>2</a:t>
              </a:r>
              <a:endParaRPr lang="fr-FR" sz="1400" dirty="0">
                <a:latin typeface="Arial" panose="020B0604020202020204" pitchFamily="34" charset="0"/>
                <a:cs typeface="Arial" panose="020B0604020202020204" pitchFamily="34" charset="0"/>
              </a:endParaRPr>
            </a:p>
          </p:txBody>
        </p:sp>
        <p:sp>
          <p:nvSpPr>
            <p:cNvPr id="12" name="ZoneTexte 11">
              <a:extLst>
                <a:ext uri="{FF2B5EF4-FFF2-40B4-BE49-F238E27FC236}">
                  <a16:creationId xmlns:a16="http://schemas.microsoft.com/office/drawing/2014/main" id="{F58BD518-4893-C71B-B33A-CA6CC0C45763}"/>
                </a:ext>
              </a:extLst>
            </p:cNvPr>
            <p:cNvSpPr txBox="1"/>
            <p:nvPr/>
          </p:nvSpPr>
          <p:spPr>
            <a:xfrm>
              <a:off x="3206832" y="1697862"/>
              <a:ext cx="1731032" cy="307777"/>
            </a:xfrm>
            <a:prstGeom prst="rect">
              <a:avLst/>
            </a:prstGeom>
            <a:noFill/>
          </p:spPr>
          <p:txBody>
            <a:bodyPr wrap="square" rtlCol="0">
              <a:spAutoFit/>
            </a:bodyPr>
            <a:lstStyle/>
            <a:p>
              <a:r>
                <a:rPr lang="en-US" sz="1400">
                  <a:latin typeface="Arial" panose="020B0604020202020204" pitchFamily="34" charset="0"/>
                  <a:cs typeface="Arial" panose="020B0604020202020204" pitchFamily="34" charset="0"/>
                </a:rPr>
                <a:t>Se protecting layer</a:t>
              </a:r>
            </a:p>
          </p:txBody>
        </p:sp>
        <p:sp>
          <p:nvSpPr>
            <p:cNvPr id="13" name="ZoneTexte 12">
              <a:extLst>
                <a:ext uri="{FF2B5EF4-FFF2-40B4-BE49-F238E27FC236}">
                  <a16:creationId xmlns:a16="http://schemas.microsoft.com/office/drawing/2014/main" id="{89512B83-3E55-5BD5-FCF7-2EF262A43667}"/>
                </a:ext>
              </a:extLst>
            </p:cNvPr>
            <p:cNvSpPr txBox="1"/>
            <p:nvPr/>
          </p:nvSpPr>
          <p:spPr>
            <a:xfrm>
              <a:off x="3206832" y="2401765"/>
              <a:ext cx="1087428" cy="307777"/>
            </a:xfrm>
            <a:prstGeom prst="rect">
              <a:avLst/>
            </a:prstGeom>
            <a:noFill/>
          </p:spPr>
          <p:txBody>
            <a:bodyPr wrap="square" rtlCol="0">
              <a:spAutoFit/>
            </a:bodyPr>
            <a:lstStyle/>
            <a:p>
              <a:r>
                <a:rPr lang="fr-FR" sz="1400" dirty="0" err="1">
                  <a:latin typeface="Arial" panose="020B0604020202020204" pitchFamily="34" charset="0"/>
                  <a:cs typeface="Arial" panose="020B0604020202020204" pitchFamily="34" charset="0"/>
                </a:rPr>
                <a:t>GaP</a:t>
              </a:r>
              <a:r>
                <a:rPr lang="fr-FR" sz="1400" dirty="0">
                  <a:latin typeface="Arial" panose="020B0604020202020204" pitchFamily="34" charset="0"/>
                  <a:cs typeface="Arial" panose="020B0604020202020204" pitchFamily="34" charset="0"/>
                </a:rPr>
                <a:t>(111)B</a:t>
              </a:r>
            </a:p>
          </p:txBody>
        </p:sp>
      </p:grpSp>
      <p:sp>
        <p:nvSpPr>
          <p:cNvPr id="15" name="ZoneTexte 14">
            <a:extLst>
              <a:ext uri="{FF2B5EF4-FFF2-40B4-BE49-F238E27FC236}">
                <a16:creationId xmlns:a16="http://schemas.microsoft.com/office/drawing/2014/main" id="{2BD9A579-D32E-1EFE-2EBB-CAAA11E65265}"/>
              </a:ext>
            </a:extLst>
          </p:cNvPr>
          <p:cNvSpPr txBox="1"/>
          <p:nvPr/>
        </p:nvSpPr>
        <p:spPr>
          <a:xfrm>
            <a:off x="244463" y="3410950"/>
            <a:ext cx="4051238" cy="646331"/>
          </a:xfrm>
          <a:prstGeom prst="rect">
            <a:avLst/>
          </a:prstGeom>
          <a:noFill/>
        </p:spPr>
        <p:txBody>
          <a:bodyPr wrap="square" rtlCol="0">
            <a:spAutoFit/>
          </a:bodyPr>
          <a:lstStyle/>
          <a:p>
            <a:pPr algn="ctr"/>
            <a:r>
              <a:rPr lang="en-US" dirty="0"/>
              <a:t>Deposition by MBE on Se-terminated semiconductor </a:t>
            </a:r>
            <a:r>
              <a:rPr lang="en-US" dirty="0" err="1"/>
              <a:t>GaP</a:t>
            </a:r>
            <a:r>
              <a:rPr lang="en-US" dirty="0"/>
              <a:t>(111)B substrate</a:t>
            </a:r>
          </a:p>
        </p:txBody>
      </p:sp>
      <p:grpSp>
        <p:nvGrpSpPr>
          <p:cNvPr id="16" name="Groupe 15">
            <a:extLst>
              <a:ext uri="{FF2B5EF4-FFF2-40B4-BE49-F238E27FC236}">
                <a16:creationId xmlns:a16="http://schemas.microsoft.com/office/drawing/2014/main" id="{7FAF5BEE-C130-4F7D-B1D9-058D1DBD6927}"/>
              </a:ext>
            </a:extLst>
          </p:cNvPr>
          <p:cNvGrpSpPr/>
          <p:nvPr/>
        </p:nvGrpSpPr>
        <p:grpSpPr>
          <a:xfrm>
            <a:off x="494094" y="4470399"/>
            <a:ext cx="4051238" cy="1137763"/>
            <a:chOff x="675709" y="4723440"/>
            <a:chExt cx="4857570" cy="1280488"/>
          </a:xfrm>
        </p:grpSpPr>
        <p:grpSp>
          <p:nvGrpSpPr>
            <p:cNvPr id="17" name="Groupe 16">
              <a:extLst>
                <a:ext uri="{FF2B5EF4-FFF2-40B4-BE49-F238E27FC236}">
                  <a16:creationId xmlns:a16="http://schemas.microsoft.com/office/drawing/2014/main" id="{7C4C17C9-6A9B-DB53-4E92-3B891DCA2A7A}"/>
                </a:ext>
              </a:extLst>
            </p:cNvPr>
            <p:cNvGrpSpPr/>
            <p:nvPr/>
          </p:nvGrpSpPr>
          <p:grpSpPr>
            <a:xfrm>
              <a:off x="675709" y="4723440"/>
              <a:ext cx="4857570" cy="1232058"/>
              <a:chOff x="7510870" y="4817893"/>
              <a:chExt cx="3383976" cy="885614"/>
            </a:xfrm>
          </p:grpSpPr>
          <p:sp>
            <p:nvSpPr>
              <p:cNvPr id="19" name="Ellipse 18">
                <a:extLst>
                  <a:ext uri="{FF2B5EF4-FFF2-40B4-BE49-F238E27FC236}">
                    <a16:creationId xmlns:a16="http://schemas.microsoft.com/office/drawing/2014/main" id="{0C69F0AF-75EF-52AE-051D-D86908CBF81D}"/>
                  </a:ext>
                </a:extLst>
              </p:cNvPr>
              <p:cNvSpPr/>
              <p:nvPr/>
            </p:nvSpPr>
            <p:spPr>
              <a:xfrm>
                <a:off x="10030207" y="5504531"/>
                <a:ext cx="160163" cy="1989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Ellipse 19">
                <a:extLst>
                  <a:ext uri="{FF2B5EF4-FFF2-40B4-BE49-F238E27FC236}">
                    <a16:creationId xmlns:a16="http://schemas.microsoft.com/office/drawing/2014/main" id="{BC45EDC6-199F-28B4-1FAA-76474FD33B42}"/>
                  </a:ext>
                </a:extLst>
              </p:cNvPr>
              <p:cNvSpPr/>
              <p:nvPr/>
            </p:nvSpPr>
            <p:spPr>
              <a:xfrm>
                <a:off x="10198731" y="4927767"/>
                <a:ext cx="72000" cy="72000"/>
              </a:xfrm>
              <a:prstGeom prst="ellipse">
                <a:avLst/>
              </a:prstGeom>
              <a:solidFill>
                <a:srgbClr val="1FE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ZoneTexte 20">
                <a:extLst>
                  <a:ext uri="{FF2B5EF4-FFF2-40B4-BE49-F238E27FC236}">
                    <a16:creationId xmlns:a16="http://schemas.microsoft.com/office/drawing/2014/main" id="{F852CD12-1284-132F-B605-06C80ADFF3AF}"/>
                  </a:ext>
                </a:extLst>
              </p:cNvPr>
              <p:cNvSpPr txBox="1"/>
              <p:nvPr/>
            </p:nvSpPr>
            <p:spPr>
              <a:xfrm>
                <a:off x="10314928" y="4817893"/>
                <a:ext cx="579918" cy="342467"/>
              </a:xfrm>
              <a:prstGeom prst="rect">
                <a:avLst/>
              </a:prstGeom>
              <a:noFill/>
            </p:spPr>
            <p:txBody>
              <a:bodyPr wrap="square">
                <a:spAutoFit/>
              </a:bodyPr>
              <a:lstStyle/>
              <a:p>
                <a:r>
                  <a:rPr lang="en-US" sz="1600" b="1" dirty="0"/>
                  <a:t>Se</a:t>
                </a:r>
              </a:p>
            </p:txBody>
          </p:sp>
          <p:sp>
            <p:nvSpPr>
              <p:cNvPr id="22" name="Ellipse 21">
                <a:extLst>
                  <a:ext uri="{FF2B5EF4-FFF2-40B4-BE49-F238E27FC236}">
                    <a16:creationId xmlns:a16="http://schemas.microsoft.com/office/drawing/2014/main" id="{92007816-B152-EA48-17FE-31704BE36CD5}"/>
                  </a:ext>
                </a:extLst>
              </p:cNvPr>
              <p:cNvSpPr/>
              <p:nvPr/>
            </p:nvSpPr>
            <p:spPr>
              <a:xfrm>
                <a:off x="10177653" y="5060232"/>
                <a:ext cx="108000" cy="10924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ZoneTexte 22">
                <a:extLst>
                  <a:ext uri="{FF2B5EF4-FFF2-40B4-BE49-F238E27FC236}">
                    <a16:creationId xmlns:a16="http://schemas.microsoft.com/office/drawing/2014/main" id="{F660C1DD-9810-150C-60F6-5F62EE921E42}"/>
                  </a:ext>
                </a:extLst>
              </p:cNvPr>
              <p:cNvSpPr txBox="1"/>
              <p:nvPr/>
            </p:nvSpPr>
            <p:spPr>
              <a:xfrm>
                <a:off x="10317441" y="5006318"/>
                <a:ext cx="485390" cy="340067"/>
              </a:xfrm>
              <a:prstGeom prst="rect">
                <a:avLst/>
              </a:prstGeom>
              <a:noFill/>
            </p:spPr>
            <p:txBody>
              <a:bodyPr wrap="square">
                <a:spAutoFit/>
              </a:bodyPr>
              <a:lstStyle/>
              <a:p>
                <a:r>
                  <a:rPr lang="en-US" sz="1600" b="1" dirty="0"/>
                  <a:t>Ta</a:t>
                </a:r>
              </a:p>
            </p:txBody>
          </p:sp>
          <p:sp>
            <p:nvSpPr>
              <p:cNvPr id="24" name="Ellipse 23">
                <a:extLst>
                  <a:ext uri="{FF2B5EF4-FFF2-40B4-BE49-F238E27FC236}">
                    <a16:creationId xmlns:a16="http://schemas.microsoft.com/office/drawing/2014/main" id="{6A7B9887-F867-3580-1FB7-DB8A900AE5BF}"/>
                  </a:ext>
                </a:extLst>
              </p:cNvPr>
              <p:cNvSpPr/>
              <p:nvPr/>
            </p:nvSpPr>
            <p:spPr>
              <a:xfrm>
                <a:off x="10174400" y="5277054"/>
                <a:ext cx="108000" cy="10924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Ellipse 24">
                <a:extLst>
                  <a:ext uri="{FF2B5EF4-FFF2-40B4-BE49-F238E27FC236}">
                    <a16:creationId xmlns:a16="http://schemas.microsoft.com/office/drawing/2014/main" id="{866246A2-FA02-9588-71EF-24422F4DF920}"/>
                  </a:ext>
                </a:extLst>
              </p:cNvPr>
              <p:cNvSpPr/>
              <p:nvPr/>
            </p:nvSpPr>
            <p:spPr>
              <a:xfrm>
                <a:off x="10162731" y="5526479"/>
                <a:ext cx="108000" cy="109248"/>
              </a:xfrm>
              <a:prstGeom prst="ellipse">
                <a:avLst/>
              </a:prstGeom>
              <a:solidFill>
                <a:srgbClr val="41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ZoneTexte 25">
                <a:extLst>
                  <a:ext uri="{FF2B5EF4-FFF2-40B4-BE49-F238E27FC236}">
                    <a16:creationId xmlns:a16="http://schemas.microsoft.com/office/drawing/2014/main" id="{0FC78390-15EC-E443-CFE2-DE62127E528D}"/>
                  </a:ext>
                </a:extLst>
              </p:cNvPr>
              <p:cNvSpPr txBox="1"/>
              <p:nvPr/>
            </p:nvSpPr>
            <p:spPr>
              <a:xfrm>
                <a:off x="10323076" y="5238636"/>
                <a:ext cx="469529" cy="342467"/>
              </a:xfrm>
              <a:prstGeom prst="rect">
                <a:avLst/>
              </a:prstGeom>
              <a:noFill/>
            </p:spPr>
            <p:txBody>
              <a:bodyPr wrap="square">
                <a:spAutoFit/>
              </a:bodyPr>
              <a:lstStyle/>
              <a:p>
                <a:r>
                  <a:rPr lang="en-US" sz="1600" b="1" dirty="0"/>
                  <a:t>P</a:t>
                </a:r>
              </a:p>
            </p:txBody>
          </p:sp>
          <p:pic>
            <p:nvPicPr>
              <p:cNvPr id="27" name="Image 26">
                <a:extLst>
                  <a:ext uri="{FF2B5EF4-FFF2-40B4-BE49-F238E27FC236}">
                    <a16:creationId xmlns:a16="http://schemas.microsoft.com/office/drawing/2014/main" id="{705C23C6-08E5-03D5-B6BD-C72E7E93648D}"/>
                  </a:ext>
                </a:extLst>
              </p:cNvPr>
              <p:cNvPicPr>
                <a:picLocks noChangeAspect="1"/>
              </p:cNvPicPr>
              <p:nvPr/>
            </p:nvPicPr>
            <p:blipFill rotWithShape="1">
              <a:blip r:embed="rId4">
                <a:extLst>
                  <a:ext uri="{28A0092B-C50C-407E-A947-70E740481C1C}">
                    <a14:useLocalDpi xmlns:a14="http://schemas.microsoft.com/office/drawing/2010/main" val="0"/>
                  </a:ext>
                </a:extLst>
              </a:blip>
              <a:srcRect l="6324" t="46096" r="57409" b="29904"/>
              <a:stretch/>
            </p:blipFill>
            <p:spPr>
              <a:xfrm>
                <a:off x="7510870" y="4819458"/>
                <a:ext cx="2543809" cy="772494"/>
              </a:xfrm>
              <a:prstGeom prst="rect">
                <a:avLst/>
              </a:prstGeom>
            </p:spPr>
          </p:pic>
        </p:grpSp>
        <p:sp>
          <p:nvSpPr>
            <p:cNvPr id="18" name="ZoneTexte 17">
              <a:extLst>
                <a:ext uri="{FF2B5EF4-FFF2-40B4-BE49-F238E27FC236}">
                  <a16:creationId xmlns:a16="http://schemas.microsoft.com/office/drawing/2014/main" id="{AD5AC919-CF98-AC26-8BBC-789ABB5638FE}"/>
                </a:ext>
              </a:extLst>
            </p:cNvPr>
            <p:cNvSpPr txBox="1"/>
            <p:nvPr/>
          </p:nvSpPr>
          <p:spPr>
            <a:xfrm>
              <a:off x="4688364" y="5665374"/>
              <a:ext cx="673991" cy="338554"/>
            </a:xfrm>
            <a:prstGeom prst="rect">
              <a:avLst/>
            </a:prstGeom>
            <a:noFill/>
          </p:spPr>
          <p:txBody>
            <a:bodyPr wrap="square">
              <a:spAutoFit/>
            </a:bodyPr>
            <a:lstStyle/>
            <a:p>
              <a:r>
                <a:rPr lang="en-US" sz="1600" b="1" dirty="0"/>
                <a:t>Ga</a:t>
              </a:r>
            </a:p>
          </p:txBody>
        </p:sp>
      </p:grpSp>
      <p:sp>
        <p:nvSpPr>
          <p:cNvPr id="87" name="ZoneTexte 86">
            <a:extLst>
              <a:ext uri="{FF2B5EF4-FFF2-40B4-BE49-F238E27FC236}">
                <a16:creationId xmlns:a16="http://schemas.microsoft.com/office/drawing/2014/main" id="{D1CA2004-D394-797B-D7F1-C6FCD9859BF6}"/>
              </a:ext>
            </a:extLst>
          </p:cNvPr>
          <p:cNvSpPr txBox="1"/>
          <p:nvPr/>
        </p:nvSpPr>
        <p:spPr>
          <a:xfrm>
            <a:off x="6273216" y="1351823"/>
            <a:ext cx="2218825" cy="369332"/>
          </a:xfrm>
          <a:prstGeom prst="rect">
            <a:avLst/>
          </a:prstGeom>
          <a:noFill/>
        </p:spPr>
        <p:txBody>
          <a:bodyPr wrap="square" rtlCol="0">
            <a:spAutoFit/>
          </a:bodyPr>
          <a:lstStyle/>
          <a:p>
            <a:pPr algn="ctr"/>
            <a:r>
              <a:rPr lang="en-US" dirty="0"/>
              <a:t>LT-STM</a:t>
            </a:r>
          </a:p>
        </p:txBody>
      </p:sp>
      <p:grpSp>
        <p:nvGrpSpPr>
          <p:cNvPr id="39" name="Groupe 38">
            <a:extLst>
              <a:ext uri="{FF2B5EF4-FFF2-40B4-BE49-F238E27FC236}">
                <a16:creationId xmlns:a16="http://schemas.microsoft.com/office/drawing/2014/main" id="{90D01D6F-1A63-8C42-8B6B-CC3815BAC2C9}"/>
              </a:ext>
            </a:extLst>
          </p:cNvPr>
          <p:cNvGrpSpPr/>
          <p:nvPr/>
        </p:nvGrpSpPr>
        <p:grpSpPr>
          <a:xfrm>
            <a:off x="5074628" y="1857798"/>
            <a:ext cx="3775056" cy="3971498"/>
            <a:chOff x="5074628" y="1857798"/>
            <a:chExt cx="3775056" cy="3971498"/>
          </a:xfrm>
        </p:grpSpPr>
        <p:sp>
          <p:nvSpPr>
            <p:cNvPr id="88" name="ZoneTexte 87">
              <a:extLst>
                <a:ext uri="{FF2B5EF4-FFF2-40B4-BE49-F238E27FC236}">
                  <a16:creationId xmlns:a16="http://schemas.microsoft.com/office/drawing/2014/main" id="{B8C8C674-18D3-5EC8-23BF-294627CAA07B}"/>
                </a:ext>
              </a:extLst>
            </p:cNvPr>
            <p:cNvSpPr txBox="1"/>
            <p:nvPr/>
          </p:nvSpPr>
          <p:spPr>
            <a:xfrm>
              <a:off x="5074628" y="3700757"/>
              <a:ext cx="1465408" cy="830997"/>
            </a:xfrm>
            <a:prstGeom prst="rect">
              <a:avLst/>
            </a:prstGeom>
            <a:noFill/>
          </p:spPr>
          <p:txBody>
            <a:bodyPr wrap="square" rtlCol="0">
              <a:spAutoFit/>
            </a:bodyPr>
            <a:lstStyle/>
            <a:p>
              <a:pPr algn="ctr"/>
              <a:r>
                <a:rPr lang="en-US" sz="1600" dirty="0">
                  <a:latin typeface="Georgia" panose="02040502050405020303" pitchFamily="18" charset="0"/>
                  <a:cs typeface="Arial" panose="020B0604020202020204" pitchFamily="34" charset="0"/>
                </a:rPr>
                <a:t>Working temperature  T = 77 K</a:t>
              </a:r>
            </a:p>
          </p:txBody>
        </p:sp>
        <p:pic>
          <p:nvPicPr>
            <p:cNvPr id="30" name="Image 29" descr="Une image contenant ingénierie, machine, tuyau, acier&#10;&#10;Description générée automatiquement">
              <a:extLst>
                <a:ext uri="{FF2B5EF4-FFF2-40B4-BE49-F238E27FC236}">
                  <a16:creationId xmlns:a16="http://schemas.microsoft.com/office/drawing/2014/main" id="{14DB1411-A3F2-8056-4EBE-E251F7786287}"/>
                </a:ext>
              </a:extLst>
            </p:cNvPr>
            <p:cNvPicPr>
              <a:picLocks noChangeAspect="1"/>
            </p:cNvPicPr>
            <p:nvPr/>
          </p:nvPicPr>
          <p:blipFill rotWithShape="1">
            <a:blip r:embed="rId5"/>
            <a:srcRect l="-320" t="8052" r="320" b="11648"/>
            <a:stretch/>
          </p:blipFill>
          <p:spPr>
            <a:xfrm rot="5400000">
              <a:off x="5668141" y="2647753"/>
              <a:ext cx="3971351" cy="2391735"/>
            </a:xfrm>
            <a:prstGeom prst="rect">
              <a:avLst/>
            </a:prstGeom>
          </p:spPr>
        </p:pic>
        <p:grpSp>
          <p:nvGrpSpPr>
            <p:cNvPr id="34" name="Groupe 33">
              <a:extLst>
                <a:ext uri="{FF2B5EF4-FFF2-40B4-BE49-F238E27FC236}">
                  <a16:creationId xmlns:a16="http://schemas.microsoft.com/office/drawing/2014/main" id="{544C442D-8F34-CCAB-9DDF-FB2058D8EFE9}"/>
                </a:ext>
              </a:extLst>
            </p:cNvPr>
            <p:cNvGrpSpPr/>
            <p:nvPr/>
          </p:nvGrpSpPr>
          <p:grpSpPr>
            <a:xfrm>
              <a:off x="5459384" y="1857798"/>
              <a:ext cx="1627664" cy="1710280"/>
              <a:chOff x="7862872" y="1227250"/>
              <a:chExt cx="4373648" cy="4438116"/>
            </a:xfrm>
          </p:grpSpPr>
          <p:grpSp>
            <p:nvGrpSpPr>
              <p:cNvPr id="35" name="Groupe 17">
                <a:extLst>
                  <a:ext uri="{FF2B5EF4-FFF2-40B4-BE49-F238E27FC236}">
                    <a16:creationId xmlns:a16="http://schemas.microsoft.com/office/drawing/2014/main" id="{45AF99B9-8458-A2A5-1B9D-8EB843CA1B02}"/>
                  </a:ext>
                </a:extLst>
              </p:cNvPr>
              <p:cNvGrpSpPr>
                <a:grpSpLocks noChangeAspect="1"/>
              </p:cNvGrpSpPr>
              <p:nvPr/>
            </p:nvGrpSpPr>
            <p:grpSpPr>
              <a:xfrm>
                <a:off x="7862872" y="1227250"/>
                <a:ext cx="4373648" cy="4438116"/>
                <a:chOff x="1060451" y="698636"/>
                <a:chExt cx="2208856" cy="2241413"/>
              </a:xfrm>
            </p:grpSpPr>
            <p:pic>
              <p:nvPicPr>
                <p:cNvPr id="37" name="Image 18">
                  <a:extLst>
                    <a:ext uri="{FF2B5EF4-FFF2-40B4-BE49-F238E27FC236}">
                      <a16:creationId xmlns:a16="http://schemas.microsoft.com/office/drawing/2014/main" id="{428C58A8-5DF7-60CF-9D4F-F7EE1A907D75}"/>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contrast="50000"/>
                          </a14:imgEffect>
                        </a14:imgLayer>
                      </a14:imgProps>
                    </a:ext>
                    <a:ext uri="{28A0092B-C50C-407E-A947-70E740481C1C}">
                      <a14:useLocalDpi xmlns:a14="http://schemas.microsoft.com/office/drawing/2010/main" val="0"/>
                    </a:ext>
                  </a:extLst>
                </a:blip>
                <a:srcRect l="33144" t="16751" r="17375" b="16304"/>
                <a:stretch/>
              </p:blipFill>
              <p:spPr>
                <a:xfrm>
                  <a:off x="1060451" y="698636"/>
                  <a:ext cx="2208856" cy="2241413"/>
                </a:xfrm>
                <a:prstGeom prst="rect">
                  <a:avLst/>
                </a:prstGeom>
              </p:spPr>
            </p:pic>
            <p:cxnSp>
              <p:nvCxnSpPr>
                <p:cNvPr id="38" name="Connecteur droit 21">
                  <a:extLst>
                    <a:ext uri="{FF2B5EF4-FFF2-40B4-BE49-F238E27FC236}">
                      <a16:creationId xmlns:a16="http://schemas.microsoft.com/office/drawing/2014/main" id="{7E824CA6-BCC0-EC92-6859-4ABF499317BB}"/>
                    </a:ext>
                  </a:extLst>
                </p:cNvPr>
                <p:cNvCxnSpPr/>
                <p:nvPr/>
              </p:nvCxnSpPr>
              <p:spPr>
                <a:xfrm>
                  <a:off x="2734566" y="2858020"/>
                  <a:ext cx="388144" cy="2381"/>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36" name="Image 6">
                <a:extLst>
                  <a:ext uri="{FF2B5EF4-FFF2-40B4-BE49-F238E27FC236}">
                    <a16:creationId xmlns:a16="http://schemas.microsoft.com/office/drawing/2014/main" id="{4EBC48F3-2CF6-2638-FB0E-A6032286863F}"/>
                  </a:ext>
                </a:extLst>
              </p:cNvPr>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tretch>
                <a:fillRect/>
              </a:stretch>
            </p:blipFill>
            <p:spPr>
              <a:xfrm>
                <a:off x="10766659" y="4961275"/>
                <a:ext cx="1083676" cy="439490"/>
              </a:xfrm>
              <a:prstGeom prst="rect">
                <a:avLst/>
              </a:prstGeom>
            </p:spPr>
          </p:pic>
        </p:grpSp>
      </p:grpSp>
      <p:sp>
        <p:nvSpPr>
          <p:cNvPr id="3" name="Espace réservé du numéro de diapositive 2">
            <a:extLst>
              <a:ext uri="{FF2B5EF4-FFF2-40B4-BE49-F238E27FC236}">
                <a16:creationId xmlns:a16="http://schemas.microsoft.com/office/drawing/2014/main" id="{8B022B31-E33A-2DA9-E405-647E83E42E6F}"/>
              </a:ext>
            </a:extLst>
          </p:cNvPr>
          <p:cNvSpPr>
            <a:spLocks noGrp="1"/>
          </p:cNvSpPr>
          <p:nvPr>
            <p:ph type="sldNum" sz="quarter" idx="12"/>
          </p:nvPr>
        </p:nvSpPr>
        <p:spPr/>
        <p:txBody>
          <a:bodyPr/>
          <a:lstStyle/>
          <a:p>
            <a:fld id="{805F62EE-C454-B145-957E-D2FDC4A58ED4}" type="slidenum">
              <a:rPr lang="fr-FR" smtClean="0"/>
              <a:t>6</a:t>
            </a:fld>
            <a:endParaRPr lang="fr-FR"/>
          </a:p>
        </p:txBody>
      </p:sp>
    </p:spTree>
    <p:extLst>
      <p:ext uri="{BB962C8B-B14F-4D97-AF65-F5344CB8AC3E}">
        <p14:creationId xmlns:p14="http://schemas.microsoft.com/office/powerpoint/2010/main" val="11201322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C76FE97-00CA-BF91-49A3-1EB02DC961BE}"/>
              </a:ext>
            </a:extLst>
          </p:cNvPr>
          <p:cNvSpPr>
            <a:spLocks noGrp="1"/>
          </p:cNvSpPr>
          <p:nvPr>
            <p:ph type="title"/>
          </p:nvPr>
        </p:nvSpPr>
        <p:spPr>
          <a:xfrm>
            <a:off x="1512613" y="21931"/>
            <a:ext cx="6143410" cy="1087678"/>
          </a:xfrm>
        </p:spPr>
        <p:txBody>
          <a:bodyPr/>
          <a:lstStyle/>
          <a:p>
            <a:r>
              <a:rPr lang="fr-FR" sz="4000" dirty="0">
                <a:latin typeface="Georgia" panose="02040502050405020303" pitchFamily="18" charset="0"/>
              </a:rPr>
              <a:t>1T-TaSe</a:t>
            </a:r>
            <a:r>
              <a:rPr lang="fr-FR" sz="4000" baseline="-25000" dirty="0">
                <a:latin typeface="Georgia" panose="02040502050405020303" pitchFamily="18" charset="0"/>
              </a:rPr>
              <a:t>2</a:t>
            </a:r>
            <a:r>
              <a:rPr lang="fr-FR" dirty="0"/>
              <a:t> </a:t>
            </a:r>
            <a:r>
              <a:rPr lang="fr-FR" dirty="0" err="1"/>
              <a:t>monolayer</a:t>
            </a:r>
            <a:r>
              <a:rPr lang="fr-FR" dirty="0"/>
              <a:t> on </a:t>
            </a:r>
            <a:r>
              <a:rPr lang="fr-FR" dirty="0" err="1"/>
              <a:t>GaP</a:t>
            </a:r>
            <a:r>
              <a:rPr lang="fr-FR" dirty="0"/>
              <a:t>(111)B</a:t>
            </a:r>
            <a:endParaRPr lang="en-US" dirty="0"/>
          </a:p>
        </p:txBody>
      </p:sp>
      <p:sp>
        <p:nvSpPr>
          <p:cNvPr id="4" name="Espace réservé de la date 3">
            <a:extLst>
              <a:ext uri="{FF2B5EF4-FFF2-40B4-BE49-F238E27FC236}">
                <a16:creationId xmlns:a16="http://schemas.microsoft.com/office/drawing/2014/main" id="{C67E2EE1-3BE8-B96D-6FC3-66B7346008FD}"/>
              </a:ext>
            </a:extLst>
          </p:cNvPr>
          <p:cNvSpPr>
            <a:spLocks noGrp="1"/>
          </p:cNvSpPr>
          <p:nvPr>
            <p:ph type="dt" sz="half" idx="10"/>
          </p:nvPr>
        </p:nvSpPr>
        <p:spPr/>
        <p:txBody>
          <a:bodyPr/>
          <a:lstStyle/>
          <a:p>
            <a:r>
              <a:rPr lang="en-US"/>
              <a:t>5-6 December 2023</a:t>
            </a:r>
            <a:endParaRPr lang="fr-FR"/>
          </a:p>
        </p:txBody>
      </p:sp>
      <p:sp>
        <p:nvSpPr>
          <p:cNvPr id="5" name="Espace réservé du pied de page 4">
            <a:extLst>
              <a:ext uri="{FF2B5EF4-FFF2-40B4-BE49-F238E27FC236}">
                <a16:creationId xmlns:a16="http://schemas.microsoft.com/office/drawing/2014/main" id="{2272649D-FF22-C4C1-E4CA-17A0EE1243F7}"/>
              </a:ext>
            </a:extLst>
          </p:cNvPr>
          <p:cNvSpPr>
            <a:spLocks noGrp="1"/>
          </p:cNvSpPr>
          <p:nvPr>
            <p:ph type="ftr" sz="quarter" idx="11"/>
          </p:nvPr>
        </p:nvSpPr>
        <p:spPr/>
        <p:txBody>
          <a:bodyPr/>
          <a:lstStyle/>
          <a:p>
            <a:r>
              <a:rPr lang="fr-FR"/>
              <a:t>GDR MEETICC</a:t>
            </a:r>
          </a:p>
        </p:txBody>
      </p:sp>
      <p:grpSp>
        <p:nvGrpSpPr>
          <p:cNvPr id="14" name="Groupe 13">
            <a:extLst>
              <a:ext uri="{FF2B5EF4-FFF2-40B4-BE49-F238E27FC236}">
                <a16:creationId xmlns:a16="http://schemas.microsoft.com/office/drawing/2014/main" id="{661A0B68-8CBF-663C-754F-6D21952528A1}"/>
              </a:ext>
            </a:extLst>
          </p:cNvPr>
          <p:cNvGrpSpPr/>
          <p:nvPr/>
        </p:nvGrpSpPr>
        <p:grpSpPr>
          <a:xfrm>
            <a:off x="494094" y="1809480"/>
            <a:ext cx="4448914" cy="1087275"/>
            <a:chOff x="488950" y="1697862"/>
            <a:chExt cx="4448914" cy="1087275"/>
          </a:xfrm>
        </p:grpSpPr>
        <p:grpSp>
          <p:nvGrpSpPr>
            <p:cNvPr id="7" name="Groupe 6">
              <a:extLst>
                <a:ext uri="{FF2B5EF4-FFF2-40B4-BE49-F238E27FC236}">
                  <a16:creationId xmlns:a16="http://schemas.microsoft.com/office/drawing/2014/main" id="{DDEE42AC-F6BF-7A0E-3F1A-3C19A86790C5}"/>
                </a:ext>
              </a:extLst>
            </p:cNvPr>
            <p:cNvGrpSpPr/>
            <p:nvPr/>
          </p:nvGrpSpPr>
          <p:grpSpPr>
            <a:xfrm>
              <a:off x="488950" y="1832637"/>
              <a:ext cx="2540000" cy="952500"/>
              <a:chOff x="2908300" y="2400300"/>
              <a:chExt cx="2552700" cy="939800"/>
            </a:xfrm>
          </p:grpSpPr>
          <p:pic>
            <p:nvPicPr>
              <p:cNvPr id="8" name="Image 7">
                <a:extLst>
                  <a:ext uri="{FF2B5EF4-FFF2-40B4-BE49-F238E27FC236}">
                    <a16:creationId xmlns:a16="http://schemas.microsoft.com/office/drawing/2014/main" id="{35886C1E-482A-AD80-956A-59F5A7A97AA7}"/>
                  </a:ext>
                </a:extLst>
              </p:cNvPr>
              <p:cNvPicPr>
                <a:picLocks noChangeAspect="1"/>
              </p:cNvPicPr>
              <p:nvPr/>
            </p:nvPicPr>
            <p:blipFill rotWithShape="1">
              <a:blip r:embed="rId4">
                <a:extLst>
                  <a:ext uri="{28A0092B-C50C-407E-A947-70E740481C1C}">
                    <a14:useLocalDpi xmlns:a14="http://schemas.microsoft.com/office/drawing/2010/main" val="0"/>
                  </a:ext>
                </a:extLst>
              </a:blip>
              <a:srcRect l="6324" t="46096" r="57409" b="40286"/>
              <a:stretch/>
            </p:blipFill>
            <p:spPr>
              <a:xfrm>
                <a:off x="2913470" y="2419159"/>
                <a:ext cx="2543809" cy="438342"/>
              </a:xfrm>
              <a:prstGeom prst="rect">
                <a:avLst/>
              </a:prstGeom>
            </p:spPr>
          </p:pic>
          <p:sp>
            <p:nvSpPr>
              <p:cNvPr id="9" name="Rectangle 8">
                <a:extLst>
                  <a:ext uri="{FF2B5EF4-FFF2-40B4-BE49-F238E27FC236}">
                    <a16:creationId xmlns:a16="http://schemas.microsoft.com/office/drawing/2014/main" id="{8C858880-AF06-2B5F-EDDA-BFDBFC8313AD}"/>
                  </a:ext>
                </a:extLst>
              </p:cNvPr>
              <p:cNvSpPr/>
              <p:nvPr/>
            </p:nvSpPr>
            <p:spPr>
              <a:xfrm>
                <a:off x="2908300" y="2832100"/>
                <a:ext cx="2552700" cy="50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E51A2A8E-0A1F-8616-86FE-A008B9912B70}"/>
                  </a:ext>
                </a:extLst>
              </p:cNvPr>
              <p:cNvSpPr/>
              <p:nvPr/>
            </p:nvSpPr>
            <p:spPr>
              <a:xfrm flipV="1">
                <a:off x="2908300" y="2400300"/>
                <a:ext cx="2552700" cy="127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1" name="ZoneTexte 10">
              <a:extLst>
                <a:ext uri="{FF2B5EF4-FFF2-40B4-BE49-F238E27FC236}">
                  <a16:creationId xmlns:a16="http://schemas.microsoft.com/office/drawing/2014/main" id="{5E3CC453-15C3-7E12-3A70-F129E44E1563}"/>
                </a:ext>
              </a:extLst>
            </p:cNvPr>
            <p:cNvSpPr txBox="1"/>
            <p:nvPr/>
          </p:nvSpPr>
          <p:spPr>
            <a:xfrm>
              <a:off x="3203129" y="1988240"/>
              <a:ext cx="1087428" cy="307777"/>
            </a:xfrm>
            <a:prstGeom prst="rect">
              <a:avLst/>
            </a:prstGeom>
            <a:noFill/>
          </p:spPr>
          <p:txBody>
            <a:bodyPr wrap="square" rtlCol="0">
              <a:spAutoFit/>
            </a:bodyPr>
            <a:lstStyle/>
            <a:p>
              <a:r>
                <a:rPr lang="fr-FR" sz="1400" dirty="0">
                  <a:latin typeface="Arial" panose="020B0604020202020204" pitchFamily="34" charset="0"/>
                  <a:cs typeface="Arial" panose="020B0604020202020204" pitchFamily="34" charset="0"/>
                </a:rPr>
                <a:t>TaSe</a:t>
              </a:r>
              <a:r>
                <a:rPr lang="fr-FR" sz="1400" baseline="-25000" dirty="0">
                  <a:latin typeface="Arial" panose="020B0604020202020204" pitchFamily="34" charset="0"/>
                  <a:cs typeface="Arial" panose="020B0604020202020204" pitchFamily="34" charset="0"/>
                </a:rPr>
                <a:t>2</a:t>
              </a:r>
              <a:endParaRPr lang="fr-FR" sz="1400" dirty="0">
                <a:latin typeface="Arial" panose="020B0604020202020204" pitchFamily="34" charset="0"/>
                <a:cs typeface="Arial" panose="020B0604020202020204" pitchFamily="34" charset="0"/>
              </a:endParaRPr>
            </a:p>
          </p:txBody>
        </p:sp>
        <p:sp>
          <p:nvSpPr>
            <p:cNvPr id="12" name="ZoneTexte 11">
              <a:extLst>
                <a:ext uri="{FF2B5EF4-FFF2-40B4-BE49-F238E27FC236}">
                  <a16:creationId xmlns:a16="http://schemas.microsoft.com/office/drawing/2014/main" id="{F58BD518-4893-C71B-B33A-CA6CC0C45763}"/>
                </a:ext>
              </a:extLst>
            </p:cNvPr>
            <p:cNvSpPr txBox="1"/>
            <p:nvPr/>
          </p:nvSpPr>
          <p:spPr>
            <a:xfrm>
              <a:off x="3206832" y="1697862"/>
              <a:ext cx="1731032" cy="307777"/>
            </a:xfrm>
            <a:prstGeom prst="rect">
              <a:avLst/>
            </a:prstGeom>
            <a:noFill/>
          </p:spPr>
          <p:txBody>
            <a:bodyPr wrap="square" rtlCol="0">
              <a:spAutoFit/>
            </a:bodyPr>
            <a:lstStyle/>
            <a:p>
              <a:r>
                <a:rPr lang="en-US" sz="1400">
                  <a:latin typeface="Arial" panose="020B0604020202020204" pitchFamily="34" charset="0"/>
                  <a:cs typeface="Arial" panose="020B0604020202020204" pitchFamily="34" charset="0"/>
                </a:rPr>
                <a:t>Se protecting layer</a:t>
              </a:r>
            </a:p>
          </p:txBody>
        </p:sp>
        <p:sp>
          <p:nvSpPr>
            <p:cNvPr id="13" name="ZoneTexte 12">
              <a:extLst>
                <a:ext uri="{FF2B5EF4-FFF2-40B4-BE49-F238E27FC236}">
                  <a16:creationId xmlns:a16="http://schemas.microsoft.com/office/drawing/2014/main" id="{89512B83-3E55-5BD5-FCF7-2EF262A43667}"/>
                </a:ext>
              </a:extLst>
            </p:cNvPr>
            <p:cNvSpPr txBox="1"/>
            <p:nvPr/>
          </p:nvSpPr>
          <p:spPr>
            <a:xfrm>
              <a:off x="3206832" y="2401765"/>
              <a:ext cx="1087428" cy="307777"/>
            </a:xfrm>
            <a:prstGeom prst="rect">
              <a:avLst/>
            </a:prstGeom>
            <a:noFill/>
          </p:spPr>
          <p:txBody>
            <a:bodyPr wrap="square" rtlCol="0">
              <a:spAutoFit/>
            </a:bodyPr>
            <a:lstStyle/>
            <a:p>
              <a:r>
                <a:rPr lang="fr-FR" sz="1400" dirty="0" err="1">
                  <a:latin typeface="Arial" panose="020B0604020202020204" pitchFamily="34" charset="0"/>
                  <a:cs typeface="Arial" panose="020B0604020202020204" pitchFamily="34" charset="0"/>
                </a:rPr>
                <a:t>GaP</a:t>
              </a:r>
              <a:r>
                <a:rPr lang="fr-FR" sz="1400" dirty="0">
                  <a:latin typeface="Arial" panose="020B0604020202020204" pitchFamily="34" charset="0"/>
                  <a:cs typeface="Arial" panose="020B0604020202020204" pitchFamily="34" charset="0"/>
                </a:rPr>
                <a:t>(111)B</a:t>
              </a:r>
            </a:p>
          </p:txBody>
        </p:sp>
      </p:grpSp>
      <p:sp>
        <p:nvSpPr>
          <p:cNvPr id="15" name="ZoneTexte 14">
            <a:extLst>
              <a:ext uri="{FF2B5EF4-FFF2-40B4-BE49-F238E27FC236}">
                <a16:creationId xmlns:a16="http://schemas.microsoft.com/office/drawing/2014/main" id="{2BD9A579-D32E-1EFE-2EBB-CAAA11E65265}"/>
              </a:ext>
            </a:extLst>
          </p:cNvPr>
          <p:cNvSpPr txBox="1"/>
          <p:nvPr/>
        </p:nvSpPr>
        <p:spPr>
          <a:xfrm>
            <a:off x="244463" y="3410950"/>
            <a:ext cx="4051238" cy="646331"/>
          </a:xfrm>
          <a:prstGeom prst="rect">
            <a:avLst/>
          </a:prstGeom>
          <a:noFill/>
        </p:spPr>
        <p:txBody>
          <a:bodyPr wrap="square" rtlCol="0">
            <a:spAutoFit/>
          </a:bodyPr>
          <a:lstStyle/>
          <a:p>
            <a:pPr algn="ctr"/>
            <a:r>
              <a:rPr lang="en-US" dirty="0"/>
              <a:t>Deposition by MBE on Se-terminated semiconductor </a:t>
            </a:r>
            <a:r>
              <a:rPr lang="en-US" dirty="0" err="1"/>
              <a:t>GaP</a:t>
            </a:r>
            <a:r>
              <a:rPr lang="en-US" dirty="0"/>
              <a:t>(111)B substrate</a:t>
            </a:r>
          </a:p>
        </p:txBody>
      </p:sp>
      <p:grpSp>
        <p:nvGrpSpPr>
          <p:cNvPr id="16" name="Groupe 15">
            <a:extLst>
              <a:ext uri="{FF2B5EF4-FFF2-40B4-BE49-F238E27FC236}">
                <a16:creationId xmlns:a16="http://schemas.microsoft.com/office/drawing/2014/main" id="{7FAF5BEE-C130-4F7D-B1D9-058D1DBD6927}"/>
              </a:ext>
            </a:extLst>
          </p:cNvPr>
          <p:cNvGrpSpPr/>
          <p:nvPr/>
        </p:nvGrpSpPr>
        <p:grpSpPr>
          <a:xfrm>
            <a:off x="494094" y="4470399"/>
            <a:ext cx="4051238" cy="1137763"/>
            <a:chOff x="675709" y="4723440"/>
            <a:chExt cx="4857570" cy="1280488"/>
          </a:xfrm>
        </p:grpSpPr>
        <p:grpSp>
          <p:nvGrpSpPr>
            <p:cNvPr id="17" name="Groupe 16">
              <a:extLst>
                <a:ext uri="{FF2B5EF4-FFF2-40B4-BE49-F238E27FC236}">
                  <a16:creationId xmlns:a16="http://schemas.microsoft.com/office/drawing/2014/main" id="{7C4C17C9-6A9B-DB53-4E92-3B891DCA2A7A}"/>
                </a:ext>
              </a:extLst>
            </p:cNvPr>
            <p:cNvGrpSpPr/>
            <p:nvPr/>
          </p:nvGrpSpPr>
          <p:grpSpPr>
            <a:xfrm>
              <a:off x="675709" y="4723440"/>
              <a:ext cx="4857570" cy="1232058"/>
              <a:chOff x="7510870" y="4817893"/>
              <a:chExt cx="3383976" cy="885614"/>
            </a:xfrm>
          </p:grpSpPr>
          <p:sp>
            <p:nvSpPr>
              <p:cNvPr id="19" name="Ellipse 18">
                <a:extLst>
                  <a:ext uri="{FF2B5EF4-FFF2-40B4-BE49-F238E27FC236}">
                    <a16:creationId xmlns:a16="http://schemas.microsoft.com/office/drawing/2014/main" id="{0C69F0AF-75EF-52AE-051D-D86908CBF81D}"/>
                  </a:ext>
                </a:extLst>
              </p:cNvPr>
              <p:cNvSpPr/>
              <p:nvPr/>
            </p:nvSpPr>
            <p:spPr>
              <a:xfrm>
                <a:off x="10030207" y="5504531"/>
                <a:ext cx="160163" cy="1989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Ellipse 19">
                <a:extLst>
                  <a:ext uri="{FF2B5EF4-FFF2-40B4-BE49-F238E27FC236}">
                    <a16:creationId xmlns:a16="http://schemas.microsoft.com/office/drawing/2014/main" id="{BC45EDC6-199F-28B4-1FAA-76474FD33B42}"/>
                  </a:ext>
                </a:extLst>
              </p:cNvPr>
              <p:cNvSpPr/>
              <p:nvPr/>
            </p:nvSpPr>
            <p:spPr>
              <a:xfrm>
                <a:off x="10198731" y="4927767"/>
                <a:ext cx="72000" cy="72000"/>
              </a:xfrm>
              <a:prstGeom prst="ellipse">
                <a:avLst/>
              </a:prstGeom>
              <a:solidFill>
                <a:srgbClr val="1FE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ZoneTexte 20">
                <a:extLst>
                  <a:ext uri="{FF2B5EF4-FFF2-40B4-BE49-F238E27FC236}">
                    <a16:creationId xmlns:a16="http://schemas.microsoft.com/office/drawing/2014/main" id="{F852CD12-1284-132F-B605-06C80ADFF3AF}"/>
                  </a:ext>
                </a:extLst>
              </p:cNvPr>
              <p:cNvSpPr txBox="1"/>
              <p:nvPr/>
            </p:nvSpPr>
            <p:spPr>
              <a:xfrm>
                <a:off x="10314928" y="4817893"/>
                <a:ext cx="579918" cy="342467"/>
              </a:xfrm>
              <a:prstGeom prst="rect">
                <a:avLst/>
              </a:prstGeom>
              <a:noFill/>
            </p:spPr>
            <p:txBody>
              <a:bodyPr wrap="square">
                <a:spAutoFit/>
              </a:bodyPr>
              <a:lstStyle/>
              <a:p>
                <a:r>
                  <a:rPr lang="en-US" sz="1600" b="1" dirty="0"/>
                  <a:t>Se</a:t>
                </a:r>
              </a:p>
            </p:txBody>
          </p:sp>
          <p:sp>
            <p:nvSpPr>
              <p:cNvPr id="22" name="Ellipse 21">
                <a:extLst>
                  <a:ext uri="{FF2B5EF4-FFF2-40B4-BE49-F238E27FC236}">
                    <a16:creationId xmlns:a16="http://schemas.microsoft.com/office/drawing/2014/main" id="{92007816-B152-EA48-17FE-31704BE36CD5}"/>
                  </a:ext>
                </a:extLst>
              </p:cNvPr>
              <p:cNvSpPr/>
              <p:nvPr/>
            </p:nvSpPr>
            <p:spPr>
              <a:xfrm>
                <a:off x="10177653" y="5060232"/>
                <a:ext cx="108000" cy="10924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ZoneTexte 22">
                <a:extLst>
                  <a:ext uri="{FF2B5EF4-FFF2-40B4-BE49-F238E27FC236}">
                    <a16:creationId xmlns:a16="http://schemas.microsoft.com/office/drawing/2014/main" id="{F660C1DD-9810-150C-60F6-5F62EE921E42}"/>
                  </a:ext>
                </a:extLst>
              </p:cNvPr>
              <p:cNvSpPr txBox="1"/>
              <p:nvPr/>
            </p:nvSpPr>
            <p:spPr>
              <a:xfrm>
                <a:off x="10317441" y="5006318"/>
                <a:ext cx="485390" cy="340067"/>
              </a:xfrm>
              <a:prstGeom prst="rect">
                <a:avLst/>
              </a:prstGeom>
              <a:noFill/>
            </p:spPr>
            <p:txBody>
              <a:bodyPr wrap="square">
                <a:spAutoFit/>
              </a:bodyPr>
              <a:lstStyle/>
              <a:p>
                <a:r>
                  <a:rPr lang="en-US" sz="1600" b="1" dirty="0"/>
                  <a:t>Ta</a:t>
                </a:r>
              </a:p>
            </p:txBody>
          </p:sp>
          <p:sp>
            <p:nvSpPr>
              <p:cNvPr id="24" name="Ellipse 23">
                <a:extLst>
                  <a:ext uri="{FF2B5EF4-FFF2-40B4-BE49-F238E27FC236}">
                    <a16:creationId xmlns:a16="http://schemas.microsoft.com/office/drawing/2014/main" id="{6A7B9887-F867-3580-1FB7-DB8A900AE5BF}"/>
                  </a:ext>
                </a:extLst>
              </p:cNvPr>
              <p:cNvSpPr/>
              <p:nvPr/>
            </p:nvSpPr>
            <p:spPr>
              <a:xfrm>
                <a:off x="10174400" y="5277054"/>
                <a:ext cx="108000" cy="10924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Ellipse 24">
                <a:extLst>
                  <a:ext uri="{FF2B5EF4-FFF2-40B4-BE49-F238E27FC236}">
                    <a16:creationId xmlns:a16="http://schemas.microsoft.com/office/drawing/2014/main" id="{866246A2-FA02-9588-71EF-24422F4DF920}"/>
                  </a:ext>
                </a:extLst>
              </p:cNvPr>
              <p:cNvSpPr/>
              <p:nvPr/>
            </p:nvSpPr>
            <p:spPr>
              <a:xfrm>
                <a:off x="10162731" y="5526479"/>
                <a:ext cx="108000" cy="109248"/>
              </a:xfrm>
              <a:prstGeom prst="ellipse">
                <a:avLst/>
              </a:prstGeom>
              <a:solidFill>
                <a:srgbClr val="41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ZoneTexte 25">
                <a:extLst>
                  <a:ext uri="{FF2B5EF4-FFF2-40B4-BE49-F238E27FC236}">
                    <a16:creationId xmlns:a16="http://schemas.microsoft.com/office/drawing/2014/main" id="{0FC78390-15EC-E443-CFE2-DE62127E528D}"/>
                  </a:ext>
                </a:extLst>
              </p:cNvPr>
              <p:cNvSpPr txBox="1"/>
              <p:nvPr/>
            </p:nvSpPr>
            <p:spPr>
              <a:xfrm>
                <a:off x="10323076" y="5238636"/>
                <a:ext cx="469529" cy="342467"/>
              </a:xfrm>
              <a:prstGeom prst="rect">
                <a:avLst/>
              </a:prstGeom>
              <a:noFill/>
            </p:spPr>
            <p:txBody>
              <a:bodyPr wrap="square">
                <a:spAutoFit/>
              </a:bodyPr>
              <a:lstStyle/>
              <a:p>
                <a:r>
                  <a:rPr lang="en-US" sz="1600" b="1" dirty="0"/>
                  <a:t>P</a:t>
                </a:r>
              </a:p>
            </p:txBody>
          </p:sp>
          <p:pic>
            <p:nvPicPr>
              <p:cNvPr id="27" name="Image 26">
                <a:extLst>
                  <a:ext uri="{FF2B5EF4-FFF2-40B4-BE49-F238E27FC236}">
                    <a16:creationId xmlns:a16="http://schemas.microsoft.com/office/drawing/2014/main" id="{705C23C6-08E5-03D5-B6BD-C72E7E93648D}"/>
                  </a:ext>
                </a:extLst>
              </p:cNvPr>
              <p:cNvPicPr>
                <a:picLocks noChangeAspect="1"/>
              </p:cNvPicPr>
              <p:nvPr/>
            </p:nvPicPr>
            <p:blipFill rotWithShape="1">
              <a:blip r:embed="rId4">
                <a:extLst>
                  <a:ext uri="{28A0092B-C50C-407E-A947-70E740481C1C}">
                    <a14:useLocalDpi xmlns:a14="http://schemas.microsoft.com/office/drawing/2010/main" val="0"/>
                  </a:ext>
                </a:extLst>
              </a:blip>
              <a:srcRect l="6324" t="46096" r="57409" b="29904"/>
              <a:stretch/>
            </p:blipFill>
            <p:spPr>
              <a:xfrm>
                <a:off x="7510870" y="4819458"/>
                <a:ext cx="2543809" cy="772494"/>
              </a:xfrm>
              <a:prstGeom prst="rect">
                <a:avLst/>
              </a:prstGeom>
            </p:spPr>
          </p:pic>
        </p:grpSp>
        <p:sp>
          <p:nvSpPr>
            <p:cNvPr id="18" name="ZoneTexte 17">
              <a:extLst>
                <a:ext uri="{FF2B5EF4-FFF2-40B4-BE49-F238E27FC236}">
                  <a16:creationId xmlns:a16="http://schemas.microsoft.com/office/drawing/2014/main" id="{AD5AC919-CF98-AC26-8BBC-789ABB5638FE}"/>
                </a:ext>
              </a:extLst>
            </p:cNvPr>
            <p:cNvSpPr txBox="1"/>
            <p:nvPr/>
          </p:nvSpPr>
          <p:spPr>
            <a:xfrm>
              <a:off x="4688364" y="5665374"/>
              <a:ext cx="673991" cy="338554"/>
            </a:xfrm>
            <a:prstGeom prst="rect">
              <a:avLst/>
            </a:prstGeom>
            <a:noFill/>
          </p:spPr>
          <p:txBody>
            <a:bodyPr wrap="square">
              <a:spAutoFit/>
            </a:bodyPr>
            <a:lstStyle/>
            <a:p>
              <a:r>
                <a:rPr lang="en-US" sz="1600" b="1" dirty="0"/>
                <a:t>Ga</a:t>
              </a:r>
            </a:p>
          </p:txBody>
        </p:sp>
      </p:grpSp>
      <p:sp>
        <p:nvSpPr>
          <p:cNvPr id="87" name="ZoneTexte 86">
            <a:extLst>
              <a:ext uri="{FF2B5EF4-FFF2-40B4-BE49-F238E27FC236}">
                <a16:creationId xmlns:a16="http://schemas.microsoft.com/office/drawing/2014/main" id="{D1CA2004-D394-797B-D7F1-C6FCD9859BF6}"/>
              </a:ext>
            </a:extLst>
          </p:cNvPr>
          <p:cNvSpPr txBox="1"/>
          <p:nvPr/>
        </p:nvSpPr>
        <p:spPr>
          <a:xfrm>
            <a:off x="6273216" y="1351823"/>
            <a:ext cx="2218825" cy="369332"/>
          </a:xfrm>
          <a:prstGeom prst="rect">
            <a:avLst/>
          </a:prstGeom>
          <a:noFill/>
        </p:spPr>
        <p:txBody>
          <a:bodyPr wrap="square" rtlCol="0">
            <a:spAutoFit/>
          </a:bodyPr>
          <a:lstStyle/>
          <a:p>
            <a:pPr algn="ctr"/>
            <a:r>
              <a:rPr lang="en-US" dirty="0"/>
              <a:t>LT-STM</a:t>
            </a:r>
          </a:p>
        </p:txBody>
      </p:sp>
      <p:grpSp>
        <p:nvGrpSpPr>
          <p:cNvPr id="39" name="Groupe 38">
            <a:extLst>
              <a:ext uri="{FF2B5EF4-FFF2-40B4-BE49-F238E27FC236}">
                <a16:creationId xmlns:a16="http://schemas.microsoft.com/office/drawing/2014/main" id="{90D01D6F-1A63-8C42-8B6B-CC3815BAC2C9}"/>
              </a:ext>
            </a:extLst>
          </p:cNvPr>
          <p:cNvGrpSpPr/>
          <p:nvPr/>
        </p:nvGrpSpPr>
        <p:grpSpPr>
          <a:xfrm>
            <a:off x="5074628" y="1857798"/>
            <a:ext cx="3775056" cy="3971498"/>
            <a:chOff x="5074628" y="1857798"/>
            <a:chExt cx="3775056" cy="3971498"/>
          </a:xfrm>
        </p:grpSpPr>
        <p:sp>
          <p:nvSpPr>
            <p:cNvPr id="88" name="ZoneTexte 87">
              <a:extLst>
                <a:ext uri="{FF2B5EF4-FFF2-40B4-BE49-F238E27FC236}">
                  <a16:creationId xmlns:a16="http://schemas.microsoft.com/office/drawing/2014/main" id="{B8C8C674-18D3-5EC8-23BF-294627CAA07B}"/>
                </a:ext>
              </a:extLst>
            </p:cNvPr>
            <p:cNvSpPr txBox="1"/>
            <p:nvPr/>
          </p:nvSpPr>
          <p:spPr>
            <a:xfrm>
              <a:off x="5074628" y="3700757"/>
              <a:ext cx="1465408" cy="830997"/>
            </a:xfrm>
            <a:prstGeom prst="rect">
              <a:avLst/>
            </a:prstGeom>
            <a:noFill/>
          </p:spPr>
          <p:txBody>
            <a:bodyPr wrap="square" rtlCol="0">
              <a:spAutoFit/>
            </a:bodyPr>
            <a:lstStyle/>
            <a:p>
              <a:pPr algn="ctr"/>
              <a:r>
                <a:rPr lang="en-US" sz="1600" dirty="0">
                  <a:latin typeface="Georgia" panose="02040502050405020303" pitchFamily="18" charset="0"/>
                  <a:cs typeface="Arial" panose="020B0604020202020204" pitchFamily="34" charset="0"/>
                </a:rPr>
                <a:t>Working temperature  T = 77 K</a:t>
              </a:r>
            </a:p>
          </p:txBody>
        </p:sp>
        <p:pic>
          <p:nvPicPr>
            <p:cNvPr id="30" name="Image 29" descr="Une image contenant ingénierie, machine, tuyau, acier&#10;&#10;Description générée automatiquement">
              <a:extLst>
                <a:ext uri="{FF2B5EF4-FFF2-40B4-BE49-F238E27FC236}">
                  <a16:creationId xmlns:a16="http://schemas.microsoft.com/office/drawing/2014/main" id="{14DB1411-A3F2-8056-4EBE-E251F7786287}"/>
                </a:ext>
              </a:extLst>
            </p:cNvPr>
            <p:cNvPicPr>
              <a:picLocks noChangeAspect="1"/>
            </p:cNvPicPr>
            <p:nvPr/>
          </p:nvPicPr>
          <p:blipFill rotWithShape="1">
            <a:blip r:embed="rId5"/>
            <a:srcRect l="-320" t="8052" r="320" b="11648"/>
            <a:stretch/>
          </p:blipFill>
          <p:spPr>
            <a:xfrm rot="5400000">
              <a:off x="5668141" y="2647753"/>
              <a:ext cx="3971351" cy="2391735"/>
            </a:xfrm>
            <a:prstGeom prst="rect">
              <a:avLst/>
            </a:prstGeom>
          </p:spPr>
        </p:pic>
        <p:grpSp>
          <p:nvGrpSpPr>
            <p:cNvPr id="34" name="Groupe 33">
              <a:extLst>
                <a:ext uri="{FF2B5EF4-FFF2-40B4-BE49-F238E27FC236}">
                  <a16:creationId xmlns:a16="http://schemas.microsoft.com/office/drawing/2014/main" id="{544C442D-8F34-CCAB-9DDF-FB2058D8EFE9}"/>
                </a:ext>
              </a:extLst>
            </p:cNvPr>
            <p:cNvGrpSpPr/>
            <p:nvPr/>
          </p:nvGrpSpPr>
          <p:grpSpPr>
            <a:xfrm>
              <a:off x="5459384" y="1857798"/>
              <a:ext cx="1627664" cy="1710280"/>
              <a:chOff x="7862872" y="1227250"/>
              <a:chExt cx="4373648" cy="4438116"/>
            </a:xfrm>
          </p:grpSpPr>
          <p:grpSp>
            <p:nvGrpSpPr>
              <p:cNvPr id="35" name="Groupe 17">
                <a:extLst>
                  <a:ext uri="{FF2B5EF4-FFF2-40B4-BE49-F238E27FC236}">
                    <a16:creationId xmlns:a16="http://schemas.microsoft.com/office/drawing/2014/main" id="{45AF99B9-8458-A2A5-1B9D-8EB843CA1B02}"/>
                  </a:ext>
                </a:extLst>
              </p:cNvPr>
              <p:cNvGrpSpPr>
                <a:grpSpLocks noChangeAspect="1"/>
              </p:cNvGrpSpPr>
              <p:nvPr/>
            </p:nvGrpSpPr>
            <p:grpSpPr>
              <a:xfrm>
                <a:off x="7862872" y="1227250"/>
                <a:ext cx="4373648" cy="4438116"/>
                <a:chOff x="1060451" y="698636"/>
                <a:chExt cx="2208856" cy="2241413"/>
              </a:xfrm>
            </p:grpSpPr>
            <p:pic>
              <p:nvPicPr>
                <p:cNvPr id="37" name="Image 18">
                  <a:extLst>
                    <a:ext uri="{FF2B5EF4-FFF2-40B4-BE49-F238E27FC236}">
                      <a16:creationId xmlns:a16="http://schemas.microsoft.com/office/drawing/2014/main" id="{428C58A8-5DF7-60CF-9D4F-F7EE1A907D75}"/>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contrast="50000"/>
                          </a14:imgEffect>
                        </a14:imgLayer>
                      </a14:imgProps>
                    </a:ext>
                    <a:ext uri="{28A0092B-C50C-407E-A947-70E740481C1C}">
                      <a14:useLocalDpi xmlns:a14="http://schemas.microsoft.com/office/drawing/2010/main" val="0"/>
                    </a:ext>
                  </a:extLst>
                </a:blip>
                <a:srcRect l="33144" t="16751" r="17375" b="16304"/>
                <a:stretch/>
              </p:blipFill>
              <p:spPr>
                <a:xfrm>
                  <a:off x="1060451" y="698636"/>
                  <a:ext cx="2208856" cy="2241413"/>
                </a:xfrm>
                <a:prstGeom prst="rect">
                  <a:avLst/>
                </a:prstGeom>
              </p:spPr>
            </p:pic>
            <p:cxnSp>
              <p:nvCxnSpPr>
                <p:cNvPr id="38" name="Connecteur droit 21">
                  <a:extLst>
                    <a:ext uri="{FF2B5EF4-FFF2-40B4-BE49-F238E27FC236}">
                      <a16:creationId xmlns:a16="http://schemas.microsoft.com/office/drawing/2014/main" id="{7E824CA6-BCC0-EC92-6859-4ABF499317BB}"/>
                    </a:ext>
                  </a:extLst>
                </p:cNvPr>
                <p:cNvCxnSpPr/>
                <p:nvPr/>
              </p:nvCxnSpPr>
              <p:spPr>
                <a:xfrm>
                  <a:off x="2734566" y="2858020"/>
                  <a:ext cx="388144" cy="2381"/>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36" name="Image 6">
                <a:extLst>
                  <a:ext uri="{FF2B5EF4-FFF2-40B4-BE49-F238E27FC236}">
                    <a16:creationId xmlns:a16="http://schemas.microsoft.com/office/drawing/2014/main" id="{4EBC48F3-2CF6-2638-FB0E-A6032286863F}"/>
                  </a:ext>
                </a:extLst>
              </p:cNvPr>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tretch>
                <a:fillRect/>
              </a:stretch>
            </p:blipFill>
            <p:spPr>
              <a:xfrm>
                <a:off x="10766659" y="4961275"/>
                <a:ext cx="1083676" cy="439490"/>
              </a:xfrm>
              <a:prstGeom prst="rect">
                <a:avLst/>
              </a:prstGeom>
            </p:spPr>
          </p:pic>
        </p:grpSp>
      </p:grpSp>
      <p:sp>
        <p:nvSpPr>
          <p:cNvPr id="28" name="ZoneTexte 27">
            <a:extLst>
              <a:ext uri="{FF2B5EF4-FFF2-40B4-BE49-F238E27FC236}">
                <a16:creationId xmlns:a16="http://schemas.microsoft.com/office/drawing/2014/main" id="{23539254-4875-C0CE-A1B9-9F3FF422E025}"/>
              </a:ext>
            </a:extLst>
          </p:cNvPr>
          <p:cNvSpPr txBox="1"/>
          <p:nvPr/>
        </p:nvSpPr>
        <p:spPr>
          <a:xfrm>
            <a:off x="6115050" y="5983100"/>
            <a:ext cx="2184131" cy="615553"/>
          </a:xfrm>
          <a:prstGeom prst="rect">
            <a:avLst/>
          </a:prstGeom>
          <a:noFill/>
        </p:spPr>
        <p:txBody>
          <a:bodyPr wrap="square" rtlCol="0">
            <a:spAutoFit/>
          </a:bodyPr>
          <a:lstStyle/>
          <a:p>
            <a:pPr algn="ctr"/>
            <a:r>
              <a:rPr lang="en-US" dirty="0" err="1">
                <a:latin typeface="Georgia" panose="02040502050405020303" pitchFamily="18" charset="0"/>
                <a:cs typeface="Arial" panose="020B0604020202020204" pitchFamily="34" charset="0"/>
              </a:rPr>
              <a:t>Houda</a:t>
            </a:r>
            <a:r>
              <a:rPr lang="en-US" dirty="0">
                <a:latin typeface="Georgia" panose="02040502050405020303" pitchFamily="18" charset="0"/>
                <a:cs typeface="Arial" panose="020B0604020202020204" pitchFamily="34" charset="0"/>
              </a:rPr>
              <a:t> </a:t>
            </a:r>
            <a:r>
              <a:rPr lang="en-US" dirty="0" err="1">
                <a:latin typeface="Georgia" panose="02040502050405020303" pitchFamily="18" charset="0"/>
                <a:cs typeface="Arial" panose="020B0604020202020204" pitchFamily="34" charset="0"/>
              </a:rPr>
              <a:t>Koussir</a:t>
            </a:r>
            <a:endParaRPr lang="en-US" dirty="0">
              <a:latin typeface="Georgia" panose="02040502050405020303" pitchFamily="18" charset="0"/>
              <a:cs typeface="Arial" panose="020B0604020202020204" pitchFamily="34" charset="0"/>
            </a:endParaRPr>
          </a:p>
          <a:p>
            <a:pPr algn="ctr"/>
            <a:r>
              <a:rPr lang="en-US" sz="1600" dirty="0">
                <a:latin typeface="Georgia" panose="02040502050405020303" pitchFamily="18" charset="0"/>
                <a:cs typeface="Arial" panose="020B0604020202020204" pitchFamily="34" charset="0"/>
              </a:rPr>
              <a:t>PhD student</a:t>
            </a:r>
          </a:p>
        </p:txBody>
      </p:sp>
      <p:pic>
        <p:nvPicPr>
          <p:cNvPr id="32" name="Image 31" descr="Une image contenant habits, chapeau, coiffe, personne&#10;&#10;Description générée automatiquement">
            <a:extLst>
              <a:ext uri="{FF2B5EF4-FFF2-40B4-BE49-F238E27FC236}">
                <a16:creationId xmlns:a16="http://schemas.microsoft.com/office/drawing/2014/main" id="{069ED019-CEED-C255-48F0-2B6C290CE8C9}"/>
              </a:ext>
            </a:extLst>
          </p:cNvPr>
          <p:cNvPicPr>
            <a:picLocks noChangeAspect="1"/>
          </p:cNvPicPr>
          <p:nvPr/>
        </p:nvPicPr>
        <p:blipFill>
          <a:blip r:embed="rId9"/>
          <a:stretch>
            <a:fillRect/>
          </a:stretch>
        </p:blipFill>
        <p:spPr>
          <a:xfrm>
            <a:off x="4993156" y="4955181"/>
            <a:ext cx="1503402" cy="1503402"/>
          </a:xfrm>
          <a:prstGeom prst="ellipse">
            <a:avLst/>
          </a:prstGeom>
          <a:ln>
            <a:noFill/>
          </a:ln>
          <a:effectLst>
            <a:softEdge rad="112500"/>
          </a:effectLst>
        </p:spPr>
      </p:pic>
      <p:sp>
        <p:nvSpPr>
          <p:cNvPr id="3" name="Espace réservé du numéro de diapositive 2">
            <a:extLst>
              <a:ext uri="{FF2B5EF4-FFF2-40B4-BE49-F238E27FC236}">
                <a16:creationId xmlns:a16="http://schemas.microsoft.com/office/drawing/2014/main" id="{C7B0394A-7023-2984-E1C5-E3F9E6566410}"/>
              </a:ext>
            </a:extLst>
          </p:cNvPr>
          <p:cNvSpPr>
            <a:spLocks noGrp="1"/>
          </p:cNvSpPr>
          <p:nvPr>
            <p:ph type="sldNum" sz="quarter" idx="12"/>
          </p:nvPr>
        </p:nvSpPr>
        <p:spPr/>
        <p:txBody>
          <a:bodyPr/>
          <a:lstStyle/>
          <a:p>
            <a:fld id="{805F62EE-C454-B145-957E-D2FDC4A58ED4}" type="slidenum">
              <a:rPr lang="fr-FR" smtClean="0"/>
              <a:t>7</a:t>
            </a:fld>
            <a:endParaRPr lang="fr-FR"/>
          </a:p>
        </p:txBody>
      </p:sp>
    </p:spTree>
    <p:extLst>
      <p:ext uri="{BB962C8B-B14F-4D97-AF65-F5344CB8AC3E}">
        <p14:creationId xmlns:p14="http://schemas.microsoft.com/office/powerpoint/2010/main" val="15397929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2B1A696C-4654-2BDF-0C5F-DA6233699118}"/>
              </a:ext>
            </a:extLst>
          </p:cNvPr>
          <p:cNvSpPr>
            <a:spLocks noGrp="1"/>
          </p:cNvSpPr>
          <p:nvPr>
            <p:ph type="title"/>
          </p:nvPr>
        </p:nvSpPr>
        <p:spPr>
          <a:xfrm>
            <a:off x="1512613" y="21931"/>
            <a:ext cx="6143410" cy="582525"/>
          </a:xfrm>
        </p:spPr>
        <p:txBody>
          <a:bodyPr/>
          <a:lstStyle/>
          <a:p>
            <a:r>
              <a:rPr lang="fr-FR" dirty="0"/>
              <a:t>Large </a:t>
            </a:r>
            <a:r>
              <a:rPr lang="fr-FR" dirty="0" err="1"/>
              <a:t>scale</a:t>
            </a:r>
            <a:r>
              <a:rPr lang="fr-FR" dirty="0"/>
              <a:t> STM image</a:t>
            </a:r>
            <a:endParaRPr lang="en-US" dirty="0"/>
          </a:p>
        </p:txBody>
      </p:sp>
      <p:sp>
        <p:nvSpPr>
          <p:cNvPr id="2" name="Espace réservé de la date 1">
            <a:extLst>
              <a:ext uri="{FF2B5EF4-FFF2-40B4-BE49-F238E27FC236}">
                <a16:creationId xmlns:a16="http://schemas.microsoft.com/office/drawing/2014/main" id="{0876C814-F05E-1450-E2FA-C50A1E8A43A2}"/>
              </a:ext>
            </a:extLst>
          </p:cNvPr>
          <p:cNvSpPr>
            <a:spLocks noGrp="1"/>
          </p:cNvSpPr>
          <p:nvPr>
            <p:ph type="dt" sz="half" idx="10"/>
          </p:nvPr>
        </p:nvSpPr>
        <p:spPr/>
        <p:txBody>
          <a:bodyPr/>
          <a:lstStyle/>
          <a:p>
            <a:r>
              <a:rPr lang="en-US"/>
              <a:t>5-6 December 2023</a:t>
            </a:r>
            <a:endParaRPr lang="fr-FR"/>
          </a:p>
        </p:txBody>
      </p:sp>
      <p:sp>
        <p:nvSpPr>
          <p:cNvPr id="3" name="Espace réservé du pied de page 2">
            <a:extLst>
              <a:ext uri="{FF2B5EF4-FFF2-40B4-BE49-F238E27FC236}">
                <a16:creationId xmlns:a16="http://schemas.microsoft.com/office/drawing/2014/main" id="{F99A5084-6FD2-6CF6-2451-0A790F9C726E}"/>
              </a:ext>
            </a:extLst>
          </p:cNvPr>
          <p:cNvSpPr>
            <a:spLocks noGrp="1"/>
          </p:cNvSpPr>
          <p:nvPr>
            <p:ph type="ftr" sz="quarter" idx="11"/>
          </p:nvPr>
        </p:nvSpPr>
        <p:spPr/>
        <p:txBody>
          <a:bodyPr/>
          <a:lstStyle/>
          <a:p>
            <a:r>
              <a:rPr lang="fr-FR"/>
              <a:t>GDR MEETICC</a:t>
            </a:r>
          </a:p>
        </p:txBody>
      </p:sp>
      <p:grpSp>
        <p:nvGrpSpPr>
          <p:cNvPr id="109" name="Groupe 108">
            <a:extLst>
              <a:ext uri="{FF2B5EF4-FFF2-40B4-BE49-F238E27FC236}">
                <a16:creationId xmlns:a16="http://schemas.microsoft.com/office/drawing/2014/main" id="{3C0B6805-6123-0BC8-F3A5-06F5D1726A44}"/>
              </a:ext>
            </a:extLst>
          </p:cNvPr>
          <p:cNvGrpSpPr/>
          <p:nvPr/>
        </p:nvGrpSpPr>
        <p:grpSpPr>
          <a:xfrm>
            <a:off x="598967" y="807090"/>
            <a:ext cx="7916383" cy="5243819"/>
            <a:chOff x="297761" y="1196578"/>
            <a:chExt cx="6308519" cy="4364674"/>
          </a:xfrm>
        </p:grpSpPr>
        <p:pic>
          <p:nvPicPr>
            <p:cNvPr id="22" name="Image 21">
              <a:extLst>
                <a:ext uri="{FF2B5EF4-FFF2-40B4-BE49-F238E27FC236}">
                  <a16:creationId xmlns:a16="http://schemas.microsoft.com/office/drawing/2014/main" id="{FB2201D8-F93F-BD9E-DFE1-6B945E6FC45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600" r="30650" b="38205"/>
            <a:stretch/>
          </p:blipFill>
          <p:spPr bwMode="auto">
            <a:xfrm>
              <a:off x="297761" y="1196578"/>
              <a:ext cx="6308519" cy="4364674"/>
            </a:xfrm>
            <a:prstGeom prst="rect">
              <a:avLst/>
            </a:prstGeom>
            <a:noFill/>
            <a:ln>
              <a:noFill/>
            </a:ln>
          </p:spPr>
        </p:pic>
        <p:cxnSp>
          <p:nvCxnSpPr>
            <p:cNvPr id="49" name="Connecteur droit 48">
              <a:extLst>
                <a:ext uri="{FF2B5EF4-FFF2-40B4-BE49-F238E27FC236}">
                  <a16:creationId xmlns:a16="http://schemas.microsoft.com/office/drawing/2014/main" id="{CD328CEF-BA72-874B-F89D-3F24BACC462D}"/>
                </a:ext>
              </a:extLst>
            </p:cNvPr>
            <p:cNvCxnSpPr>
              <a:cxnSpLocks/>
            </p:cNvCxnSpPr>
            <p:nvPr/>
          </p:nvCxnSpPr>
          <p:spPr>
            <a:xfrm flipH="1">
              <a:off x="5725096" y="5350637"/>
              <a:ext cx="737192"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50" name="ZoneTexte 49">
              <a:extLst>
                <a:ext uri="{FF2B5EF4-FFF2-40B4-BE49-F238E27FC236}">
                  <a16:creationId xmlns:a16="http://schemas.microsoft.com/office/drawing/2014/main" id="{591E1033-7C83-3754-27FF-CCBDFA153557}"/>
                </a:ext>
              </a:extLst>
            </p:cNvPr>
            <p:cNvSpPr txBox="1"/>
            <p:nvPr/>
          </p:nvSpPr>
          <p:spPr>
            <a:xfrm>
              <a:off x="5683504" y="4889898"/>
              <a:ext cx="820373" cy="408351"/>
            </a:xfrm>
            <a:prstGeom prst="rect">
              <a:avLst/>
            </a:prstGeom>
            <a:noFill/>
          </p:spPr>
          <p:txBody>
            <a:bodyPr wrap="square" rtlCol="0">
              <a:spAutoFit/>
            </a:bodyPr>
            <a:lstStyle/>
            <a:p>
              <a:r>
                <a:rPr lang="fr-FR" sz="2400" dirty="0">
                  <a:solidFill>
                    <a:schemeClr val="bg1"/>
                  </a:solidFill>
                  <a:latin typeface="Georgia" panose="02040502050405020303" pitchFamily="18" charset="0"/>
                  <a:cs typeface="Arial" panose="020B0604020202020204" pitchFamily="34" charset="0"/>
                </a:rPr>
                <a:t>10 nm</a:t>
              </a:r>
            </a:p>
          </p:txBody>
        </p:sp>
      </p:grpSp>
      <p:sp>
        <p:nvSpPr>
          <p:cNvPr id="6" name="ZoneTexte 5">
            <a:extLst>
              <a:ext uri="{FF2B5EF4-FFF2-40B4-BE49-F238E27FC236}">
                <a16:creationId xmlns:a16="http://schemas.microsoft.com/office/drawing/2014/main" id="{F0A79CB1-D22A-51F6-D95B-16DCE9D37ACF}"/>
              </a:ext>
            </a:extLst>
          </p:cNvPr>
          <p:cNvSpPr txBox="1"/>
          <p:nvPr/>
        </p:nvSpPr>
        <p:spPr>
          <a:xfrm>
            <a:off x="461850" y="5613205"/>
            <a:ext cx="2929370" cy="369332"/>
          </a:xfrm>
          <a:prstGeom prst="rect">
            <a:avLst/>
          </a:prstGeom>
          <a:noFill/>
        </p:spPr>
        <p:txBody>
          <a:bodyPr wrap="square" rtlCol="0">
            <a:spAutoFit/>
          </a:bodyPr>
          <a:lstStyle/>
          <a:p>
            <a:pPr algn="ctr"/>
            <a:r>
              <a:rPr lang="fr-FR" dirty="0">
                <a:solidFill>
                  <a:schemeClr val="bg1"/>
                </a:solidFill>
                <a:latin typeface="Arial" panose="020B0604020202020204" pitchFamily="34" charset="0"/>
                <a:cs typeface="Arial" panose="020B0604020202020204" pitchFamily="34" charset="0"/>
              </a:rPr>
              <a:t>I</a:t>
            </a:r>
            <a:r>
              <a:rPr lang="fr-FR" sz="2000" baseline="-25000" dirty="0">
                <a:solidFill>
                  <a:schemeClr val="bg1"/>
                </a:solidFill>
                <a:latin typeface="Arial" panose="020B0604020202020204" pitchFamily="34" charset="0"/>
                <a:cs typeface="Arial" panose="020B0604020202020204" pitchFamily="34" charset="0"/>
              </a:rPr>
              <a:t>t</a:t>
            </a:r>
            <a:r>
              <a:rPr lang="fr-FR" dirty="0">
                <a:solidFill>
                  <a:schemeClr val="bg1"/>
                </a:solidFill>
                <a:latin typeface="Arial" panose="020B0604020202020204" pitchFamily="34" charset="0"/>
                <a:cs typeface="Arial" panose="020B0604020202020204" pitchFamily="34" charset="0"/>
              </a:rPr>
              <a:t> = 70 </a:t>
            </a:r>
            <a:r>
              <a:rPr lang="fr-FR" dirty="0" err="1">
                <a:solidFill>
                  <a:schemeClr val="bg1"/>
                </a:solidFill>
                <a:latin typeface="Arial" panose="020B0604020202020204" pitchFamily="34" charset="0"/>
                <a:cs typeface="Arial" panose="020B0604020202020204" pitchFamily="34" charset="0"/>
              </a:rPr>
              <a:t>pA</a:t>
            </a:r>
            <a:r>
              <a:rPr lang="fr-FR" dirty="0">
                <a:solidFill>
                  <a:schemeClr val="bg1"/>
                </a:solidFill>
                <a:latin typeface="Arial" panose="020B0604020202020204" pitchFamily="34" charset="0"/>
                <a:cs typeface="Arial" panose="020B0604020202020204" pitchFamily="34" charset="0"/>
              </a:rPr>
              <a:t>, V</a:t>
            </a:r>
            <a:r>
              <a:rPr lang="fr-FR" sz="2000" baseline="-25000" dirty="0">
                <a:solidFill>
                  <a:schemeClr val="bg1"/>
                </a:solidFill>
                <a:latin typeface="Arial" panose="020B0604020202020204" pitchFamily="34" charset="0"/>
                <a:cs typeface="Arial" panose="020B0604020202020204" pitchFamily="34" charset="0"/>
              </a:rPr>
              <a:t>s</a:t>
            </a:r>
            <a:r>
              <a:rPr lang="fr-FR" dirty="0">
                <a:solidFill>
                  <a:schemeClr val="bg1"/>
                </a:solidFill>
                <a:latin typeface="Arial" panose="020B0604020202020204" pitchFamily="34" charset="0"/>
                <a:cs typeface="Arial" panose="020B0604020202020204" pitchFamily="34" charset="0"/>
              </a:rPr>
              <a:t> = -0.5V</a:t>
            </a:r>
            <a:endParaRPr lang="en-US" dirty="0">
              <a:solidFill>
                <a:schemeClr val="bg1"/>
              </a:solidFill>
              <a:latin typeface="Arial" panose="020B0604020202020204" pitchFamily="34" charset="0"/>
              <a:cs typeface="Arial" panose="020B0604020202020204" pitchFamily="34" charset="0"/>
            </a:endParaRPr>
          </a:p>
        </p:txBody>
      </p:sp>
      <p:sp>
        <p:nvSpPr>
          <p:cNvPr id="7" name="Espace réservé du numéro de diapositive 6">
            <a:extLst>
              <a:ext uri="{FF2B5EF4-FFF2-40B4-BE49-F238E27FC236}">
                <a16:creationId xmlns:a16="http://schemas.microsoft.com/office/drawing/2014/main" id="{BC621FC0-311B-76BF-76DC-A624A3007CA4}"/>
              </a:ext>
            </a:extLst>
          </p:cNvPr>
          <p:cNvSpPr>
            <a:spLocks noGrp="1"/>
          </p:cNvSpPr>
          <p:nvPr>
            <p:ph type="sldNum" sz="quarter" idx="12"/>
          </p:nvPr>
        </p:nvSpPr>
        <p:spPr/>
        <p:txBody>
          <a:bodyPr/>
          <a:lstStyle/>
          <a:p>
            <a:fld id="{805F62EE-C454-B145-957E-D2FDC4A58ED4}" type="slidenum">
              <a:rPr lang="fr-FR" smtClean="0"/>
              <a:t>8</a:t>
            </a:fld>
            <a:endParaRPr lang="fr-FR"/>
          </a:p>
        </p:txBody>
      </p:sp>
    </p:spTree>
    <p:extLst>
      <p:ext uri="{BB962C8B-B14F-4D97-AF65-F5344CB8AC3E}">
        <p14:creationId xmlns:p14="http://schemas.microsoft.com/office/powerpoint/2010/main" val="41895838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2B1A696C-4654-2BDF-0C5F-DA6233699118}"/>
              </a:ext>
            </a:extLst>
          </p:cNvPr>
          <p:cNvSpPr>
            <a:spLocks noGrp="1"/>
          </p:cNvSpPr>
          <p:nvPr>
            <p:ph type="title"/>
          </p:nvPr>
        </p:nvSpPr>
        <p:spPr/>
        <p:txBody>
          <a:bodyPr/>
          <a:lstStyle/>
          <a:p>
            <a:r>
              <a:rPr lang="fr-FR" dirty="0"/>
              <a:t>Large </a:t>
            </a:r>
            <a:r>
              <a:rPr lang="fr-FR" dirty="0" err="1"/>
              <a:t>scale</a:t>
            </a:r>
            <a:r>
              <a:rPr lang="fr-FR" dirty="0"/>
              <a:t> STM image</a:t>
            </a:r>
            <a:endParaRPr lang="en-US" dirty="0"/>
          </a:p>
        </p:txBody>
      </p:sp>
      <p:sp>
        <p:nvSpPr>
          <p:cNvPr id="2" name="Espace réservé de la date 1">
            <a:extLst>
              <a:ext uri="{FF2B5EF4-FFF2-40B4-BE49-F238E27FC236}">
                <a16:creationId xmlns:a16="http://schemas.microsoft.com/office/drawing/2014/main" id="{0876C814-F05E-1450-E2FA-C50A1E8A43A2}"/>
              </a:ext>
            </a:extLst>
          </p:cNvPr>
          <p:cNvSpPr>
            <a:spLocks noGrp="1"/>
          </p:cNvSpPr>
          <p:nvPr>
            <p:ph type="dt" sz="half" idx="10"/>
          </p:nvPr>
        </p:nvSpPr>
        <p:spPr/>
        <p:txBody>
          <a:bodyPr/>
          <a:lstStyle/>
          <a:p>
            <a:r>
              <a:rPr lang="en-US"/>
              <a:t>5-6 December 2023</a:t>
            </a:r>
            <a:endParaRPr lang="fr-FR"/>
          </a:p>
        </p:txBody>
      </p:sp>
      <p:sp>
        <p:nvSpPr>
          <p:cNvPr id="3" name="Espace réservé du pied de page 2">
            <a:extLst>
              <a:ext uri="{FF2B5EF4-FFF2-40B4-BE49-F238E27FC236}">
                <a16:creationId xmlns:a16="http://schemas.microsoft.com/office/drawing/2014/main" id="{F99A5084-6FD2-6CF6-2451-0A790F9C726E}"/>
              </a:ext>
            </a:extLst>
          </p:cNvPr>
          <p:cNvSpPr>
            <a:spLocks noGrp="1"/>
          </p:cNvSpPr>
          <p:nvPr>
            <p:ph type="ftr" sz="quarter" idx="11"/>
          </p:nvPr>
        </p:nvSpPr>
        <p:spPr/>
        <p:txBody>
          <a:bodyPr/>
          <a:lstStyle/>
          <a:p>
            <a:r>
              <a:rPr lang="fr-FR"/>
              <a:t>GDR MEETICC</a:t>
            </a:r>
          </a:p>
        </p:txBody>
      </p:sp>
      <p:grpSp>
        <p:nvGrpSpPr>
          <p:cNvPr id="109" name="Groupe 108">
            <a:extLst>
              <a:ext uri="{FF2B5EF4-FFF2-40B4-BE49-F238E27FC236}">
                <a16:creationId xmlns:a16="http://schemas.microsoft.com/office/drawing/2014/main" id="{3C0B6805-6123-0BC8-F3A5-06F5D1726A44}"/>
              </a:ext>
            </a:extLst>
          </p:cNvPr>
          <p:cNvGrpSpPr/>
          <p:nvPr/>
        </p:nvGrpSpPr>
        <p:grpSpPr>
          <a:xfrm>
            <a:off x="598967" y="807090"/>
            <a:ext cx="7916383" cy="5243819"/>
            <a:chOff x="297761" y="1196578"/>
            <a:chExt cx="6308519" cy="4364674"/>
          </a:xfrm>
        </p:grpSpPr>
        <p:pic>
          <p:nvPicPr>
            <p:cNvPr id="22" name="Image 21">
              <a:extLst>
                <a:ext uri="{FF2B5EF4-FFF2-40B4-BE49-F238E27FC236}">
                  <a16:creationId xmlns:a16="http://schemas.microsoft.com/office/drawing/2014/main" id="{FB2201D8-F93F-BD9E-DFE1-6B945E6FC45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600" r="30650" b="38205"/>
            <a:stretch/>
          </p:blipFill>
          <p:spPr bwMode="auto">
            <a:xfrm>
              <a:off x="297761" y="1196578"/>
              <a:ext cx="6308519" cy="4364674"/>
            </a:xfrm>
            <a:prstGeom prst="rect">
              <a:avLst/>
            </a:prstGeom>
            <a:noFill/>
            <a:ln>
              <a:noFill/>
            </a:ln>
          </p:spPr>
        </p:pic>
        <p:cxnSp>
          <p:nvCxnSpPr>
            <p:cNvPr id="49" name="Connecteur droit 48">
              <a:extLst>
                <a:ext uri="{FF2B5EF4-FFF2-40B4-BE49-F238E27FC236}">
                  <a16:creationId xmlns:a16="http://schemas.microsoft.com/office/drawing/2014/main" id="{CD328CEF-BA72-874B-F89D-3F24BACC462D}"/>
                </a:ext>
              </a:extLst>
            </p:cNvPr>
            <p:cNvCxnSpPr>
              <a:cxnSpLocks/>
            </p:cNvCxnSpPr>
            <p:nvPr/>
          </p:nvCxnSpPr>
          <p:spPr>
            <a:xfrm flipH="1">
              <a:off x="5725096" y="5350637"/>
              <a:ext cx="737192"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50" name="ZoneTexte 49">
              <a:extLst>
                <a:ext uri="{FF2B5EF4-FFF2-40B4-BE49-F238E27FC236}">
                  <a16:creationId xmlns:a16="http://schemas.microsoft.com/office/drawing/2014/main" id="{591E1033-7C83-3754-27FF-CCBDFA153557}"/>
                </a:ext>
              </a:extLst>
            </p:cNvPr>
            <p:cNvSpPr txBox="1"/>
            <p:nvPr/>
          </p:nvSpPr>
          <p:spPr>
            <a:xfrm>
              <a:off x="5683504" y="4889898"/>
              <a:ext cx="820373" cy="408351"/>
            </a:xfrm>
            <a:prstGeom prst="rect">
              <a:avLst/>
            </a:prstGeom>
            <a:noFill/>
          </p:spPr>
          <p:txBody>
            <a:bodyPr wrap="square" rtlCol="0">
              <a:spAutoFit/>
            </a:bodyPr>
            <a:lstStyle/>
            <a:p>
              <a:r>
                <a:rPr lang="fr-FR" sz="2400" dirty="0">
                  <a:solidFill>
                    <a:schemeClr val="bg1"/>
                  </a:solidFill>
                  <a:latin typeface="Georgia" panose="02040502050405020303" pitchFamily="18" charset="0"/>
                  <a:cs typeface="Arial" panose="020B0604020202020204" pitchFamily="34" charset="0"/>
                </a:rPr>
                <a:t>10 nm</a:t>
              </a:r>
            </a:p>
          </p:txBody>
        </p:sp>
      </p:grpSp>
      <p:cxnSp>
        <p:nvCxnSpPr>
          <p:cNvPr id="7" name="Connecteur droit 6">
            <a:extLst>
              <a:ext uri="{FF2B5EF4-FFF2-40B4-BE49-F238E27FC236}">
                <a16:creationId xmlns:a16="http://schemas.microsoft.com/office/drawing/2014/main" id="{9AC07648-3E73-6687-D882-8609D1193F5B}"/>
              </a:ext>
            </a:extLst>
          </p:cNvPr>
          <p:cNvCxnSpPr/>
          <p:nvPr/>
        </p:nvCxnSpPr>
        <p:spPr>
          <a:xfrm>
            <a:off x="5544787" y="2832884"/>
            <a:ext cx="955331" cy="6833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Connecteur droit 7">
            <a:extLst>
              <a:ext uri="{FF2B5EF4-FFF2-40B4-BE49-F238E27FC236}">
                <a16:creationId xmlns:a16="http://schemas.microsoft.com/office/drawing/2014/main" id="{ED0CAFCB-E472-7082-8067-243E35CB9265}"/>
              </a:ext>
            </a:extLst>
          </p:cNvPr>
          <p:cNvCxnSpPr>
            <a:cxnSpLocks/>
          </p:cNvCxnSpPr>
          <p:nvPr/>
        </p:nvCxnSpPr>
        <p:spPr>
          <a:xfrm flipH="1">
            <a:off x="6500117" y="2491236"/>
            <a:ext cx="955331" cy="10371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 name="Groupe 9">
            <a:extLst>
              <a:ext uri="{FF2B5EF4-FFF2-40B4-BE49-F238E27FC236}">
                <a16:creationId xmlns:a16="http://schemas.microsoft.com/office/drawing/2014/main" id="{F7394ECF-B611-A229-634C-6037C74D176F}"/>
              </a:ext>
            </a:extLst>
          </p:cNvPr>
          <p:cNvGrpSpPr/>
          <p:nvPr/>
        </p:nvGrpSpPr>
        <p:grpSpPr>
          <a:xfrm>
            <a:off x="2066544" y="3821626"/>
            <a:ext cx="3200400" cy="1521982"/>
            <a:chOff x="2066544" y="3821626"/>
            <a:chExt cx="3200400" cy="1521982"/>
          </a:xfrm>
        </p:grpSpPr>
        <p:sp>
          <p:nvSpPr>
            <p:cNvPr id="9" name="Rectangle 8">
              <a:extLst>
                <a:ext uri="{FF2B5EF4-FFF2-40B4-BE49-F238E27FC236}">
                  <a16:creationId xmlns:a16="http://schemas.microsoft.com/office/drawing/2014/main" id="{5F30E8D8-79DC-E403-17EB-A991E415DC87}"/>
                </a:ext>
              </a:extLst>
            </p:cNvPr>
            <p:cNvSpPr/>
            <p:nvPr/>
          </p:nvSpPr>
          <p:spPr>
            <a:xfrm>
              <a:off x="2066544" y="3821626"/>
              <a:ext cx="3200400" cy="15219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Objet 5">
              <a:extLst>
                <a:ext uri="{FF2B5EF4-FFF2-40B4-BE49-F238E27FC236}">
                  <a16:creationId xmlns:a16="http://schemas.microsoft.com/office/drawing/2014/main" id="{2E7D3B71-C1BD-62CF-FF12-7C0AE99D7310}"/>
                </a:ext>
              </a:extLst>
            </p:cNvPr>
            <p:cNvGraphicFramePr>
              <a:graphicFrameLocks noChangeAspect="1"/>
            </p:cNvGraphicFramePr>
            <p:nvPr>
              <p:extLst>
                <p:ext uri="{D42A27DB-BD31-4B8C-83A1-F6EECF244321}">
                  <p14:modId xmlns:p14="http://schemas.microsoft.com/office/powerpoint/2010/main" val="2561779645"/>
                </p:ext>
              </p:extLst>
            </p:nvPr>
          </p:nvGraphicFramePr>
          <p:xfrm>
            <a:off x="2066544" y="3924434"/>
            <a:ext cx="3073170" cy="1419174"/>
          </p:xfrm>
          <a:graphic>
            <a:graphicData uri="http://schemas.openxmlformats.org/presentationml/2006/ole">
              <mc:AlternateContent xmlns:mc="http://schemas.openxmlformats.org/markup-compatibility/2006">
                <mc:Choice xmlns:v="urn:schemas-microsoft-com:vml" Requires="v">
                  <p:oleObj name="Graph" r:id="rId4" imgW="8075520" imgH="4169520" progId="Origin95.Graph">
                    <p:embed/>
                  </p:oleObj>
                </mc:Choice>
                <mc:Fallback>
                  <p:oleObj name="Graph" r:id="rId4" imgW="8075520" imgH="4169520" progId="Origin95.Graph">
                    <p:embed/>
                    <p:pic>
                      <p:nvPicPr>
                        <p:cNvPr id="57" name="Objet 56">
                          <a:extLst>
                            <a:ext uri="{FF2B5EF4-FFF2-40B4-BE49-F238E27FC236}">
                              <a16:creationId xmlns:a16="http://schemas.microsoft.com/office/drawing/2014/main" id="{9643E6E5-DE7E-AEA4-D427-80D90DB12621}"/>
                            </a:ext>
                          </a:extLst>
                        </p:cNvPr>
                        <p:cNvPicPr/>
                        <p:nvPr/>
                      </p:nvPicPr>
                      <p:blipFill>
                        <a:blip r:embed="rId5"/>
                        <a:stretch>
                          <a:fillRect/>
                        </a:stretch>
                      </p:blipFill>
                      <p:spPr>
                        <a:xfrm>
                          <a:off x="2066544" y="3924434"/>
                          <a:ext cx="3073170" cy="1419174"/>
                        </a:xfrm>
                        <a:prstGeom prst="rect">
                          <a:avLst/>
                        </a:prstGeom>
                      </p:spPr>
                    </p:pic>
                  </p:oleObj>
                </mc:Fallback>
              </mc:AlternateContent>
            </a:graphicData>
          </a:graphic>
        </p:graphicFrame>
      </p:grpSp>
      <p:sp>
        <p:nvSpPr>
          <p:cNvPr id="11" name="Rectangle 10">
            <a:extLst>
              <a:ext uri="{FF2B5EF4-FFF2-40B4-BE49-F238E27FC236}">
                <a16:creationId xmlns:a16="http://schemas.microsoft.com/office/drawing/2014/main" id="{6156CD20-571A-7A58-01B9-3E7080D32124}"/>
              </a:ext>
            </a:extLst>
          </p:cNvPr>
          <p:cNvSpPr/>
          <p:nvPr/>
        </p:nvSpPr>
        <p:spPr>
          <a:xfrm>
            <a:off x="2573601" y="3956280"/>
            <a:ext cx="752440" cy="129786"/>
          </a:xfrm>
          <a:prstGeom prst="rect">
            <a:avLst/>
          </a:prstGeom>
          <a:solidFill>
            <a:schemeClr val="accent6">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CB6E343-64C3-9F60-1782-0D07C1BCA577}"/>
              </a:ext>
            </a:extLst>
          </p:cNvPr>
          <p:cNvSpPr/>
          <p:nvPr/>
        </p:nvSpPr>
        <p:spPr>
          <a:xfrm>
            <a:off x="3465525" y="4424385"/>
            <a:ext cx="888553" cy="134169"/>
          </a:xfrm>
          <a:prstGeom prst="rect">
            <a:avLst/>
          </a:prstGeom>
          <a:solidFill>
            <a:schemeClr val="accent6">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2BEDBF4-DF81-642E-3F6F-D50DA88A1125}"/>
              </a:ext>
            </a:extLst>
          </p:cNvPr>
          <p:cNvSpPr/>
          <p:nvPr/>
        </p:nvSpPr>
        <p:spPr>
          <a:xfrm>
            <a:off x="4564121" y="4897317"/>
            <a:ext cx="575593" cy="99760"/>
          </a:xfrm>
          <a:prstGeom prst="rect">
            <a:avLst/>
          </a:prstGeom>
          <a:solidFill>
            <a:schemeClr val="accent6">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ZoneTexte 14">
            <a:extLst>
              <a:ext uri="{FF2B5EF4-FFF2-40B4-BE49-F238E27FC236}">
                <a16:creationId xmlns:a16="http://schemas.microsoft.com/office/drawing/2014/main" id="{7C9946E4-D018-CEA3-C9D6-2FD507A287C7}"/>
              </a:ext>
            </a:extLst>
          </p:cNvPr>
          <p:cNvSpPr txBox="1"/>
          <p:nvPr/>
        </p:nvSpPr>
        <p:spPr>
          <a:xfrm>
            <a:off x="461850" y="5613205"/>
            <a:ext cx="2929370" cy="369332"/>
          </a:xfrm>
          <a:prstGeom prst="rect">
            <a:avLst/>
          </a:prstGeom>
          <a:noFill/>
        </p:spPr>
        <p:txBody>
          <a:bodyPr wrap="square" rtlCol="0">
            <a:spAutoFit/>
          </a:bodyPr>
          <a:lstStyle/>
          <a:p>
            <a:pPr algn="ctr"/>
            <a:r>
              <a:rPr lang="fr-FR" dirty="0">
                <a:solidFill>
                  <a:schemeClr val="bg1"/>
                </a:solidFill>
                <a:latin typeface="Arial" panose="020B0604020202020204" pitchFamily="34" charset="0"/>
                <a:cs typeface="Arial" panose="020B0604020202020204" pitchFamily="34" charset="0"/>
              </a:rPr>
              <a:t>I</a:t>
            </a:r>
            <a:r>
              <a:rPr lang="fr-FR" sz="2000" baseline="-25000" dirty="0">
                <a:solidFill>
                  <a:schemeClr val="bg1"/>
                </a:solidFill>
                <a:latin typeface="Arial" panose="020B0604020202020204" pitchFamily="34" charset="0"/>
                <a:cs typeface="Arial" panose="020B0604020202020204" pitchFamily="34" charset="0"/>
              </a:rPr>
              <a:t>t</a:t>
            </a:r>
            <a:r>
              <a:rPr lang="fr-FR" dirty="0">
                <a:solidFill>
                  <a:schemeClr val="bg1"/>
                </a:solidFill>
                <a:latin typeface="Arial" panose="020B0604020202020204" pitchFamily="34" charset="0"/>
                <a:cs typeface="Arial" panose="020B0604020202020204" pitchFamily="34" charset="0"/>
              </a:rPr>
              <a:t> = 70 </a:t>
            </a:r>
            <a:r>
              <a:rPr lang="fr-FR" dirty="0" err="1">
                <a:solidFill>
                  <a:schemeClr val="bg1"/>
                </a:solidFill>
                <a:latin typeface="Arial" panose="020B0604020202020204" pitchFamily="34" charset="0"/>
                <a:cs typeface="Arial" panose="020B0604020202020204" pitchFamily="34" charset="0"/>
              </a:rPr>
              <a:t>pA</a:t>
            </a:r>
            <a:r>
              <a:rPr lang="fr-FR" dirty="0">
                <a:solidFill>
                  <a:schemeClr val="bg1"/>
                </a:solidFill>
                <a:latin typeface="Arial" panose="020B0604020202020204" pitchFamily="34" charset="0"/>
                <a:cs typeface="Arial" panose="020B0604020202020204" pitchFamily="34" charset="0"/>
              </a:rPr>
              <a:t>, V</a:t>
            </a:r>
            <a:r>
              <a:rPr lang="fr-FR" sz="2000" baseline="-25000" dirty="0">
                <a:solidFill>
                  <a:schemeClr val="bg1"/>
                </a:solidFill>
                <a:latin typeface="Arial" panose="020B0604020202020204" pitchFamily="34" charset="0"/>
                <a:cs typeface="Arial" panose="020B0604020202020204" pitchFamily="34" charset="0"/>
              </a:rPr>
              <a:t>s</a:t>
            </a:r>
            <a:r>
              <a:rPr lang="fr-FR" dirty="0">
                <a:solidFill>
                  <a:schemeClr val="bg1"/>
                </a:solidFill>
                <a:latin typeface="Arial" panose="020B0604020202020204" pitchFamily="34" charset="0"/>
                <a:cs typeface="Arial" panose="020B0604020202020204" pitchFamily="34" charset="0"/>
              </a:rPr>
              <a:t> = -0.5V</a:t>
            </a:r>
            <a:endParaRPr lang="en-US" dirty="0">
              <a:solidFill>
                <a:schemeClr val="bg1"/>
              </a:solidFill>
              <a:latin typeface="Arial" panose="020B0604020202020204" pitchFamily="34" charset="0"/>
              <a:cs typeface="Arial" panose="020B0604020202020204" pitchFamily="34" charset="0"/>
            </a:endParaRPr>
          </a:p>
        </p:txBody>
      </p:sp>
      <p:sp>
        <p:nvSpPr>
          <p:cNvPr id="14" name="Espace réservé du numéro de diapositive 13">
            <a:extLst>
              <a:ext uri="{FF2B5EF4-FFF2-40B4-BE49-F238E27FC236}">
                <a16:creationId xmlns:a16="http://schemas.microsoft.com/office/drawing/2014/main" id="{72084B29-26FC-201E-2485-C18F088B0FDC}"/>
              </a:ext>
            </a:extLst>
          </p:cNvPr>
          <p:cNvSpPr>
            <a:spLocks noGrp="1"/>
          </p:cNvSpPr>
          <p:nvPr>
            <p:ph type="sldNum" sz="quarter" idx="12"/>
          </p:nvPr>
        </p:nvSpPr>
        <p:spPr/>
        <p:txBody>
          <a:bodyPr/>
          <a:lstStyle/>
          <a:p>
            <a:fld id="{805F62EE-C454-B145-957E-D2FDC4A58ED4}" type="slidenum">
              <a:rPr lang="fr-FR" smtClean="0"/>
              <a:t>9</a:t>
            </a:fld>
            <a:endParaRPr lang="fr-FR"/>
          </a:p>
        </p:txBody>
      </p:sp>
    </p:spTree>
    <p:extLst>
      <p:ext uri="{BB962C8B-B14F-4D97-AF65-F5344CB8AC3E}">
        <p14:creationId xmlns:p14="http://schemas.microsoft.com/office/powerpoint/2010/main" val="137795799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OUTPUTDPI" val="1200"/>
  <p:tag name="ORIGINALHEIGHT" val="109,4863"/>
  <p:tag name="ORIGINALWIDTH" val="269,9662"/>
  <p:tag name="LATEXADDIN" val="\documentclass{article}&#10;\usepackage{amsmath}&#10;\pagestyle{empty}&#10;\usepackage[dvipsnames]{xcolor}&#10;\definecolor{othergreen}{rgb}{0.392, 0.627, 0.196}&#10;\begin{document}&#10;&#10;\textcolor{white}{1 $\mu$m}&#10;&#10;&#10;&#10;\end{document}"/>
  <p:tag name="IGUANATEXSIZE" val="20"/>
  <p:tag name="IGUANATEXCURSOR" val="184"/>
  <p:tag name="TRANSPARENCY" val="Vrai"/>
  <p:tag name="FILENAME" val=""/>
  <p:tag name="LATEXENGINEID" val="0"/>
  <p:tag name="TEMPFOLDER" val="C:\Users\Administrateur\Documents\Iguanatex\"/>
  <p:tag name="LATEXFORMHEIGHT" val="312"/>
  <p:tag name="LATEXFORMWIDTH" val="384"/>
  <p:tag name="LATEXFORMWRAP" val="Vrai"/>
  <p:tag name="BITMAPVECTOR" val="0"/>
</p:tagLst>
</file>

<file path=ppt/tags/tag2.xml><?xml version="1.0" encoding="utf-8"?>
<p:tagLst xmlns:a="http://schemas.openxmlformats.org/drawingml/2006/main" xmlns:r="http://schemas.openxmlformats.org/officeDocument/2006/relationships" xmlns:p="http://schemas.openxmlformats.org/presentationml/2006/main">
  <p:tag name="OUTPUTDPI" val="1200"/>
  <p:tag name="ORIGINALHEIGHT" val="109,4863"/>
  <p:tag name="ORIGINALWIDTH" val="269,9662"/>
  <p:tag name="LATEXADDIN" val="\documentclass{article}&#10;\usepackage{amsmath}&#10;\pagestyle{empty}&#10;\usepackage[dvipsnames]{xcolor}&#10;\definecolor{othergreen}{rgb}{0.392, 0.627, 0.196}&#10;\begin{document}&#10;&#10;\textcolor{white}{1 $\mu$m}&#10;&#10;&#10;&#10;\end{document}"/>
  <p:tag name="IGUANATEXSIZE" val="20"/>
  <p:tag name="IGUANATEXCURSOR" val="184"/>
  <p:tag name="TRANSPARENCY" val="Vrai"/>
  <p:tag name="FILENAME" val=""/>
  <p:tag name="LATEXENGINEID" val="0"/>
  <p:tag name="TEMPFOLDER" val="C:\Users\Administrateur\Documents\Iguanatex\"/>
  <p:tag name="LATEXFORMHEIGHT" val="312"/>
  <p:tag name="LATEXFORMWIDTH" val="384"/>
  <p:tag name="LATEXFORMWRAP" val="Vrai"/>
  <p:tag name="BITMAPVECTOR" val="0"/>
</p:tagLst>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6067</TotalTime>
  <Words>2885</Words>
  <Application>Microsoft Office PowerPoint</Application>
  <PresentationFormat>Affichage à l'écran (4:3)</PresentationFormat>
  <Paragraphs>455</Paragraphs>
  <Slides>38</Slides>
  <Notes>27</Notes>
  <HiddenSlides>0</HiddenSlides>
  <MMClips>0</MMClips>
  <ScaleCrop>false</ScaleCrop>
  <HeadingPairs>
    <vt:vector size="8" baseType="variant">
      <vt:variant>
        <vt:lpstr>Polices utilisées</vt:lpstr>
      </vt:variant>
      <vt:variant>
        <vt:i4>8</vt:i4>
      </vt:variant>
      <vt:variant>
        <vt:lpstr>Thème</vt:lpstr>
      </vt:variant>
      <vt:variant>
        <vt:i4>1</vt:i4>
      </vt:variant>
      <vt:variant>
        <vt:lpstr>Serveurs OLE incorporés</vt:lpstr>
      </vt:variant>
      <vt:variant>
        <vt:i4>1</vt:i4>
      </vt:variant>
      <vt:variant>
        <vt:lpstr>Titres des diapositives</vt:lpstr>
      </vt:variant>
      <vt:variant>
        <vt:i4>38</vt:i4>
      </vt:variant>
    </vt:vector>
  </HeadingPairs>
  <TitlesOfParts>
    <vt:vector size="48" baseType="lpstr">
      <vt:lpstr>Arial</vt:lpstr>
      <vt:lpstr>Arial Black</vt:lpstr>
      <vt:lpstr>Calibri</vt:lpstr>
      <vt:lpstr>Cambria Math</vt:lpstr>
      <vt:lpstr>CMR12</vt:lpstr>
      <vt:lpstr>Garamond</vt:lpstr>
      <vt:lpstr>Georgia</vt:lpstr>
      <vt:lpstr>Roboto</vt:lpstr>
      <vt:lpstr>Thème Office</vt:lpstr>
      <vt:lpstr>Graph</vt:lpstr>
      <vt:lpstr>Mott insulating 1T-TaSe2 monolayer on GaP(111)B</vt:lpstr>
      <vt:lpstr>Mott insulators</vt:lpstr>
      <vt:lpstr>1T-TaSe2 monolayer</vt:lpstr>
      <vt:lpstr>Questions?</vt:lpstr>
      <vt:lpstr>1T-TaSe2 monolayer on GaP(111)B</vt:lpstr>
      <vt:lpstr>1T-TaSe2 monolayer on GaP(111)B</vt:lpstr>
      <vt:lpstr>1T-TaSe2 monolayer on GaP(111)B</vt:lpstr>
      <vt:lpstr>Large scale STM image</vt:lpstr>
      <vt:lpstr>Large scale STM image</vt:lpstr>
      <vt:lpstr>Atomic resolution</vt:lpstr>
      <vt:lpstr>Atomic resolution</vt:lpstr>
      <vt:lpstr>Atomic resolution</vt:lpstr>
      <vt:lpstr>Large scale STM image</vt:lpstr>
      <vt:lpstr>Flower-shaped pattern: FFT</vt:lpstr>
      <vt:lpstr>Flower-shaped pattern: FFT</vt:lpstr>
      <vt:lpstr>Flower-shaped pattern: FFT</vt:lpstr>
      <vt:lpstr>Flower-shaped pattern: FFT</vt:lpstr>
      <vt:lpstr>Flower-shaped pattern: FFT</vt:lpstr>
      <vt:lpstr>Flower-shaped pattern: FFT</vt:lpstr>
      <vt:lpstr>Superlattice</vt:lpstr>
      <vt:lpstr>Superlattice</vt:lpstr>
      <vt:lpstr>Superlattice</vt:lpstr>
      <vt:lpstr>Scanning tunneling spectroscopy</vt:lpstr>
      <vt:lpstr>Scanning tunneling spectroscopy</vt:lpstr>
      <vt:lpstr>The Nanoprobe:</vt:lpstr>
      <vt:lpstr>Transport measurements:</vt:lpstr>
      <vt:lpstr>Transport measurements: temperature dependence</vt:lpstr>
      <vt:lpstr>Transport measurements: temperature dependence</vt:lpstr>
      <vt:lpstr>Transport measurements: temperature dependence</vt:lpstr>
      <vt:lpstr>Transport measurements: temperature dependence</vt:lpstr>
      <vt:lpstr>Resistive switching</vt:lpstr>
      <vt:lpstr>Resistive switching</vt:lpstr>
      <vt:lpstr>Conclusion</vt:lpstr>
      <vt:lpstr>OptoPulSTM</vt:lpstr>
      <vt:lpstr>OptoPulSTM</vt:lpstr>
      <vt:lpstr>OptoPulSTM</vt:lpstr>
      <vt:lpstr>First tests</vt:lpstr>
      <vt:lpstr>Thank you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Utilisateur Microsoft Office</dc:creator>
  <cp:lastModifiedBy>Yevheniia CHERNUKHA</cp:lastModifiedBy>
  <cp:revision>71</cp:revision>
  <dcterms:created xsi:type="dcterms:W3CDTF">2018-10-30T10:20:51Z</dcterms:created>
  <dcterms:modified xsi:type="dcterms:W3CDTF">2023-12-05T21:37:26Z</dcterms:modified>
</cp:coreProperties>
</file>