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42"/>
  </p:notesMasterIdLst>
  <p:sldIdLst>
    <p:sldId id="267" r:id="rId5"/>
    <p:sldId id="897" r:id="rId6"/>
    <p:sldId id="958" r:id="rId7"/>
    <p:sldId id="872" r:id="rId8"/>
    <p:sldId id="843" r:id="rId9"/>
    <p:sldId id="937" r:id="rId10"/>
    <p:sldId id="466" r:id="rId11"/>
    <p:sldId id="949" r:id="rId12"/>
    <p:sldId id="915" r:id="rId13"/>
    <p:sldId id="922" r:id="rId14"/>
    <p:sldId id="931" r:id="rId15"/>
    <p:sldId id="992" r:id="rId16"/>
    <p:sldId id="920" r:id="rId17"/>
    <p:sldId id="921" r:id="rId18"/>
    <p:sldId id="478" r:id="rId19"/>
    <p:sldId id="490" r:id="rId20"/>
    <p:sldId id="933" r:id="rId21"/>
    <p:sldId id="795" r:id="rId22"/>
    <p:sldId id="935" r:id="rId23"/>
    <p:sldId id="948" r:id="rId24"/>
    <p:sldId id="970" r:id="rId25"/>
    <p:sldId id="989" r:id="rId26"/>
    <p:sldId id="844" r:id="rId27"/>
    <p:sldId id="967" r:id="rId28"/>
    <p:sldId id="975" r:id="rId29"/>
    <p:sldId id="979" r:id="rId30"/>
    <p:sldId id="981" r:id="rId31"/>
    <p:sldId id="982" r:id="rId32"/>
    <p:sldId id="991" r:id="rId33"/>
    <p:sldId id="823" r:id="rId34"/>
    <p:sldId id="825" r:id="rId35"/>
    <p:sldId id="826" r:id="rId36"/>
    <p:sldId id="827" r:id="rId37"/>
    <p:sldId id="838" r:id="rId38"/>
    <p:sldId id="846" r:id="rId39"/>
    <p:sldId id="957" r:id="rId40"/>
    <p:sldId id="268" r:id="rId4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mien Querlioz" initials="DQ" lastIdx="2" clrIdx="0">
    <p:extLst>
      <p:ext uri="{19B8F6BF-5375-455C-9EA6-DF929625EA0E}">
        <p15:presenceInfo xmlns:p15="http://schemas.microsoft.com/office/powerpoint/2012/main" userId="S-1-5-21-3604230554-2462070874-1386689358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DFFBE"/>
    <a:srgbClr val="DA5200"/>
    <a:srgbClr val="63003C"/>
    <a:srgbClr val="31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28B1DC-5C8C-4FC9-83FF-D3733B454603}" v="15" dt="2023-12-05T11:22:07.754"/>
  </p1510:revLst>
</p1510:revInfo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72" autoAdjust="0"/>
    <p:restoredTop sz="95143" autoAdjust="0"/>
  </p:normalViewPr>
  <p:slideViewPr>
    <p:cSldViewPr snapToGrid="0">
      <p:cViewPr varScale="1">
        <p:scale>
          <a:sx n="81" d="100"/>
          <a:sy n="81" d="100"/>
        </p:scale>
        <p:origin x="128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mien Querlioz" userId="d9afae59-c2bd-4835-8cfb-d9983e714527" providerId="ADAL" clId="{9E2A551A-5FC3-49FC-B6C1-B082DE6862CC}"/>
    <pc:docChg chg="custSel addSld delSld modSld">
      <pc:chgData name="Damien Querlioz" userId="d9afae59-c2bd-4835-8cfb-d9983e714527" providerId="ADAL" clId="{9E2A551A-5FC3-49FC-B6C1-B082DE6862CC}" dt="2023-08-03T14:49:12.586" v="337" actId="20577"/>
      <pc:docMkLst>
        <pc:docMk/>
      </pc:docMkLst>
      <pc:sldChg chg="modSp mod">
        <pc:chgData name="Damien Querlioz" userId="d9afae59-c2bd-4835-8cfb-d9983e714527" providerId="ADAL" clId="{9E2A551A-5FC3-49FC-B6C1-B082DE6862CC}" dt="2023-08-03T14:49:12.586" v="337" actId="20577"/>
        <pc:sldMkLst>
          <pc:docMk/>
          <pc:sldMk cId="3787353173" sldId="267"/>
        </pc:sldMkLst>
        <pc:spChg chg="mod">
          <ac:chgData name="Damien Querlioz" userId="d9afae59-c2bd-4835-8cfb-d9983e714527" providerId="ADAL" clId="{9E2A551A-5FC3-49FC-B6C1-B082DE6862CC}" dt="2023-08-03T14:49:12.586" v="337" actId="20577"/>
          <ac:spMkLst>
            <pc:docMk/>
            <pc:sldMk cId="3787353173" sldId="267"/>
            <ac:spMk id="2" creationId="{5916DEEC-4D58-1548-A069-4B137FAD99E2}"/>
          </ac:spMkLst>
        </pc:spChg>
      </pc:sldChg>
      <pc:sldChg chg="addSp delSp modSp">
        <pc:chgData name="Damien Querlioz" userId="d9afae59-c2bd-4835-8cfb-d9983e714527" providerId="ADAL" clId="{9E2A551A-5FC3-49FC-B6C1-B082DE6862CC}" dt="2023-08-02T17:24:19.501" v="249"/>
        <pc:sldMkLst>
          <pc:docMk/>
          <pc:sldMk cId="2463165219" sldId="719"/>
        </pc:sldMkLst>
        <pc:spChg chg="add del mod">
          <ac:chgData name="Damien Querlioz" userId="d9afae59-c2bd-4835-8cfb-d9983e714527" providerId="ADAL" clId="{9E2A551A-5FC3-49FC-B6C1-B082DE6862CC}" dt="2023-08-02T17:24:19.501" v="249"/>
          <ac:spMkLst>
            <pc:docMk/>
            <pc:sldMk cId="2463165219" sldId="719"/>
            <ac:spMk id="2" creationId="{71AE0A7C-2617-647D-8560-58D52BBD3B4A}"/>
          </ac:spMkLst>
        </pc:spChg>
      </pc:sldChg>
      <pc:sldChg chg="del">
        <pc:chgData name="Damien Querlioz" userId="d9afae59-c2bd-4835-8cfb-d9983e714527" providerId="ADAL" clId="{9E2A551A-5FC3-49FC-B6C1-B082DE6862CC}" dt="2023-08-02T17:23:02.169" v="247" actId="47"/>
        <pc:sldMkLst>
          <pc:docMk/>
          <pc:sldMk cId="1246017117" sldId="777"/>
        </pc:sldMkLst>
      </pc:sldChg>
      <pc:sldChg chg="del">
        <pc:chgData name="Damien Querlioz" userId="d9afae59-c2bd-4835-8cfb-d9983e714527" providerId="ADAL" clId="{9E2A551A-5FC3-49FC-B6C1-B082DE6862CC}" dt="2023-08-02T17:24:36.806" v="251" actId="47"/>
        <pc:sldMkLst>
          <pc:docMk/>
          <pc:sldMk cId="3039161868" sldId="795"/>
        </pc:sldMkLst>
      </pc:sldChg>
      <pc:sldChg chg="modSp mod">
        <pc:chgData name="Damien Querlioz" userId="d9afae59-c2bd-4835-8cfb-d9983e714527" providerId="ADAL" clId="{9E2A551A-5FC3-49FC-B6C1-B082DE6862CC}" dt="2023-08-02T19:43:56.612" v="320" actId="20577"/>
        <pc:sldMkLst>
          <pc:docMk/>
          <pc:sldMk cId="146102339" sldId="872"/>
        </pc:sldMkLst>
        <pc:spChg chg="mod">
          <ac:chgData name="Damien Querlioz" userId="d9afae59-c2bd-4835-8cfb-d9983e714527" providerId="ADAL" clId="{9E2A551A-5FC3-49FC-B6C1-B082DE6862CC}" dt="2023-08-02T19:43:56.612" v="320" actId="20577"/>
          <ac:spMkLst>
            <pc:docMk/>
            <pc:sldMk cId="146102339" sldId="872"/>
            <ac:spMk id="3" creationId="{00000000-0000-0000-0000-000000000000}"/>
          </ac:spMkLst>
        </pc:spChg>
      </pc:sldChg>
      <pc:sldChg chg="delSp modSp add mod modAnim">
        <pc:chgData name="Damien Querlioz" userId="d9afae59-c2bd-4835-8cfb-d9983e714527" providerId="ADAL" clId="{9E2A551A-5FC3-49FC-B6C1-B082DE6862CC}" dt="2023-08-03T14:42:18.682" v="336" actId="20577"/>
        <pc:sldMkLst>
          <pc:docMk/>
          <pc:sldMk cId="1001542517" sldId="924"/>
        </pc:sldMkLst>
        <pc:spChg chg="mod">
          <ac:chgData name="Damien Querlioz" userId="d9afae59-c2bd-4835-8cfb-d9983e714527" providerId="ADAL" clId="{9E2A551A-5FC3-49FC-B6C1-B082DE6862CC}" dt="2023-08-03T14:42:18.682" v="336" actId="20577"/>
          <ac:spMkLst>
            <pc:docMk/>
            <pc:sldMk cId="1001542517" sldId="924"/>
            <ac:spMk id="3" creationId="{DF1A5D05-D7EC-4BCE-86D6-403B168AF1CD}"/>
          </ac:spMkLst>
        </pc:spChg>
        <pc:spChg chg="del">
          <ac:chgData name="Damien Querlioz" userId="d9afae59-c2bd-4835-8cfb-d9983e714527" providerId="ADAL" clId="{9E2A551A-5FC3-49FC-B6C1-B082DE6862CC}" dt="2023-08-02T17:16:29.610" v="2" actId="478"/>
          <ac:spMkLst>
            <pc:docMk/>
            <pc:sldMk cId="1001542517" sldId="924"/>
            <ac:spMk id="5" creationId="{30FD1A4A-C246-4BD2-8643-474678EDEF54}"/>
          </ac:spMkLst>
        </pc:spChg>
        <pc:spChg chg="mod">
          <ac:chgData name="Damien Querlioz" userId="d9afae59-c2bd-4835-8cfb-d9983e714527" providerId="ADAL" clId="{9E2A551A-5FC3-49FC-B6C1-B082DE6862CC}" dt="2023-08-02T17:16:32.739" v="3" actId="1076"/>
          <ac:spMkLst>
            <pc:docMk/>
            <pc:sldMk cId="1001542517" sldId="924"/>
            <ac:spMk id="6" creationId="{575A7362-9AF0-479F-B56D-5D3918C303E7}"/>
          </ac:spMkLst>
        </pc:spChg>
        <pc:grpChg chg="mod">
          <ac:chgData name="Damien Querlioz" userId="d9afae59-c2bd-4835-8cfb-d9983e714527" providerId="ADAL" clId="{9E2A551A-5FC3-49FC-B6C1-B082DE6862CC}" dt="2023-08-02T17:16:32.739" v="3" actId="1076"/>
          <ac:grpSpMkLst>
            <pc:docMk/>
            <pc:sldMk cId="1001542517" sldId="924"/>
            <ac:grpSpMk id="7" creationId="{A19D03A4-BC96-4B3A-BCA9-0501C63D8114}"/>
          </ac:grpSpMkLst>
        </pc:grpChg>
        <pc:picChg chg="del">
          <ac:chgData name="Damien Querlioz" userId="d9afae59-c2bd-4835-8cfb-d9983e714527" providerId="ADAL" clId="{9E2A551A-5FC3-49FC-B6C1-B082DE6862CC}" dt="2023-08-02T17:16:29.610" v="2" actId="478"/>
          <ac:picMkLst>
            <pc:docMk/>
            <pc:sldMk cId="1001542517" sldId="924"/>
            <ac:picMk id="1026" creationId="{D66E18BA-D08D-4BEE-B631-EB57B70FF955}"/>
          </ac:picMkLst>
        </pc:picChg>
        <pc:picChg chg="mod">
          <ac:chgData name="Damien Querlioz" userId="d9afae59-c2bd-4835-8cfb-d9983e714527" providerId="ADAL" clId="{9E2A551A-5FC3-49FC-B6C1-B082DE6862CC}" dt="2023-08-02T17:16:32.739" v="3" actId="1076"/>
          <ac:picMkLst>
            <pc:docMk/>
            <pc:sldMk cId="1001542517" sldId="924"/>
            <ac:picMk id="1028" creationId="{832D2DE9-E7F1-4F9A-962A-FD1328C583AA}"/>
          </ac:picMkLst>
        </pc:picChg>
      </pc:sldChg>
      <pc:sldChg chg="addSp delSp modSp mod">
        <pc:chgData name="Damien Querlioz" userId="d9afae59-c2bd-4835-8cfb-d9983e714527" providerId="ADAL" clId="{9E2A551A-5FC3-49FC-B6C1-B082DE6862CC}" dt="2023-08-02T17:25:12.870" v="301" actId="20577"/>
        <pc:sldMkLst>
          <pc:docMk/>
          <pc:sldMk cId="4078620681" sldId="951"/>
        </pc:sldMkLst>
        <pc:spChg chg="mod">
          <ac:chgData name="Damien Querlioz" userId="d9afae59-c2bd-4835-8cfb-d9983e714527" providerId="ADAL" clId="{9E2A551A-5FC3-49FC-B6C1-B082DE6862CC}" dt="2023-08-02T17:25:12.870" v="301" actId="20577"/>
          <ac:spMkLst>
            <pc:docMk/>
            <pc:sldMk cId="4078620681" sldId="951"/>
            <ac:spMk id="2" creationId="{B6E26204-432A-2A6B-0458-378C34835ABE}"/>
          </ac:spMkLst>
        </pc:spChg>
        <pc:spChg chg="add del mod">
          <ac:chgData name="Damien Querlioz" userId="d9afae59-c2bd-4835-8cfb-d9983e714527" providerId="ADAL" clId="{9E2A551A-5FC3-49FC-B6C1-B082DE6862CC}" dt="2023-08-02T17:24:59.219" v="254" actId="478"/>
          <ac:spMkLst>
            <pc:docMk/>
            <pc:sldMk cId="4078620681" sldId="951"/>
            <ac:spMk id="3" creationId="{33F1BF9D-25A7-21CF-34A7-B00DC953593D}"/>
          </ac:spMkLst>
        </pc:spChg>
        <pc:spChg chg="mod">
          <ac:chgData name="Damien Querlioz" userId="d9afae59-c2bd-4835-8cfb-d9983e714527" providerId="ADAL" clId="{9E2A551A-5FC3-49FC-B6C1-B082DE6862CC}" dt="2023-08-02T17:25:03.162" v="267" actId="1036"/>
          <ac:spMkLst>
            <pc:docMk/>
            <pc:sldMk cId="4078620681" sldId="951"/>
            <ac:spMk id="27" creationId="{6B0F267C-AE06-3DDA-6E64-B08D252CE3E6}"/>
          </ac:spMkLst>
        </pc:spChg>
      </pc:sldChg>
      <pc:sldChg chg="addSp delSp modSp mod">
        <pc:chgData name="Damien Querlioz" userId="d9afae59-c2bd-4835-8cfb-d9983e714527" providerId="ADAL" clId="{9E2A551A-5FC3-49FC-B6C1-B082DE6862CC}" dt="2023-08-02T22:10:16.350" v="330" actId="207"/>
        <pc:sldMkLst>
          <pc:docMk/>
          <pc:sldMk cId="2760350970" sldId="958"/>
        </pc:sldMkLst>
        <pc:spChg chg="mod">
          <ac:chgData name="Damien Querlioz" userId="d9afae59-c2bd-4835-8cfb-d9983e714527" providerId="ADAL" clId="{9E2A551A-5FC3-49FC-B6C1-B082DE6862CC}" dt="2023-08-02T22:09:58.498" v="329" actId="1035"/>
          <ac:spMkLst>
            <pc:docMk/>
            <pc:sldMk cId="2760350970" sldId="958"/>
            <ac:spMk id="2" creationId="{E0025054-3F48-246A-FB50-1825070687C1}"/>
          </ac:spMkLst>
        </pc:spChg>
        <pc:spChg chg="mod">
          <ac:chgData name="Damien Querlioz" userId="d9afae59-c2bd-4835-8cfb-d9983e714527" providerId="ADAL" clId="{9E2A551A-5FC3-49FC-B6C1-B082DE6862CC}" dt="2023-08-02T22:10:16.350" v="330" actId="207"/>
          <ac:spMkLst>
            <pc:docMk/>
            <pc:sldMk cId="2760350970" sldId="958"/>
            <ac:spMk id="3" creationId="{B05920C4-4692-08EC-EA32-D27252A59B2A}"/>
          </ac:spMkLst>
        </pc:spChg>
        <pc:spChg chg="mod">
          <ac:chgData name="Damien Querlioz" userId="d9afae59-c2bd-4835-8cfb-d9983e714527" providerId="ADAL" clId="{9E2A551A-5FC3-49FC-B6C1-B082DE6862CC}" dt="2023-08-02T19:43:23.768" v="318" actId="1036"/>
          <ac:spMkLst>
            <pc:docMk/>
            <pc:sldMk cId="2760350970" sldId="958"/>
            <ac:spMk id="6" creationId="{0B6A0A1A-D40A-D19E-0CBF-2E6064D8114C}"/>
          </ac:spMkLst>
        </pc:spChg>
        <pc:spChg chg="add del">
          <ac:chgData name="Damien Querlioz" userId="d9afae59-c2bd-4835-8cfb-d9983e714527" providerId="ADAL" clId="{9E2A551A-5FC3-49FC-B6C1-B082DE6862CC}" dt="2023-08-02T17:18:39.469" v="8" actId="478"/>
          <ac:spMkLst>
            <pc:docMk/>
            <pc:sldMk cId="2760350970" sldId="958"/>
            <ac:spMk id="7" creationId="{4A9D6342-9453-B725-3C96-1CD54BBE5BAF}"/>
          </ac:spMkLst>
        </pc:spChg>
        <pc:picChg chg="del">
          <ac:chgData name="Damien Querlioz" userId="d9afae59-c2bd-4835-8cfb-d9983e714527" providerId="ADAL" clId="{9E2A551A-5FC3-49FC-B6C1-B082DE6862CC}" dt="2023-08-02T17:18:33.235" v="6" actId="478"/>
          <ac:picMkLst>
            <pc:docMk/>
            <pc:sldMk cId="2760350970" sldId="958"/>
            <ac:picMk id="5" creationId="{6D8AD9A9-0983-2266-D64E-CFAF806DB54F}"/>
          </ac:picMkLst>
        </pc:picChg>
        <pc:picChg chg="add del mod">
          <ac:chgData name="Damien Querlioz" userId="d9afae59-c2bd-4835-8cfb-d9983e714527" providerId="ADAL" clId="{9E2A551A-5FC3-49FC-B6C1-B082DE6862CC}" dt="2023-08-02T17:21:37.032" v="216" actId="478"/>
          <ac:picMkLst>
            <pc:docMk/>
            <pc:sldMk cId="2760350970" sldId="958"/>
            <ac:picMk id="8" creationId="{CD2B6B17-7C66-873E-F70D-99D12FCA70FD}"/>
          </ac:picMkLst>
        </pc:picChg>
        <pc:picChg chg="add mod modCrop">
          <ac:chgData name="Damien Querlioz" userId="d9afae59-c2bd-4835-8cfb-d9983e714527" providerId="ADAL" clId="{9E2A551A-5FC3-49FC-B6C1-B082DE6862CC}" dt="2023-08-02T19:43:08.553" v="307" actId="14100"/>
          <ac:picMkLst>
            <pc:docMk/>
            <pc:sldMk cId="2760350970" sldId="958"/>
            <ac:picMk id="9" creationId="{F61DAD0B-E620-0335-29D5-E9BF38B2CC7F}"/>
          </ac:picMkLst>
        </pc:picChg>
      </pc:sldChg>
      <pc:sldChg chg="modSp">
        <pc:chgData name="Damien Querlioz" userId="d9afae59-c2bd-4835-8cfb-d9983e714527" providerId="ADAL" clId="{9E2A551A-5FC3-49FC-B6C1-B082DE6862CC}" dt="2023-08-02T19:53:26.858" v="322" actId="20577"/>
        <pc:sldMkLst>
          <pc:docMk/>
          <pc:sldMk cId="4083310008" sldId="967"/>
        </pc:sldMkLst>
        <pc:spChg chg="mod">
          <ac:chgData name="Damien Querlioz" userId="d9afae59-c2bd-4835-8cfb-d9983e714527" providerId="ADAL" clId="{9E2A551A-5FC3-49FC-B6C1-B082DE6862CC}" dt="2023-08-02T19:53:26.858" v="322" actId="20577"/>
          <ac:spMkLst>
            <pc:docMk/>
            <pc:sldMk cId="4083310008" sldId="967"/>
            <ac:spMk id="5" creationId="{DD2484DF-962F-26DE-CFE5-4A2675FB97D8}"/>
          </ac:spMkLst>
        </pc:spChg>
      </pc:sldChg>
      <pc:sldChg chg="add">
        <pc:chgData name="Damien Querlioz" userId="d9afae59-c2bd-4835-8cfb-d9983e714527" providerId="ADAL" clId="{9E2A551A-5FC3-49FC-B6C1-B082DE6862CC}" dt="2023-08-02T17:26:08.658" v="302"/>
        <pc:sldMkLst>
          <pc:docMk/>
          <pc:sldMk cId="2620295223" sldId="971"/>
        </pc:sldMkLst>
      </pc:sldChg>
      <pc:sldChg chg="modSp add mod">
        <pc:chgData name="Damien Querlioz" userId="d9afae59-c2bd-4835-8cfb-d9983e714527" providerId="ADAL" clId="{9E2A551A-5FC3-49FC-B6C1-B082DE6862CC}" dt="2023-08-02T17:24:53.376" v="253" actId="1076"/>
        <pc:sldMkLst>
          <pc:docMk/>
          <pc:sldMk cId="3759040472" sldId="988"/>
        </pc:sldMkLst>
        <pc:spChg chg="mod">
          <ac:chgData name="Damien Querlioz" userId="d9afae59-c2bd-4835-8cfb-d9983e714527" providerId="ADAL" clId="{9E2A551A-5FC3-49FC-B6C1-B082DE6862CC}" dt="2023-08-02T17:24:53.376" v="253" actId="1076"/>
          <ac:spMkLst>
            <pc:docMk/>
            <pc:sldMk cId="3759040472" sldId="988"/>
            <ac:spMk id="61" creationId="{D72CDE3C-6224-0E10-377D-555896730D4D}"/>
          </ac:spMkLst>
        </pc:spChg>
      </pc:sldChg>
    </pc:docChg>
  </pc:docChgLst>
  <pc:docChgLst>
    <pc:chgData name="Damien Querlioz" userId="d9afae59-c2bd-4835-8cfb-d9983e714527" providerId="ADAL" clId="{89C61EAA-FC7E-451B-8194-2A86DB09BEFA}"/>
    <pc:docChg chg="delSld">
      <pc:chgData name="Damien Querlioz" userId="d9afae59-c2bd-4835-8cfb-d9983e714527" providerId="ADAL" clId="{89C61EAA-FC7E-451B-8194-2A86DB09BEFA}" dt="2023-10-12T06:43:56.991" v="2" actId="47"/>
      <pc:docMkLst>
        <pc:docMk/>
      </pc:docMkLst>
      <pc:sldChg chg="del">
        <pc:chgData name="Damien Querlioz" userId="d9afae59-c2bd-4835-8cfb-d9983e714527" providerId="ADAL" clId="{89C61EAA-FC7E-451B-8194-2A86DB09BEFA}" dt="2023-10-12T06:38:06.097" v="0" actId="47"/>
        <pc:sldMkLst>
          <pc:docMk/>
          <pc:sldMk cId="1001542517" sldId="924"/>
        </pc:sldMkLst>
      </pc:sldChg>
      <pc:sldChg chg="del">
        <pc:chgData name="Damien Querlioz" userId="d9afae59-c2bd-4835-8cfb-d9983e714527" providerId="ADAL" clId="{89C61EAA-FC7E-451B-8194-2A86DB09BEFA}" dt="2023-10-12T06:38:20.642" v="1" actId="47"/>
        <pc:sldMkLst>
          <pc:docMk/>
          <pc:sldMk cId="4161073144" sldId="946"/>
        </pc:sldMkLst>
      </pc:sldChg>
      <pc:sldChg chg="del">
        <pc:chgData name="Damien Querlioz" userId="d9afae59-c2bd-4835-8cfb-d9983e714527" providerId="ADAL" clId="{89C61EAA-FC7E-451B-8194-2A86DB09BEFA}" dt="2023-10-12T06:43:56.991" v="2" actId="47"/>
        <pc:sldMkLst>
          <pc:docMk/>
          <pc:sldMk cId="2620295223" sldId="971"/>
        </pc:sldMkLst>
      </pc:sldChg>
    </pc:docChg>
  </pc:docChgLst>
  <pc:docChgLst>
    <pc:chgData name="Damien Querlioz" userId="d9afae59-c2bd-4835-8cfb-d9983e714527" providerId="ADAL" clId="{AE28B1DC-5C8C-4FC9-83FF-D3733B454603}"/>
    <pc:docChg chg="custSel addSld delSld modSld">
      <pc:chgData name="Damien Querlioz" userId="d9afae59-c2bd-4835-8cfb-d9983e714527" providerId="ADAL" clId="{AE28B1DC-5C8C-4FC9-83FF-D3733B454603}" dt="2023-12-05T11:22:16.197" v="116" actId="20577"/>
      <pc:docMkLst>
        <pc:docMk/>
      </pc:docMkLst>
      <pc:sldChg chg="del">
        <pc:chgData name="Damien Querlioz" userId="d9afae59-c2bd-4835-8cfb-d9983e714527" providerId="ADAL" clId="{AE28B1DC-5C8C-4FC9-83FF-D3733B454603}" dt="2023-12-04T20:16:10.236" v="99" actId="47"/>
        <pc:sldMkLst>
          <pc:docMk/>
          <pc:sldMk cId="1875496215" sldId="718"/>
        </pc:sldMkLst>
      </pc:sldChg>
      <pc:sldChg chg="del">
        <pc:chgData name="Damien Querlioz" userId="d9afae59-c2bd-4835-8cfb-d9983e714527" providerId="ADAL" clId="{AE28B1DC-5C8C-4FC9-83FF-D3733B454603}" dt="2023-12-04T20:16:10.236" v="99" actId="47"/>
        <pc:sldMkLst>
          <pc:docMk/>
          <pc:sldMk cId="2463165219" sldId="719"/>
        </pc:sldMkLst>
      </pc:sldChg>
      <pc:sldChg chg="delSp modSp add mod delAnim">
        <pc:chgData name="Damien Querlioz" userId="d9afae59-c2bd-4835-8cfb-d9983e714527" providerId="ADAL" clId="{AE28B1DC-5C8C-4FC9-83FF-D3733B454603}" dt="2023-12-04T20:17:19.067" v="106" actId="478"/>
        <pc:sldMkLst>
          <pc:docMk/>
          <pc:sldMk cId="3039161868" sldId="795"/>
        </pc:sldMkLst>
        <pc:spChg chg="mod">
          <ac:chgData name="Damien Querlioz" userId="d9afae59-c2bd-4835-8cfb-d9983e714527" providerId="ADAL" clId="{AE28B1DC-5C8C-4FC9-83FF-D3733B454603}" dt="2023-12-04T20:17:05.097" v="104" actId="27636"/>
          <ac:spMkLst>
            <pc:docMk/>
            <pc:sldMk cId="3039161868" sldId="795"/>
            <ac:spMk id="185" creationId="{00000000-0000-0000-0000-000000000000}"/>
          </ac:spMkLst>
        </pc:spChg>
        <pc:picChg chg="del">
          <ac:chgData name="Damien Querlioz" userId="d9afae59-c2bd-4835-8cfb-d9983e714527" providerId="ADAL" clId="{AE28B1DC-5C8C-4FC9-83FF-D3733B454603}" dt="2023-12-04T20:17:19.067" v="106" actId="478"/>
          <ac:picMkLst>
            <pc:docMk/>
            <pc:sldMk cId="3039161868" sldId="795"/>
            <ac:picMk id="9" creationId="{8DA5AE99-9312-1675-9C6E-59D5D6BCFF6A}"/>
          </ac:picMkLst>
        </pc:picChg>
      </pc:sldChg>
      <pc:sldChg chg="modSp add mod">
        <pc:chgData name="Damien Querlioz" userId="d9afae59-c2bd-4835-8cfb-d9983e714527" providerId="ADAL" clId="{AE28B1DC-5C8C-4FC9-83FF-D3733B454603}" dt="2023-12-05T11:22:16.197" v="116" actId="20577"/>
        <pc:sldMkLst>
          <pc:docMk/>
          <pc:sldMk cId="484595521" sldId="897"/>
        </pc:sldMkLst>
        <pc:spChg chg="mod">
          <ac:chgData name="Damien Querlioz" userId="d9afae59-c2bd-4835-8cfb-d9983e714527" providerId="ADAL" clId="{AE28B1DC-5C8C-4FC9-83FF-D3733B454603}" dt="2023-12-05T11:22:16.197" v="116" actId="20577"/>
          <ac:spMkLst>
            <pc:docMk/>
            <pc:sldMk cId="484595521" sldId="897"/>
            <ac:spMk id="12" creationId="{1DBD6F9A-E8D9-F42D-24E3-8F48C5853F1F}"/>
          </ac:spMkLst>
        </pc:spChg>
      </pc:sldChg>
      <pc:sldChg chg="del">
        <pc:chgData name="Damien Querlioz" userId="d9afae59-c2bd-4835-8cfb-d9983e714527" providerId="ADAL" clId="{AE28B1DC-5C8C-4FC9-83FF-D3733B454603}" dt="2023-12-04T20:17:15.935" v="105" actId="47"/>
        <pc:sldMkLst>
          <pc:docMk/>
          <pc:sldMk cId="2634467984" sldId="936"/>
        </pc:sldMkLst>
      </pc:sldChg>
      <pc:sldChg chg="delSp modSp mod">
        <pc:chgData name="Damien Querlioz" userId="d9afae59-c2bd-4835-8cfb-d9983e714527" providerId="ADAL" clId="{AE28B1DC-5C8C-4FC9-83FF-D3733B454603}" dt="2023-12-04T20:13:06.310" v="76" actId="1035"/>
        <pc:sldMkLst>
          <pc:docMk/>
          <pc:sldMk cId="3943017511" sldId="937"/>
        </pc:sldMkLst>
        <pc:spChg chg="mod">
          <ac:chgData name="Damien Querlioz" userId="d9afae59-c2bd-4835-8cfb-d9983e714527" providerId="ADAL" clId="{AE28B1DC-5C8C-4FC9-83FF-D3733B454603}" dt="2023-12-04T20:12:55.102" v="28" actId="20577"/>
          <ac:spMkLst>
            <pc:docMk/>
            <pc:sldMk cId="3943017511" sldId="937"/>
            <ac:spMk id="3" creationId="{00000000-0000-0000-0000-000000000000}"/>
          </ac:spMkLst>
        </pc:spChg>
        <pc:picChg chg="del">
          <ac:chgData name="Damien Querlioz" userId="d9afae59-c2bd-4835-8cfb-d9983e714527" providerId="ADAL" clId="{AE28B1DC-5C8C-4FC9-83FF-D3733B454603}" dt="2023-12-04T20:12:59.327" v="29" actId="478"/>
          <ac:picMkLst>
            <pc:docMk/>
            <pc:sldMk cId="3943017511" sldId="937"/>
            <ac:picMk id="6" creationId="{BBB1D3C4-6183-EDC0-50DE-337B5F47E9EF}"/>
          </ac:picMkLst>
        </pc:picChg>
        <pc:picChg chg="mod">
          <ac:chgData name="Damien Querlioz" userId="d9afae59-c2bd-4835-8cfb-d9983e714527" providerId="ADAL" clId="{AE28B1DC-5C8C-4FC9-83FF-D3733B454603}" dt="2023-12-04T20:13:06.310" v="76" actId="1035"/>
          <ac:picMkLst>
            <pc:docMk/>
            <pc:sldMk cId="3943017511" sldId="937"/>
            <ac:picMk id="7" creationId="{5AA48206-837F-A687-7337-22E059CDC392}"/>
          </ac:picMkLst>
        </pc:picChg>
      </pc:sldChg>
      <pc:sldChg chg="del">
        <pc:chgData name="Damien Querlioz" userId="d9afae59-c2bd-4835-8cfb-d9983e714527" providerId="ADAL" clId="{AE28B1DC-5C8C-4FC9-83FF-D3733B454603}" dt="2023-12-04T20:16:10.236" v="99" actId="47"/>
        <pc:sldMkLst>
          <pc:docMk/>
          <pc:sldMk cId="2302833328" sldId="950"/>
        </pc:sldMkLst>
      </pc:sldChg>
      <pc:sldChg chg="del">
        <pc:chgData name="Damien Querlioz" userId="d9afae59-c2bd-4835-8cfb-d9983e714527" providerId="ADAL" clId="{AE28B1DC-5C8C-4FC9-83FF-D3733B454603}" dt="2023-12-04T20:16:18.769" v="101" actId="47"/>
        <pc:sldMkLst>
          <pc:docMk/>
          <pc:sldMk cId="4078620681" sldId="951"/>
        </pc:sldMkLst>
      </pc:sldChg>
      <pc:sldChg chg="del">
        <pc:chgData name="Damien Querlioz" userId="d9afae59-c2bd-4835-8cfb-d9983e714527" providerId="ADAL" clId="{AE28B1DC-5C8C-4FC9-83FF-D3733B454603}" dt="2023-12-04T20:16:18.769" v="101" actId="47"/>
        <pc:sldMkLst>
          <pc:docMk/>
          <pc:sldMk cId="1013126268" sldId="952"/>
        </pc:sldMkLst>
      </pc:sldChg>
      <pc:sldChg chg="del">
        <pc:chgData name="Damien Querlioz" userId="d9afae59-c2bd-4835-8cfb-d9983e714527" providerId="ADAL" clId="{AE28B1DC-5C8C-4FC9-83FF-D3733B454603}" dt="2023-12-04T20:16:18.769" v="101" actId="47"/>
        <pc:sldMkLst>
          <pc:docMk/>
          <pc:sldMk cId="4276036053" sldId="953"/>
        </pc:sldMkLst>
      </pc:sldChg>
      <pc:sldChg chg="addSp delSp modSp del mod">
        <pc:chgData name="Damien Querlioz" userId="d9afae59-c2bd-4835-8cfb-d9983e714527" providerId="ADAL" clId="{AE28B1DC-5C8C-4FC9-83FF-D3733B454603}" dt="2023-12-04T20:18:43.585" v="108" actId="47"/>
        <pc:sldMkLst>
          <pc:docMk/>
          <pc:sldMk cId="1920018384" sldId="966"/>
        </pc:sldMkLst>
        <pc:spChg chg="add mod">
          <ac:chgData name="Damien Querlioz" userId="d9afae59-c2bd-4835-8cfb-d9983e714527" providerId="ADAL" clId="{AE28B1DC-5C8C-4FC9-83FF-D3733B454603}" dt="2023-12-04T20:11:49.769" v="20"/>
          <ac:spMkLst>
            <pc:docMk/>
            <pc:sldMk cId="1920018384" sldId="966"/>
            <ac:spMk id="6" creationId="{EFA0026C-9C38-6B8B-D36B-E4D382B5BFBA}"/>
          </ac:spMkLst>
        </pc:spChg>
        <pc:spChg chg="del">
          <ac:chgData name="Damien Querlioz" userId="d9afae59-c2bd-4835-8cfb-d9983e714527" providerId="ADAL" clId="{AE28B1DC-5C8C-4FC9-83FF-D3733B454603}" dt="2023-12-04T20:11:49.010" v="19" actId="478"/>
          <ac:spMkLst>
            <pc:docMk/>
            <pc:sldMk cId="1920018384" sldId="966"/>
            <ac:spMk id="12" creationId="{D076982F-17D5-0BA4-F687-0A205E045CE7}"/>
          </ac:spMkLst>
        </pc:spChg>
      </pc:sldChg>
      <pc:sldChg chg="addSp delSp modSp mod">
        <pc:chgData name="Damien Querlioz" userId="d9afae59-c2bd-4835-8cfb-d9983e714527" providerId="ADAL" clId="{AE28B1DC-5C8C-4FC9-83FF-D3733B454603}" dt="2023-12-04T20:12:10.935" v="26"/>
        <pc:sldMkLst>
          <pc:docMk/>
          <pc:sldMk cId="4083310008" sldId="967"/>
        </pc:sldMkLst>
        <pc:spChg chg="add mod">
          <ac:chgData name="Damien Querlioz" userId="d9afae59-c2bd-4835-8cfb-d9983e714527" providerId="ADAL" clId="{AE28B1DC-5C8C-4FC9-83FF-D3733B454603}" dt="2023-12-04T20:12:10.935" v="26"/>
          <ac:spMkLst>
            <pc:docMk/>
            <pc:sldMk cId="4083310008" sldId="967"/>
            <ac:spMk id="8" creationId="{0511295C-AC85-688B-ED95-58DF36A9CDC5}"/>
          </ac:spMkLst>
        </pc:spChg>
        <pc:spChg chg="del">
          <ac:chgData name="Damien Querlioz" userId="d9afae59-c2bd-4835-8cfb-d9983e714527" providerId="ADAL" clId="{AE28B1DC-5C8C-4FC9-83FF-D3733B454603}" dt="2023-12-04T20:12:10.541" v="25" actId="478"/>
          <ac:spMkLst>
            <pc:docMk/>
            <pc:sldMk cId="4083310008" sldId="967"/>
            <ac:spMk id="16" creationId="{799F0808-7F36-DCF1-DB13-107D5242B963}"/>
          </ac:spMkLst>
        </pc:spChg>
      </pc:sldChg>
      <pc:sldChg chg="addSp delSp modSp del mod">
        <pc:chgData name="Damien Querlioz" userId="d9afae59-c2bd-4835-8cfb-d9983e714527" providerId="ADAL" clId="{AE28B1DC-5C8C-4FC9-83FF-D3733B454603}" dt="2023-12-04T20:18:40.036" v="107" actId="47"/>
        <pc:sldMkLst>
          <pc:docMk/>
          <pc:sldMk cId="1832354149" sldId="974"/>
        </pc:sldMkLst>
        <pc:spChg chg="add mod">
          <ac:chgData name="Damien Querlioz" userId="d9afae59-c2bd-4835-8cfb-d9983e714527" providerId="ADAL" clId="{AE28B1DC-5C8C-4FC9-83FF-D3733B454603}" dt="2023-12-04T20:12:04.917" v="24"/>
          <ac:spMkLst>
            <pc:docMk/>
            <pc:sldMk cId="1832354149" sldId="974"/>
            <ac:spMk id="5" creationId="{5FD10F81-6F71-03E7-48E9-649A7A7C1B1E}"/>
          </ac:spMkLst>
        </pc:spChg>
        <pc:spChg chg="del">
          <ac:chgData name="Damien Querlioz" userId="d9afae59-c2bd-4835-8cfb-d9983e714527" providerId="ADAL" clId="{AE28B1DC-5C8C-4FC9-83FF-D3733B454603}" dt="2023-12-04T20:12:04.508" v="23" actId="478"/>
          <ac:spMkLst>
            <pc:docMk/>
            <pc:sldMk cId="1832354149" sldId="974"/>
            <ac:spMk id="16" creationId="{799F0808-7F36-DCF1-DB13-107D5242B963}"/>
          </ac:spMkLst>
        </pc:spChg>
      </pc:sldChg>
      <pc:sldChg chg="addSp delSp modSp mod">
        <pc:chgData name="Damien Querlioz" userId="d9afae59-c2bd-4835-8cfb-d9983e714527" providerId="ADAL" clId="{AE28B1DC-5C8C-4FC9-83FF-D3733B454603}" dt="2023-12-04T20:11:58.961" v="22"/>
        <pc:sldMkLst>
          <pc:docMk/>
          <pc:sldMk cId="1210158040" sldId="975"/>
        </pc:sldMkLst>
        <pc:spChg chg="add mod">
          <ac:chgData name="Damien Querlioz" userId="d9afae59-c2bd-4835-8cfb-d9983e714527" providerId="ADAL" clId="{AE28B1DC-5C8C-4FC9-83FF-D3733B454603}" dt="2023-12-04T20:11:58.961" v="22"/>
          <ac:spMkLst>
            <pc:docMk/>
            <pc:sldMk cId="1210158040" sldId="975"/>
            <ac:spMk id="5" creationId="{3CC4185B-C70C-F24E-B2A4-40F7908A7A7A}"/>
          </ac:spMkLst>
        </pc:spChg>
        <pc:spChg chg="del">
          <ac:chgData name="Damien Querlioz" userId="d9afae59-c2bd-4835-8cfb-d9983e714527" providerId="ADAL" clId="{AE28B1DC-5C8C-4FC9-83FF-D3733B454603}" dt="2023-12-04T20:11:58.412" v="21" actId="478"/>
          <ac:spMkLst>
            <pc:docMk/>
            <pc:sldMk cId="1210158040" sldId="975"/>
            <ac:spMk id="16" creationId="{799F0808-7F36-DCF1-DB13-107D5242B963}"/>
          </ac:spMkLst>
        </pc:spChg>
      </pc:sldChg>
      <pc:sldChg chg="addSp delSp modSp mod">
        <pc:chgData name="Damien Querlioz" userId="d9afae59-c2bd-4835-8cfb-d9983e714527" providerId="ADAL" clId="{AE28B1DC-5C8C-4FC9-83FF-D3733B454603}" dt="2023-12-04T20:11:43.239" v="18"/>
        <pc:sldMkLst>
          <pc:docMk/>
          <pc:sldMk cId="900590846" sldId="979"/>
        </pc:sldMkLst>
        <pc:spChg chg="add mod">
          <ac:chgData name="Damien Querlioz" userId="d9afae59-c2bd-4835-8cfb-d9983e714527" providerId="ADAL" clId="{AE28B1DC-5C8C-4FC9-83FF-D3733B454603}" dt="2023-12-04T20:11:43.239" v="18"/>
          <ac:spMkLst>
            <pc:docMk/>
            <pc:sldMk cId="900590846" sldId="979"/>
            <ac:spMk id="7" creationId="{DF98BCFD-84DA-ED2A-771E-D08A86CC78AF}"/>
          </ac:spMkLst>
        </pc:spChg>
        <pc:spChg chg="del">
          <ac:chgData name="Damien Querlioz" userId="d9afae59-c2bd-4835-8cfb-d9983e714527" providerId="ADAL" clId="{AE28B1DC-5C8C-4FC9-83FF-D3733B454603}" dt="2023-12-04T20:11:42.548" v="17" actId="478"/>
          <ac:spMkLst>
            <pc:docMk/>
            <pc:sldMk cId="900590846" sldId="979"/>
            <ac:spMk id="12" creationId="{D076982F-17D5-0BA4-F687-0A205E045CE7}"/>
          </ac:spMkLst>
        </pc:spChg>
      </pc:sldChg>
      <pc:sldChg chg="addSp delSp modSp del mod">
        <pc:chgData name="Damien Querlioz" userId="d9afae59-c2bd-4835-8cfb-d9983e714527" providerId="ADAL" clId="{AE28B1DC-5C8C-4FC9-83FF-D3733B454603}" dt="2023-12-04T20:11:36.034" v="16" actId="47"/>
        <pc:sldMkLst>
          <pc:docMk/>
          <pc:sldMk cId="651361217" sldId="980"/>
        </pc:sldMkLst>
        <pc:spChg chg="add mod">
          <ac:chgData name="Damien Querlioz" userId="d9afae59-c2bd-4835-8cfb-d9983e714527" providerId="ADAL" clId="{AE28B1DC-5C8C-4FC9-83FF-D3733B454603}" dt="2023-12-04T20:11:24.203" v="15"/>
          <ac:spMkLst>
            <pc:docMk/>
            <pc:sldMk cId="651361217" sldId="980"/>
            <ac:spMk id="5" creationId="{6650C773-399D-C5E2-97D1-12713980EAF7}"/>
          </ac:spMkLst>
        </pc:spChg>
        <pc:spChg chg="del">
          <ac:chgData name="Damien Querlioz" userId="d9afae59-c2bd-4835-8cfb-d9983e714527" providerId="ADAL" clId="{AE28B1DC-5C8C-4FC9-83FF-D3733B454603}" dt="2023-12-04T20:11:23.401" v="14" actId="478"/>
          <ac:spMkLst>
            <pc:docMk/>
            <pc:sldMk cId="651361217" sldId="980"/>
            <ac:spMk id="12" creationId="{D076982F-17D5-0BA4-F687-0A205E045CE7}"/>
          </ac:spMkLst>
        </pc:spChg>
      </pc:sldChg>
      <pc:sldChg chg="addSp delSp modSp mod">
        <pc:chgData name="Damien Querlioz" userId="d9afae59-c2bd-4835-8cfb-d9983e714527" providerId="ADAL" clId="{AE28B1DC-5C8C-4FC9-83FF-D3733B454603}" dt="2023-12-04T20:11:17.107" v="13"/>
        <pc:sldMkLst>
          <pc:docMk/>
          <pc:sldMk cId="3317423694" sldId="981"/>
        </pc:sldMkLst>
        <pc:spChg chg="add mod">
          <ac:chgData name="Damien Querlioz" userId="d9afae59-c2bd-4835-8cfb-d9983e714527" providerId="ADAL" clId="{AE28B1DC-5C8C-4FC9-83FF-D3733B454603}" dt="2023-12-04T20:11:17.107" v="13"/>
          <ac:spMkLst>
            <pc:docMk/>
            <pc:sldMk cId="3317423694" sldId="981"/>
            <ac:spMk id="5" creationId="{EA3018ED-F4E1-782D-1D01-FC58537AC832}"/>
          </ac:spMkLst>
        </pc:spChg>
        <pc:spChg chg="del">
          <ac:chgData name="Damien Querlioz" userId="d9afae59-c2bd-4835-8cfb-d9983e714527" providerId="ADAL" clId="{AE28B1DC-5C8C-4FC9-83FF-D3733B454603}" dt="2023-12-04T20:11:16.174" v="12" actId="478"/>
          <ac:spMkLst>
            <pc:docMk/>
            <pc:sldMk cId="3317423694" sldId="981"/>
            <ac:spMk id="12" creationId="{D076982F-17D5-0BA4-F687-0A205E045CE7}"/>
          </ac:spMkLst>
        </pc:spChg>
      </pc:sldChg>
      <pc:sldChg chg="addSp delSp modSp mod">
        <pc:chgData name="Damien Querlioz" userId="d9afae59-c2bd-4835-8cfb-d9983e714527" providerId="ADAL" clId="{AE28B1DC-5C8C-4FC9-83FF-D3733B454603}" dt="2023-12-04T20:11:10.224" v="11" actId="1035"/>
        <pc:sldMkLst>
          <pc:docMk/>
          <pc:sldMk cId="1376096609" sldId="982"/>
        </pc:sldMkLst>
        <pc:spChg chg="add mod">
          <ac:chgData name="Damien Querlioz" userId="d9afae59-c2bd-4835-8cfb-d9983e714527" providerId="ADAL" clId="{AE28B1DC-5C8C-4FC9-83FF-D3733B454603}" dt="2023-12-04T20:11:10.224" v="11" actId="1035"/>
          <ac:spMkLst>
            <pc:docMk/>
            <pc:sldMk cId="1376096609" sldId="982"/>
            <ac:spMk id="5" creationId="{EFF2AD15-1CC5-FE24-9EF2-CB65A1EC62A2}"/>
          </ac:spMkLst>
        </pc:spChg>
        <pc:spChg chg="del">
          <ac:chgData name="Damien Querlioz" userId="d9afae59-c2bd-4835-8cfb-d9983e714527" providerId="ADAL" clId="{AE28B1DC-5C8C-4FC9-83FF-D3733B454603}" dt="2023-12-04T20:11:07.707" v="0" actId="478"/>
          <ac:spMkLst>
            <pc:docMk/>
            <pc:sldMk cId="1376096609" sldId="982"/>
            <ac:spMk id="12" creationId="{D076982F-17D5-0BA4-F687-0A205E045CE7}"/>
          </ac:spMkLst>
        </pc:spChg>
      </pc:sldChg>
      <pc:sldChg chg="del">
        <pc:chgData name="Damien Querlioz" userId="d9afae59-c2bd-4835-8cfb-d9983e714527" providerId="ADAL" clId="{AE28B1DC-5C8C-4FC9-83FF-D3733B454603}" dt="2023-12-04T20:13:16.233" v="77" actId="47"/>
        <pc:sldMkLst>
          <pc:docMk/>
          <pc:sldMk cId="2097120767" sldId="984"/>
        </pc:sldMkLst>
      </pc:sldChg>
      <pc:sldChg chg="del">
        <pc:chgData name="Damien Querlioz" userId="d9afae59-c2bd-4835-8cfb-d9983e714527" providerId="ADAL" clId="{AE28B1DC-5C8C-4FC9-83FF-D3733B454603}" dt="2023-12-04T20:15:33.430" v="96" actId="47"/>
        <pc:sldMkLst>
          <pc:docMk/>
          <pc:sldMk cId="830457313" sldId="985"/>
        </pc:sldMkLst>
      </pc:sldChg>
      <pc:sldChg chg="del">
        <pc:chgData name="Damien Querlioz" userId="d9afae59-c2bd-4835-8cfb-d9983e714527" providerId="ADAL" clId="{AE28B1DC-5C8C-4FC9-83FF-D3733B454603}" dt="2023-12-04T20:13:28.988" v="79" actId="47"/>
        <pc:sldMkLst>
          <pc:docMk/>
          <pc:sldMk cId="3726978509" sldId="986"/>
        </pc:sldMkLst>
      </pc:sldChg>
      <pc:sldChg chg="del">
        <pc:chgData name="Damien Querlioz" userId="d9afae59-c2bd-4835-8cfb-d9983e714527" providerId="ADAL" clId="{AE28B1DC-5C8C-4FC9-83FF-D3733B454603}" dt="2023-12-04T20:13:58.670" v="83" actId="47"/>
        <pc:sldMkLst>
          <pc:docMk/>
          <pc:sldMk cId="751993091" sldId="987"/>
        </pc:sldMkLst>
      </pc:sldChg>
      <pc:sldChg chg="add del">
        <pc:chgData name="Damien Querlioz" userId="d9afae59-c2bd-4835-8cfb-d9983e714527" providerId="ADAL" clId="{AE28B1DC-5C8C-4FC9-83FF-D3733B454603}" dt="2023-12-04T20:17:15.935" v="105" actId="47"/>
        <pc:sldMkLst>
          <pc:docMk/>
          <pc:sldMk cId="1274131043" sldId="988"/>
        </pc:sldMkLst>
      </pc:sldChg>
      <pc:sldChg chg="del">
        <pc:chgData name="Damien Querlioz" userId="d9afae59-c2bd-4835-8cfb-d9983e714527" providerId="ADAL" clId="{AE28B1DC-5C8C-4FC9-83FF-D3733B454603}" dt="2023-12-04T20:16:14.984" v="100" actId="2696"/>
        <pc:sldMkLst>
          <pc:docMk/>
          <pc:sldMk cId="3759040472" sldId="988"/>
        </pc:sldMkLst>
      </pc:sldChg>
      <pc:sldChg chg="modSp add mod">
        <pc:chgData name="Damien Querlioz" userId="d9afae59-c2bd-4835-8cfb-d9983e714527" providerId="ADAL" clId="{AE28B1DC-5C8C-4FC9-83FF-D3733B454603}" dt="2023-12-04T20:14:42.256" v="88" actId="207"/>
        <pc:sldMkLst>
          <pc:docMk/>
          <pc:sldMk cId="3803839397" sldId="989"/>
        </pc:sldMkLst>
        <pc:spChg chg="mod">
          <ac:chgData name="Damien Querlioz" userId="d9afae59-c2bd-4835-8cfb-d9983e714527" providerId="ADAL" clId="{AE28B1DC-5C8C-4FC9-83FF-D3733B454603}" dt="2023-12-04T20:14:42.256" v="88" actId="207"/>
          <ac:spMkLst>
            <pc:docMk/>
            <pc:sldMk cId="3803839397" sldId="989"/>
            <ac:spMk id="3" creationId="{00000000-0000-0000-0000-000000000000}"/>
          </ac:spMkLst>
        </pc:spChg>
      </pc:sldChg>
      <pc:sldChg chg="modSp add del mod">
        <pc:chgData name="Damien Querlioz" userId="d9afae59-c2bd-4835-8cfb-d9983e714527" providerId="ADAL" clId="{AE28B1DC-5C8C-4FC9-83FF-D3733B454603}" dt="2023-12-04T20:14:54.195" v="90" actId="47"/>
        <pc:sldMkLst>
          <pc:docMk/>
          <pc:sldMk cId="1338446237" sldId="990"/>
        </pc:sldMkLst>
        <pc:spChg chg="mod">
          <ac:chgData name="Damien Querlioz" userId="d9afae59-c2bd-4835-8cfb-d9983e714527" providerId="ADAL" clId="{AE28B1DC-5C8C-4FC9-83FF-D3733B454603}" dt="2023-12-04T20:14:16.228" v="85" actId="207"/>
          <ac:spMkLst>
            <pc:docMk/>
            <pc:sldMk cId="1338446237" sldId="990"/>
            <ac:spMk id="3" creationId="{00000000-0000-0000-0000-000000000000}"/>
          </ac:spMkLst>
        </pc:spChg>
      </pc:sldChg>
      <pc:sldChg chg="modSp add mod">
        <pc:chgData name="Damien Querlioz" userId="d9afae59-c2bd-4835-8cfb-d9983e714527" providerId="ADAL" clId="{AE28B1DC-5C8C-4FC9-83FF-D3733B454603}" dt="2023-12-04T20:15:14.610" v="94" actId="1036"/>
        <pc:sldMkLst>
          <pc:docMk/>
          <pc:sldMk cId="563352098" sldId="991"/>
        </pc:sldMkLst>
        <pc:spChg chg="mod">
          <ac:chgData name="Damien Querlioz" userId="d9afae59-c2bd-4835-8cfb-d9983e714527" providerId="ADAL" clId="{AE28B1DC-5C8C-4FC9-83FF-D3733B454603}" dt="2023-12-04T20:15:14.610" v="94" actId="1036"/>
          <ac:spMkLst>
            <pc:docMk/>
            <pc:sldMk cId="563352098" sldId="991"/>
            <ac:spMk id="2" creationId="{00000000-0000-0000-0000-000000000000}"/>
          </ac:spMkLst>
        </pc:spChg>
        <pc:spChg chg="mod">
          <ac:chgData name="Damien Querlioz" userId="d9afae59-c2bd-4835-8cfb-d9983e714527" providerId="ADAL" clId="{AE28B1DC-5C8C-4FC9-83FF-D3733B454603}" dt="2023-12-04T20:15:10.985" v="92" actId="207"/>
          <ac:spMkLst>
            <pc:docMk/>
            <pc:sldMk cId="563352098" sldId="991"/>
            <ac:spMk id="3" creationId="{00000000-0000-0000-0000-000000000000}"/>
          </ac:spMkLst>
        </pc:spChg>
      </pc:sldChg>
      <pc:sldChg chg="modSp add mod">
        <pc:chgData name="Damien Querlioz" userId="d9afae59-c2bd-4835-8cfb-d9983e714527" providerId="ADAL" clId="{AE28B1DC-5C8C-4FC9-83FF-D3733B454603}" dt="2023-12-04T20:15:45.471" v="98" actId="207"/>
        <pc:sldMkLst>
          <pc:docMk/>
          <pc:sldMk cId="1765842061" sldId="992"/>
        </pc:sldMkLst>
        <pc:spChg chg="mod">
          <ac:chgData name="Damien Querlioz" userId="d9afae59-c2bd-4835-8cfb-d9983e714527" providerId="ADAL" clId="{AE28B1DC-5C8C-4FC9-83FF-D3733B454603}" dt="2023-12-04T20:15:45.471" v="98" actId="207"/>
          <ac:spMkLst>
            <pc:docMk/>
            <pc:sldMk cId="1765842061" sldId="992"/>
            <ac:spMk id="3" creationId="{00000000-0000-0000-0000-000000000000}"/>
          </ac:spMkLst>
        </pc:spChg>
      </pc:sldChg>
      <pc:sldMasterChg chg="delSldLayout">
        <pc:chgData name="Damien Querlioz" userId="d9afae59-c2bd-4835-8cfb-d9983e714527" providerId="ADAL" clId="{AE28B1DC-5C8C-4FC9-83FF-D3733B454603}" dt="2023-12-04T20:16:14.984" v="100" actId="2696"/>
        <pc:sldMasterMkLst>
          <pc:docMk/>
          <pc:sldMasterMk cId="2242941789" sldId="2147483672"/>
        </pc:sldMasterMkLst>
        <pc:sldLayoutChg chg="del">
          <pc:chgData name="Damien Querlioz" userId="d9afae59-c2bd-4835-8cfb-d9983e714527" providerId="ADAL" clId="{AE28B1DC-5C8C-4FC9-83FF-D3733B454603}" dt="2023-12-04T20:16:14.984" v="100" actId="2696"/>
          <pc:sldLayoutMkLst>
            <pc:docMk/>
            <pc:sldMasterMk cId="2242941789" sldId="2147483672"/>
            <pc:sldLayoutMk cId="161939433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07A44-ACB3-49FA-BFDD-E508664716F1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477D0-182A-42F5-9A8C-08B75B3622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834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23DD5-52B4-48BA-BB13-A11FD7B96DF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77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fr-FR" dirty="0" err="1"/>
              <a:t>Instead</a:t>
            </a:r>
            <a:r>
              <a:rPr lang="fr-FR" baseline="0" dirty="0"/>
              <a:t> of </a:t>
            </a:r>
            <a:r>
              <a:rPr lang="fr-FR" baseline="0" dirty="0" err="1"/>
              <a:t>finding</a:t>
            </a:r>
            <a:r>
              <a:rPr lang="fr-FR" baseline="0" dirty="0"/>
              <a:t> </a:t>
            </a:r>
            <a:r>
              <a:rPr lang="fr-FR" baseline="0" dirty="0" err="1"/>
              <a:t>ways</a:t>
            </a:r>
            <a:r>
              <a:rPr lang="fr-FR" baseline="0" dirty="0"/>
              <a:t> of </a:t>
            </a:r>
            <a:r>
              <a:rPr lang="fr-FR" baseline="0" dirty="0" err="1"/>
              <a:t>fighting</a:t>
            </a:r>
            <a:r>
              <a:rPr lang="fr-FR" baseline="0" dirty="0"/>
              <a:t> </a:t>
            </a:r>
            <a:r>
              <a:rPr lang="fr-FR" baseline="0" dirty="0" err="1"/>
              <a:t>against</a:t>
            </a:r>
            <a:r>
              <a:rPr lang="fr-FR" baseline="0" dirty="0"/>
              <a:t> </a:t>
            </a:r>
            <a:r>
              <a:rPr lang="fr-FR" baseline="0" dirty="0" err="1"/>
              <a:t>these</a:t>
            </a:r>
            <a:r>
              <a:rPr lang="fr-FR" baseline="0" dirty="0"/>
              <a:t> </a:t>
            </a:r>
            <a:r>
              <a:rPr lang="fr-FR" baseline="0" dirty="0" err="1"/>
              <a:t>intrinsic</a:t>
            </a:r>
            <a:r>
              <a:rPr lang="fr-FR" baseline="0" dirty="0"/>
              <a:t> </a:t>
            </a:r>
            <a:r>
              <a:rPr lang="fr-FR" baseline="0" dirty="0" err="1"/>
              <a:t>random</a:t>
            </a:r>
            <a:r>
              <a:rPr lang="fr-FR" baseline="0" dirty="0"/>
              <a:t> </a:t>
            </a:r>
            <a:r>
              <a:rPr lang="fr-FR" baseline="0" dirty="0" err="1"/>
              <a:t>properties</a:t>
            </a:r>
            <a:r>
              <a:rPr lang="fr-FR" baseline="0" dirty="0"/>
              <a:t> </a:t>
            </a:r>
            <a:r>
              <a:rPr lang="fr-FR" baseline="0" dirty="0" err="1"/>
              <a:t>using</a:t>
            </a:r>
            <a:r>
              <a:rPr lang="fr-FR" baseline="0" dirty="0"/>
              <a:t> mitigation techniques </a:t>
            </a:r>
            <a:r>
              <a:rPr lang="fr-FR" baseline="0" dirty="0" err="1"/>
              <a:t>like</a:t>
            </a:r>
            <a:r>
              <a:rPr lang="fr-FR" baseline="0" dirty="0"/>
              <a:t> the </a:t>
            </a:r>
            <a:r>
              <a:rPr lang="fr-FR" baseline="0" dirty="0" err="1"/>
              <a:t>rest</a:t>
            </a:r>
            <a:r>
              <a:rPr lang="fr-FR" baseline="0" dirty="0"/>
              <a:t> of the state of the art, </a:t>
            </a:r>
            <a:r>
              <a:rPr lang="fr-FR" baseline="0" dirty="0" err="1"/>
              <a:t>what</a:t>
            </a:r>
            <a:r>
              <a:rPr lang="fr-FR" baseline="0" dirty="0"/>
              <a:t>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did</a:t>
            </a:r>
            <a:r>
              <a:rPr lang="fr-FR" baseline="0" dirty="0"/>
              <a:t> in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thesis</a:t>
            </a:r>
            <a:r>
              <a:rPr lang="fr-FR" baseline="0" dirty="0"/>
              <a:t> </a:t>
            </a:r>
            <a:r>
              <a:rPr lang="fr-FR" baseline="0" dirty="0" err="1"/>
              <a:t>was</a:t>
            </a:r>
            <a:r>
              <a:rPr lang="fr-FR" baseline="0" dirty="0"/>
              <a:t> look for </a:t>
            </a:r>
            <a:r>
              <a:rPr lang="fr-FR" baseline="0" dirty="0" err="1"/>
              <a:t>another</a:t>
            </a:r>
            <a:r>
              <a:rPr lang="fr-FR" baseline="0" dirty="0"/>
              <a:t> machine </a:t>
            </a:r>
            <a:r>
              <a:rPr lang="fr-FR" baseline="0" dirty="0" err="1"/>
              <a:t>learning</a:t>
            </a:r>
            <a:r>
              <a:rPr lang="fr-FR" baseline="0" dirty="0"/>
              <a:t> </a:t>
            </a:r>
            <a:r>
              <a:rPr lang="fr-FR" baseline="0" dirty="0" err="1"/>
              <a:t>approch</a:t>
            </a:r>
            <a:r>
              <a:rPr lang="fr-FR" baseline="0" dirty="0"/>
              <a:t> </a:t>
            </a:r>
            <a:r>
              <a:rPr lang="fr-FR" baseline="0" dirty="0" err="1"/>
              <a:t>that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more </a:t>
            </a:r>
            <a:r>
              <a:rPr lang="fr-FR" baseline="0" dirty="0" err="1"/>
              <a:t>suitable</a:t>
            </a:r>
            <a:endParaRPr lang="fr-FR" baseline="0" dirty="0"/>
          </a:p>
          <a:p>
            <a:pPr marL="285750" indent="-285750">
              <a:buFontTx/>
              <a:buChar char="-"/>
            </a:pPr>
            <a:r>
              <a:rPr lang="fr-FR" baseline="0" dirty="0"/>
              <a:t>In </a:t>
            </a:r>
            <a:r>
              <a:rPr lang="fr-FR" baseline="0" dirty="0" err="1"/>
              <a:t>my</a:t>
            </a:r>
            <a:r>
              <a:rPr lang="fr-FR" baseline="0" dirty="0"/>
              <a:t> </a:t>
            </a:r>
            <a:r>
              <a:rPr lang="fr-FR" baseline="0" dirty="0" err="1"/>
              <a:t>thesis</a:t>
            </a:r>
            <a:r>
              <a:rPr lang="fr-FR" baseline="0" dirty="0"/>
              <a:t>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propsed</a:t>
            </a:r>
            <a:r>
              <a:rPr lang="fr-FR" baseline="0" dirty="0"/>
              <a:t> </a:t>
            </a:r>
            <a:r>
              <a:rPr lang="fr-FR" baseline="0" dirty="0" err="1"/>
              <a:t>that</a:t>
            </a:r>
            <a:r>
              <a:rPr lang="fr-FR" baseline="0" dirty="0"/>
              <a:t> a </a:t>
            </a:r>
            <a:r>
              <a:rPr lang="fr-FR" baseline="0" dirty="0" err="1"/>
              <a:t>much</a:t>
            </a:r>
            <a:r>
              <a:rPr lang="fr-FR" baseline="0" dirty="0"/>
              <a:t> more </a:t>
            </a:r>
            <a:r>
              <a:rPr lang="fr-FR" baseline="0" dirty="0" err="1"/>
              <a:t>suitable</a:t>
            </a:r>
            <a:r>
              <a:rPr lang="fr-FR" baseline="0" dirty="0"/>
              <a:t> </a:t>
            </a:r>
            <a:r>
              <a:rPr lang="fr-FR" baseline="0" dirty="0" err="1"/>
              <a:t>learing</a:t>
            </a:r>
            <a:r>
              <a:rPr lang="fr-FR" baseline="0" dirty="0"/>
              <a:t> </a:t>
            </a:r>
            <a:r>
              <a:rPr lang="fr-FR" baseline="0" dirty="0" err="1"/>
              <a:t>algorithm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one </a:t>
            </a:r>
            <a:r>
              <a:rPr lang="fr-FR" baseline="0" dirty="0" err="1"/>
              <a:t>called</a:t>
            </a:r>
            <a:r>
              <a:rPr lang="fr-FR" baseline="0" dirty="0"/>
              <a:t> Markov </a:t>
            </a:r>
            <a:r>
              <a:rPr lang="fr-FR" baseline="0" dirty="0" err="1"/>
              <a:t>chain</a:t>
            </a:r>
            <a:r>
              <a:rPr lang="fr-FR" baseline="0" dirty="0"/>
              <a:t> Monte Carlo </a:t>
            </a:r>
            <a:r>
              <a:rPr lang="fr-FR" baseline="0" dirty="0" err="1"/>
              <a:t>sampling</a:t>
            </a:r>
            <a:endParaRPr lang="fr-FR" baseline="0" dirty="0"/>
          </a:p>
          <a:p>
            <a:pPr marL="285750" indent="-285750">
              <a:buFontTx/>
              <a:buChar char="-"/>
            </a:pPr>
            <a:r>
              <a:rPr lang="fr-FR" baseline="0" dirty="0"/>
              <a:t>Markov </a:t>
            </a:r>
            <a:r>
              <a:rPr lang="fr-FR" baseline="0" dirty="0" err="1"/>
              <a:t>chain</a:t>
            </a:r>
            <a:r>
              <a:rPr lang="fr-FR" baseline="0" dirty="0"/>
              <a:t> Monte Carlo </a:t>
            </a:r>
            <a:r>
              <a:rPr lang="fr-FR" baseline="0" dirty="0" err="1"/>
              <a:t>re-poses</a:t>
            </a:r>
            <a:r>
              <a:rPr lang="fr-FR" baseline="0" dirty="0"/>
              <a:t> the </a:t>
            </a:r>
            <a:r>
              <a:rPr lang="fr-FR" baseline="0" dirty="0" err="1"/>
              <a:t>learning</a:t>
            </a:r>
            <a:r>
              <a:rPr lang="fr-FR" baseline="0" dirty="0"/>
              <a:t> </a:t>
            </a:r>
            <a:r>
              <a:rPr lang="fr-FR" baseline="0" dirty="0" err="1"/>
              <a:t>problem</a:t>
            </a:r>
            <a:r>
              <a:rPr lang="fr-FR" baseline="0" dirty="0"/>
              <a:t> by </a:t>
            </a:r>
            <a:r>
              <a:rPr lang="fr-FR" baseline="0" dirty="0" err="1"/>
              <a:t>trying</a:t>
            </a:r>
            <a:r>
              <a:rPr lang="fr-FR" baseline="0" dirty="0"/>
              <a:t> to </a:t>
            </a:r>
            <a:r>
              <a:rPr lang="fr-FR" baseline="0" dirty="0" err="1"/>
              <a:t>answer</a:t>
            </a:r>
            <a:r>
              <a:rPr lang="fr-FR" baseline="0" dirty="0"/>
              <a:t> the question, how </a:t>
            </a:r>
            <a:r>
              <a:rPr lang="fr-FR" baseline="0" dirty="0" err="1"/>
              <a:t>likely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my</a:t>
            </a:r>
            <a:r>
              <a:rPr lang="fr-FR" baseline="0" dirty="0"/>
              <a:t> model </a:t>
            </a:r>
            <a:r>
              <a:rPr lang="fr-FR" baseline="0" dirty="0" err="1"/>
              <a:t>given</a:t>
            </a:r>
            <a:r>
              <a:rPr lang="fr-FR" baseline="0" dirty="0"/>
              <a:t> </a:t>
            </a:r>
            <a:r>
              <a:rPr lang="fr-FR" baseline="0" dirty="0" err="1"/>
              <a:t>my</a:t>
            </a:r>
            <a:r>
              <a:rPr lang="fr-FR" baseline="0" dirty="0"/>
              <a:t> data. In </a:t>
            </a:r>
            <a:r>
              <a:rPr lang="fr-FR" baseline="0" dirty="0" err="1"/>
              <a:t>contrast</a:t>
            </a:r>
            <a:r>
              <a:rPr lang="fr-FR" baseline="0" dirty="0"/>
              <a:t> to </a:t>
            </a:r>
            <a:r>
              <a:rPr lang="fr-FR" baseline="0" dirty="0" err="1"/>
              <a:t>descedning</a:t>
            </a:r>
            <a:r>
              <a:rPr lang="fr-FR" baseline="0" dirty="0"/>
              <a:t> an </a:t>
            </a:r>
            <a:r>
              <a:rPr lang="fr-FR" baseline="0" dirty="0" err="1"/>
              <a:t>error</a:t>
            </a:r>
            <a:r>
              <a:rPr lang="fr-FR" baseline="0" dirty="0"/>
              <a:t> gradient, MCMC </a:t>
            </a:r>
            <a:r>
              <a:rPr lang="fr-FR" baseline="0" dirty="0" err="1"/>
              <a:t>aims</a:t>
            </a:r>
            <a:r>
              <a:rPr lang="fr-FR" baseline="0" dirty="0"/>
              <a:t> to </a:t>
            </a:r>
            <a:r>
              <a:rPr lang="fr-FR" baseline="0" dirty="0" err="1"/>
              <a:t>build</a:t>
            </a:r>
            <a:r>
              <a:rPr lang="fr-FR" baseline="0" dirty="0"/>
              <a:t> up a </a:t>
            </a:r>
            <a:r>
              <a:rPr lang="fr-FR" baseline="0" dirty="0" err="1"/>
              <a:t>picture</a:t>
            </a:r>
            <a:r>
              <a:rPr lang="fr-FR" baseline="0" dirty="0"/>
              <a:t> of </a:t>
            </a:r>
            <a:r>
              <a:rPr lang="fr-FR" baseline="0" dirty="0" err="1"/>
              <a:t>what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called</a:t>
            </a:r>
            <a:r>
              <a:rPr lang="fr-FR" baseline="0" dirty="0"/>
              <a:t> the </a:t>
            </a:r>
            <a:r>
              <a:rPr lang="fr-FR" baseline="0" dirty="0" err="1"/>
              <a:t>posterior</a:t>
            </a:r>
            <a:r>
              <a:rPr lang="fr-FR" baseline="0" dirty="0"/>
              <a:t> distribution. </a:t>
            </a:r>
          </a:p>
          <a:p>
            <a:pPr marL="285750" indent="-285750">
              <a:buFontTx/>
              <a:buChar char="-"/>
            </a:pPr>
            <a:r>
              <a:rPr lang="fr-FR" baseline="0" dirty="0" err="1"/>
              <a:t>Starting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an </a:t>
            </a:r>
            <a:r>
              <a:rPr lang="fr-FR" baseline="0" dirty="0" err="1"/>
              <a:t>inital</a:t>
            </a:r>
            <a:r>
              <a:rPr lang="fr-FR" baseline="0" dirty="0"/>
              <a:t> model, for </a:t>
            </a:r>
            <a:r>
              <a:rPr lang="fr-FR" baseline="0" dirty="0" err="1"/>
              <a:t>example</a:t>
            </a:r>
            <a:r>
              <a:rPr lang="fr-FR" baseline="0" dirty="0"/>
              <a:t> </a:t>
            </a:r>
            <a:r>
              <a:rPr lang="fr-FR" baseline="0" dirty="0" err="1"/>
              <a:t>here</a:t>
            </a:r>
            <a:r>
              <a:rPr lang="fr-FR" baseline="0" dirty="0"/>
              <a:t>, MCMC </a:t>
            </a:r>
            <a:r>
              <a:rPr lang="fr-FR" baseline="0" dirty="0" err="1"/>
              <a:t>proceeds</a:t>
            </a:r>
            <a:r>
              <a:rPr lang="fr-FR" baseline="0" dirty="0"/>
              <a:t> to </a:t>
            </a:r>
            <a:r>
              <a:rPr lang="fr-FR" baseline="0" dirty="0" err="1"/>
              <a:t>make</a:t>
            </a:r>
            <a:r>
              <a:rPr lang="fr-FR" baseline="0" dirty="0"/>
              <a:t> a </a:t>
            </a:r>
            <a:r>
              <a:rPr lang="fr-FR" baseline="0" dirty="0" err="1"/>
              <a:t>series</a:t>
            </a:r>
            <a:r>
              <a:rPr lang="fr-FR" baseline="0" dirty="0"/>
              <a:t> of </a:t>
            </a:r>
            <a:r>
              <a:rPr lang="fr-FR" baseline="0" dirty="0" err="1"/>
              <a:t>localised</a:t>
            </a:r>
            <a:r>
              <a:rPr lang="fr-FR" baseline="0" dirty="0"/>
              <a:t> </a:t>
            </a:r>
            <a:r>
              <a:rPr lang="fr-FR" baseline="0" dirty="0" err="1"/>
              <a:t>random</a:t>
            </a:r>
            <a:r>
              <a:rPr lang="fr-FR" baseline="0" dirty="0"/>
              <a:t> jumps on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posterior</a:t>
            </a:r>
            <a:r>
              <a:rPr lang="fr-FR" baseline="0" dirty="0"/>
              <a:t>, </a:t>
            </a:r>
            <a:r>
              <a:rPr lang="fr-FR" baseline="0" dirty="0" err="1"/>
              <a:t>recording</a:t>
            </a:r>
            <a:r>
              <a:rPr lang="fr-FR" baseline="0" dirty="0"/>
              <a:t> information on the </a:t>
            </a:r>
            <a:r>
              <a:rPr lang="fr-FR" baseline="0" dirty="0" err="1"/>
              <a:t>probability</a:t>
            </a:r>
            <a:r>
              <a:rPr lang="fr-FR" baseline="0" dirty="0"/>
              <a:t> of the </a:t>
            </a:r>
            <a:r>
              <a:rPr lang="fr-FR" baseline="0" dirty="0" err="1"/>
              <a:t>models</a:t>
            </a:r>
            <a:r>
              <a:rPr lang="fr-FR" baseline="0" dirty="0"/>
              <a:t> as </a:t>
            </a:r>
            <a:r>
              <a:rPr lang="fr-FR" baseline="0" dirty="0" err="1"/>
              <a:t>it</a:t>
            </a:r>
            <a:r>
              <a:rPr lang="fr-FR" baseline="0" dirty="0"/>
              <a:t> </a:t>
            </a:r>
            <a:r>
              <a:rPr lang="fr-FR" baseline="0" dirty="0" err="1"/>
              <a:t>goes</a:t>
            </a:r>
            <a:r>
              <a:rPr lang="fr-FR" baseline="0" dirty="0"/>
              <a:t> </a:t>
            </a:r>
            <a:r>
              <a:rPr lang="fr-FR" baseline="0" dirty="0" err="1"/>
              <a:t>along</a:t>
            </a:r>
            <a:r>
              <a:rPr lang="fr-FR" baseline="0" dirty="0"/>
              <a:t>. </a:t>
            </a:r>
            <a:r>
              <a:rPr lang="fr-FR" baseline="0" dirty="0" err="1"/>
              <a:t>After</a:t>
            </a:r>
            <a:r>
              <a:rPr lang="fr-FR" baseline="0" dirty="0"/>
              <a:t> a </a:t>
            </a:r>
            <a:r>
              <a:rPr lang="fr-FR" baseline="0" dirty="0" err="1"/>
              <a:t>whole</a:t>
            </a:r>
            <a:r>
              <a:rPr lang="fr-FR" baseline="0" dirty="0"/>
              <a:t> </a:t>
            </a:r>
            <a:r>
              <a:rPr lang="fr-FR" baseline="0" dirty="0" err="1"/>
              <a:t>series</a:t>
            </a:r>
            <a:r>
              <a:rPr lang="fr-FR" baseline="0" dirty="0"/>
              <a:t> of </a:t>
            </a:r>
            <a:r>
              <a:rPr lang="fr-FR" baseline="0" dirty="0" err="1"/>
              <a:t>these</a:t>
            </a:r>
            <a:r>
              <a:rPr lang="fr-FR" baseline="0" dirty="0"/>
              <a:t> </a:t>
            </a:r>
            <a:r>
              <a:rPr lang="fr-FR" baseline="0" dirty="0" err="1"/>
              <a:t>random</a:t>
            </a:r>
            <a:r>
              <a:rPr lang="fr-FR" baseline="0" dirty="0"/>
              <a:t> jumps, or </a:t>
            </a:r>
            <a:r>
              <a:rPr lang="fr-FR" baseline="0" dirty="0" err="1"/>
              <a:t>samples</a:t>
            </a:r>
            <a:r>
              <a:rPr lang="fr-FR" baseline="0" dirty="0"/>
              <a:t>, </a:t>
            </a:r>
            <a:r>
              <a:rPr lang="fr-FR" baseline="0" dirty="0" err="1"/>
              <a:t>we</a:t>
            </a:r>
            <a:r>
              <a:rPr lang="fr-FR" baseline="0" dirty="0"/>
              <a:t> are </a:t>
            </a:r>
            <a:r>
              <a:rPr lang="fr-FR" baseline="0" dirty="0" err="1"/>
              <a:t>left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an approximation of the </a:t>
            </a:r>
            <a:r>
              <a:rPr lang="fr-FR" baseline="0" dirty="0" err="1"/>
              <a:t>posterior</a:t>
            </a:r>
            <a:r>
              <a:rPr lang="fr-FR" baseline="0" dirty="0"/>
              <a:t> </a:t>
            </a:r>
            <a:r>
              <a:rPr lang="fr-FR" baseline="0" dirty="0" err="1"/>
              <a:t>that</a:t>
            </a:r>
            <a:r>
              <a:rPr lang="fr-FR" baseline="0" dirty="0"/>
              <a:t>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can</a:t>
            </a:r>
            <a:r>
              <a:rPr lang="fr-FR" baseline="0" dirty="0"/>
              <a:t> </a:t>
            </a:r>
            <a:r>
              <a:rPr lang="fr-FR" baseline="0" dirty="0" err="1"/>
              <a:t>then</a:t>
            </a:r>
            <a:r>
              <a:rPr lang="fr-FR" baseline="0" dirty="0"/>
              <a:t> </a:t>
            </a:r>
            <a:r>
              <a:rPr lang="fr-FR" baseline="0" dirty="0" err="1"/>
              <a:t>apply</a:t>
            </a:r>
            <a:r>
              <a:rPr lang="fr-FR" baseline="0" dirty="0"/>
              <a:t> to a </a:t>
            </a:r>
            <a:r>
              <a:rPr lang="fr-FR" baseline="0" dirty="0" err="1"/>
              <a:t>task</a:t>
            </a:r>
            <a:r>
              <a:rPr lang="fr-FR" baseline="0" dirty="0"/>
              <a:t>.</a:t>
            </a:r>
          </a:p>
          <a:p>
            <a:pPr marL="285750" indent="-285750">
              <a:buFontTx/>
              <a:buChar char="-"/>
            </a:pPr>
            <a:r>
              <a:rPr lang="fr-FR" baseline="0" dirty="0"/>
              <a:t>In </a:t>
            </a:r>
            <a:r>
              <a:rPr lang="fr-FR" baseline="0" dirty="0" err="1"/>
              <a:t>contrast</a:t>
            </a:r>
            <a:r>
              <a:rPr lang="fr-FR" baseline="0" dirty="0"/>
              <a:t> to gradient-</a:t>
            </a:r>
            <a:r>
              <a:rPr lang="fr-FR" baseline="0" dirty="0" err="1"/>
              <a:t>based</a:t>
            </a:r>
            <a:r>
              <a:rPr lang="fr-FR" baseline="0" dirty="0"/>
              <a:t> </a:t>
            </a:r>
            <a:r>
              <a:rPr lang="fr-FR" baseline="0" dirty="0" err="1"/>
              <a:t>learning</a:t>
            </a:r>
            <a:r>
              <a:rPr lang="fr-FR" baseline="0" dirty="0"/>
              <a:t>, the </a:t>
            </a:r>
            <a:r>
              <a:rPr lang="fr-FR" baseline="0" dirty="0" err="1"/>
              <a:t>ideal</a:t>
            </a:r>
            <a:r>
              <a:rPr lang="fr-FR" baseline="0" dirty="0"/>
              <a:t> </a:t>
            </a:r>
            <a:r>
              <a:rPr lang="fr-FR" baseline="0" dirty="0" err="1"/>
              <a:t>device</a:t>
            </a:r>
            <a:r>
              <a:rPr lang="fr-FR" baseline="0" dirty="0"/>
              <a:t> in MCMC </a:t>
            </a:r>
            <a:r>
              <a:rPr lang="fr-FR" baseline="0" dirty="0" err="1"/>
              <a:t>is</a:t>
            </a:r>
            <a:r>
              <a:rPr lang="fr-FR" baseline="0" dirty="0"/>
              <a:t> one </a:t>
            </a:r>
            <a:r>
              <a:rPr lang="fr-FR" baseline="0" dirty="0" err="1"/>
              <a:t>that</a:t>
            </a:r>
            <a:r>
              <a:rPr lang="fr-FR" baseline="0" dirty="0"/>
              <a:t> </a:t>
            </a:r>
            <a:r>
              <a:rPr lang="fr-FR" baseline="0" dirty="0" err="1"/>
              <a:t>behaves</a:t>
            </a:r>
            <a:r>
              <a:rPr lang="fr-FR" baseline="0" dirty="0"/>
              <a:t> as a </a:t>
            </a:r>
            <a:r>
              <a:rPr lang="fr-FR" baseline="0" dirty="0" err="1"/>
              <a:t>random</a:t>
            </a:r>
            <a:r>
              <a:rPr lang="fr-FR" baseline="0" dirty="0"/>
              <a:t> </a:t>
            </a:r>
            <a:r>
              <a:rPr lang="fr-FR" baseline="0" dirty="0" err="1"/>
              <a:t>variabl</a:t>
            </a:r>
            <a:endParaRPr lang="fr-FR" baseline="0" dirty="0"/>
          </a:p>
          <a:p>
            <a:pPr marL="285750" indent="-285750">
              <a:buFontTx/>
              <a:buChar char="-"/>
            </a:pPr>
            <a:r>
              <a:rPr lang="fr-FR" baseline="0" dirty="0"/>
              <a:t>As chance </a:t>
            </a:r>
            <a:r>
              <a:rPr lang="fr-FR" baseline="0" dirty="0" err="1"/>
              <a:t>would</a:t>
            </a:r>
            <a:r>
              <a:rPr lang="fr-FR" baseline="0" dirty="0"/>
              <a:t> have </a:t>
            </a:r>
            <a:r>
              <a:rPr lang="fr-FR" baseline="0" dirty="0" err="1"/>
              <a:t>it</a:t>
            </a:r>
            <a:r>
              <a:rPr lang="fr-FR" baseline="0" dirty="0"/>
              <a:t>, </a:t>
            </a:r>
            <a:r>
              <a:rPr lang="fr-FR" baseline="0" dirty="0" err="1"/>
              <a:t>resisitve</a:t>
            </a:r>
            <a:r>
              <a:rPr lang="fr-FR" baseline="0" dirty="0"/>
              <a:t> memory </a:t>
            </a:r>
            <a:r>
              <a:rPr lang="fr-FR" baseline="0" dirty="0" err="1"/>
              <a:t>devices</a:t>
            </a:r>
            <a:r>
              <a:rPr lang="fr-FR" baseline="0" dirty="0"/>
              <a:t> are </a:t>
            </a:r>
            <a:r>
              <a:rPr lang="fr-FR" baseline="0" dirty="0" err="1"/>
              <a:t>nanoscale</a:t>
            </a:r>
            <a:r>
              <a:rPr lang="fr-FR" baseline="0" dirty="0"/>
              <a:t> </a:t>
            </a:r>
            <a:r>
              <a:rPr lang="fr-FR" baseline="0" dirty="0" err="1"/>
              <a:t>gaussian</a:t>
            </a:r>
            <a:r>
              <a:rPr lang="fr-FR" baseline="0" dirty="0"/>
              <a:t> </a:t>
            </a:r>
            <a:r>
              <a:rPr lang="fr-FR" baseline="0" dirty="0" err="1"/>
              <a:t>random</a:t>
            </a:r>
            <a:r>
              <a:rPr lang="fr-FR" baseline="0" dirty="0"/>
              <a:t> variables in the high </a:t>
            </a:r>
            <a:r>
              <a:rPr lang="fr-FR" baseline="0" dirty="0" err="1"/>
              <a:t>conductznce</a:t>
            </a:r>
            <a:r>
              <a:rPr lang="fr-FR" baseline="0" dirty="0"/>
              <a:t> state</a:t>
            </a:r>
          </a:p>
          <a:p>
            <a:pPr marL="285750" indent="-285750">
              <a:buFontTx/>
              <a:buChar char="-"/>
            </a:pPr>
            <a:r>
              <a:rPr lang="fr-FR" baseline="0" dirty="0"/>
              <a:t>That </a:t>
            </a:r>
            <a:r>
              <a:rPr lang="fr-FR" baseline="0" dirty="0" err="1"/>
              <a:t>is</a:t>
            </a:r>
            <a:r>
              <a:rPr lang="fr-FR" baseline="0" dirty="0"/>
              <a:t> to </a:t>
            </a:r>
            <a:r>
              <a:rPr lang="fr-FR" baseline="0" dirty="0" err="1"/>
              <a:t>say</a:t>
            </a:r>
            <a:r>
              <a:rPr lang="fr-FR" baseline="0" dirty="0"/>
              <a:t> </a:t>
            </a:r>
            <a:r>
              <a:rPr lang="fr-FR" baseline="0" dirty="0" err="1"/>
              <a:t>that</a:t>
            </a:r>
            <a:r>
              <a:rPr lang="fr-FR" baseline="0" dirty="0"/>
              <a:t> </a:t>
            </a:r>
            <a:r>
              <a:rPr lang="fr-FR" baseline="0" dirty="0" err="1"/>
              <a:t>each</a:t>
            </a:r>
            <a:r>
              <a:rPr lang="fr-FR" baseline="0" dirty="0"/>
              <a:t> time a </a:t>
            </a:r>
            <a:r>
              <a:rPr lang="fr-FR" baseline="0" dirty="0" err="1"/>
              <a:t>device</a:t>
            </a:r>
            <a:r>
              <a:rPr lang="fr-FR" baseline="0" dirty="0"/>
              <a:t> </a:t>
            </a:r>
            <a:r>
              <a:rPr lang="fr-FR" baseline="0" dirty="0" err="1"/>
              <a:t>undergoes</a:t>
            </a:r>
            <a:r>
              <a:rPr lang="fr-FR" baseline="0" dirty="0"/>
              <a:t> a SET </a:t>
            </a:r>
            <a:r>
              <a:rPr lang="fr-FR" baseline="0" dirty="0" err="1"/>
              <a:t>operation</a:t>
            </a:r>
            <a:r>
              <a:rPr lang="fr-FR" baseline="0" dirty="0"/>
              <a:t>, a conductance value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sampled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</a:t>
            </a:r>
            <a:r>
              <a:rPr lang="fr-FR" baseline="0" dirty="0" err="1"/>
              <a:t>its</a:t>
            </a:r>
            <a:r>
              <a:rPr lang="fr-FR" baseline="0" dirty="0"/>
              <a:t> </a:t>
            </a:r>
            <a:r>
              <a:rPr lang="fr-FR" baseline="0" dirty="0" err="1"/>
              <a:t>gaussian</a:t>
            </a:r>
            <a:r>
              <a:rPr lang="fr-FR" baseline="0" dirty="0"/>
              <a:t> cycle-to-cycle </a:t>
            </a:r>
            <a:r>
              <a:rPr lang="fr-FR" baseline="0" dirty="0" err="1"/>
              <a:t>conductane</a:t>
            </a:r>
            <a:r>
              <a:rPr lang="fr-FR" baseline="0" dirty="0"/>
              <a:t> </a:t>
            </a:r>
            <a:r>
              <a:rPr lang="fr-FR" baseline="0" dirty="0" err="1"/>
              <a:t>probability</a:t>
            </a:r>
            <a:r>
              <a:rPr lang="fr-FR" baseline="0" dirty="0"/>
              <a:t> </a:t>
            </a:r>
            <a:r>
              <a:rPr lang="fr-FR" baseline="0" dirty="0" err="1"/>
              <a:t>density</a:t>
            </a:r>
            <a:endParaRPr lang="fr-FR" baseline="0" dirty="0"/>
          </a:p>
          <a:p>
            <a:pPr marL="285750" indent="-285750">
              <a:buFontTx/>
              <a:buChar char="-"/>
            </a:pPr>
            <a:r>
              <a:rPr lang="fr-FR" baseline="0" dirty="0" err="1"/>
              <a:t>Furthermore</a:t>
            </a:r>
            <a:r>
              <a:rPr lang="fr-FR" baseline="0" dirty="0"/>
              <a:t>, the </a:t>
            </a:r>
            <a:r>
              <a:rPr lang="fr-FR" baseline="0" dirty="0" err="1"/>
              <a:t>mean</a:t>
            </a:r>
            <a:r>
              <a:rPr lang="fr-FR" baseline="0" dirty="0"/>
              <a:t> and standard </a:t>
            </a:r>
            <a:r>
              <a:rPr lang="fr-FR" baseline="0" dirty="0" err="1"/>
              <a:t>dev</a:t>
            </a:r>
            <a:r>
              <a:rPr lang="fr-FR" baseline="0" dirty="0"/>
              <a:t> of </a:t>
            </a:r>
            <a:r>
              <a:rPr lang="fr-FR" baseline="0" dirty="0" err="1"/>
              <a:t>these</a:t>
            </a:r>
            <a:r>
              <a:rPr lang="fr-FR" baseline="0" dirty="0"/>
              <a:t> </a:t>
            </a:r>
            <a:r>
              <a:rPr lang="fr-FR" baseline="0" dirty="0" err="1"/>
              <a:t>randoom</a:t>
            </a:r>
            <a:r>
              <a:rPr lang="fr-FR" baseline="0" dirty="0"/>
              <a:t> variables are a </a:t>
            </a:r>
            <a:r>
              <a:rPr lang="fr-FR" baseline="0" dirty="0" err="1"/>
              <a:t>function</a:t>
            </a:r>
            <a:r>
              <a:rPr lang="fr-FR" baseline="0" dirty="0"/>
              <a:t> of the SET </a:t>
            </a:r>
            <a:r>
              <a:rPr lang="fr-FR" baseline="0" dirty="0" err="1"/>
              <a:t>current</a:t>
            </a:r>
            <a:r>
              <a:rPr lang="fr-FR" baseline="0" dirty="0"/>
              <a:t> </a:t>
            </a:r>
            <a:r>
              <a:rPr lang="fr-FR" baseline="0" dirty="0" err="1"/>
              <a:t>allowed</a:t>
            </a:r>
            <a:r>
              <a:rPr lang="fr-FR" baseline="0" dirty="0"/>
              <a:t> to flow </a:t>
            </a:r>
            <a:r>
              <a:rPr lang="fr-FR" baseline="0" dirty="0" err="1"/>
              <a:t>through</a:t>
            </a:r>
            <a:r>
              <a:rPr lang="fr-FR" baseline="0" dirty="0"/>
              <a:t> the </a:t>
            </a:r>
            <a:r>
              <a:rPr lang="fr-FR" baseline="0" dirty="0" err="1"/>
              <a:t>device</a:t>
            </a:r>
            <a:r>
              <a:rPr lang="fr-FR" baseline="0" dirty="0"/>
              <a:t> and </a:t>
            </a:r>
            <a:r>
              <a:rPr lang="fr-FR" baseline="0" dirty="0" err="1"/>
              <a:t>therefore</a:t>
            </a:r>
            <a:r>
              <a:rPr lang="fr-FR" baseline="0" dirty="0"/>
              <a:t>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can</a:t>
            </a:r>
            <a:r>
              <a:rPr lang="fr-FR" baseline="0" dirty="0"/>
              <a:t> condition </a:t>
            </a:r>
            <a:r>
              <a:rPr lang="fr-FR" baseline="0" dirty="0" err="1"/>
              <a:t>these</a:t>
            </a:r>
            <a:r>
              <a:rPr lang="fr-FR" baseline="0" dirty="0"/>
              <a:t> </a:t>
            </a:r>
            <a:r>
              <a:rPr lang="fr-FR" baseline="0" dirty="0" err="1"/>
              <a:t>random</a:t>
            </a:r>
            <a:r>
              <a:rPr lang="fr-FR" baseline="0" dirty="0"/>
              <a:t> variables on SET </a:t>
            </a:r>
            <a:r>
              <a:rPr lang="fr-FR" baseline="0" dirty="0" err="1"/>
              <a:t>current</a:t>
            </a:r>
            <a:endParaRPr lang="fr-FR" baseline="0" dirty="0"/>
          </a:p>
          <a:p>
            <a:pPr marL="285750" indent="-285750">
              <a:buFontTx/>
              <a:buChar char="-"/>
            </a:pPr>
            <a:r>
              <a:rPr lang="fr-FR" baseline="0" dirty="0"/>
              <a:t>In </a:t>
            </a:r>
            <a:r>
              <a:rPr lang="fr-FR" baseline="0" dirty="0" err="1"/>
              <a:t>other</a:t>
            </a:r>
            <a:r>
              <a:rPr lang="fr-FR" baseline="0" dirty="0"/>
              <a:t> </a:t>
            </a:r>
            <a:r>
              <a:rPr lang="fr-FR" baseline="0" dirty="0" err="1"/>
              <a:t>words</a:t>
            </a:r>
            <a:r>
              <a:rPr lang="fr-FR" baseline="0" dirty="0"/>
              <a:t> </a:t>
            </a:r>
            <a:r>
              <a:rPr lang="fr-FR" baseline="0" dirty="0" err="1"/>
              <a:t>they</a:t>
            </a:r>
            <a:r>
              <a:rPr lang="fr-FR" baseline="0" dirty="0"/>
              <a:t> are </a:t>
            </a:r>
            <a:r>
              <a:rPr lang="fr-FR" baseline="0" dirty="0" err="1"/>
              <a:t>absoltely</a:t>
            </a:r>
            <a:r>
              <a:rPr lang="fr-FR" baseline="0" dirty="0"/>
              <a:t> </a:t>
            </a:r>
            <a:r>
              <a:rPr lang="fr-FR" baseline="0" dirty="0" err="1"/>
              <a:t>ideal</a:t>
            </a:r>
            <a:r>
              <a:rPr lang="fr-FR" baseline="0" dirty="0"/>
              <a:t> for MCMC </a:t>
            </a:r>
            <a:r>
              <a:rPr lang="fr-FR" baseline="0" dirty="0" err="1"/>
              <a:t>samlping</a:t>
            </a:r>
            <a:r>
              <a:rPr lang="fr-FR" baseline="0" dirty="0"/>
              <a:t> </a:t>
            </a:r>
            <a:r>
              <a:rPr lang="fr-FR" baseline="0" dirty="0" err="1"/>
              <a:t>algorithms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7ED-270C-43E3-91AA-48F4CC193819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9836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fr-FR" dirty="0"/>
              <a:t>So how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implement</a:t>
            </a:r>
            <a:r>
              <a:rPr lang="fr-FR" dirty="0"/>
              <a:t> Markov</a:t>
            </a:r>
            <a:r>
              <a:rPr lang="fr-FR" baseline="0" dirty="0"/>
              <a:t> </a:t>
            </a:r>
            <a:r>
              <a:rPr lang="fr-FR" baseline="0" dirty="0" err="1"/>
              <a:t>chain</a:t>
            </a:r>
            <a:r>
              <a:rPr lang="fr-FR" baseline="0" dirty="0"/>
              <a:t> Monte Carlo in an </a:t>
            </a:r>
            <a:r>
              <a:rPr lang="fr-FR" baseline="0" dirty="0" err="1"/>
              <a:t>array</a:t>
            </a:r>
            <a:r>
              <a:rPr lang="fr-FR" baseline="0" dirty="0"/>
              <a:t> of </a:t>
            </a:r>
            <a:r>
              <a:rPr lang="fr-FR" baseline="0" dirty="0" err="1"/>
              <a:t>resisitve</a:t>
            </a:r>
            <a:r>
              <a:rPr lang="fr-FR" baseline="0" dirty="0"/>
              <a:t> memory </a:t>
            </a:r>
            <a:r>
              <a:rPr lang="fr-FR" baseline="0" dirty="0" err="1"/>
              <a:t>devices</a:t>
            </a:r>
            <a:r>
              <a:rPr lang="fr-FR" baseline="0" dirty="0"/>
              <a:t> ?</a:t>
            </a:r>
          </a:p>
          <a:p>
            <a:pPr marL="285750" indent="-285750">
              <a:buFontTx/>
              <a:buChar char="-"/>
            </a:pPr>
            <a:r>
              <a:rPr lang="fr-FR" baseline="0" dirty="0" err="1"/>
              <a:t>Given</a:t>
            </a:r>
            <a:r>
              <a:rPr lang="fr-FR" baseline="0" dirty="0"/>
              <a:t>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array</a:t>
            </a:r>
            <a:r>
              <a:rPr lang="fr-FR" baseline="0" dirty="0"/>
              <a:t> of </a:t>
            </a:r>
            <a:r>
              <a:rPr lang="fr-FR" baseline="0" dirty="0" err="1"/>
              <a:t>devices</a:t>
            </a:r>
            <a:r>
              <a:rPr lang="fr-FR" baseline="0" dirty="0"/>
              <a:t> </a:t>
            </a:r>
            <a:r>
              <a:rPr lang="fr-FR" baseline="0" dirty="0" err="1"/>
              <a:t>each</a:t>
            </a:r>
            <a:r>
              <a:rPr lang="fr-FR" baseline="0" dirty="0"/>
              <a:t> </a:t>
            </a:r>
            <a:r>
              <a:rPr lang="fr-FR" baseline="0" dirty="0" err="1"/>
              <a:t>row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one </a:t>
            </a:r>
            <a:r>
              <a:rPr lang="fr-FR" baseline="0" dirty="0" err="1"/>
              <a:t>sample</a:t>
            </a:r>
            <a:r>
              <a:rPr lang="fr-FR" baseline="0" dirty="0"/>
              <a:t> and </a:t>
            </a:r>
            <a:r>
              <a:rPr lang="fr-FR" baseline="0" dirty="0" err="1"/>
              <a:t>each</a:t>
            </a:r>
            <a:r>
              <a:rPr lang="fr-FR" baseline="0" dirty="0"/>
              <a:t> </a:t>
            </a:r>
            <a:r>
              <a:rPr lang="fr-FR" baseline="0" dirty="0" err="1"/>
              <a:t>column</a:t>
            </a:r>
            <a:r>
              <a:rPr lang="fr-FR" baseline="0" dirty="0"/>
              <a:t> one </a:t>
            </a:r>
            <a:r>
              <a:rPr lang="fr-FR" baseline="0" dirty="0" err="1"/>
              <a:t>parameter</a:t>
            </a:r>
            <a:endParaRPr lang="fr-FR" baseline="0" dirty="0"/>
          </a:p>
          <a:p>
            <a:pPr marL="285750" indent="-285750">
              <a:buFontTx/>
              <a:buChar char="-"/>
            </a:pPr>
            <a:r>
              <a:rPr lang="fr-FR" baseline="0" dirty="0" err="1"/>
              <a:t>Therefore</a:t>
            </a:r>
            <a:r>
              <a:rPr lang="fr-FR" baseline="0" dirty="0"/>
              <a:t>, </a:t>
            </a:r>
            <a:r>
              <a:rPr lang="fr-FR" baseline="0" dirty="0" err="1"/>
              <a:t>looking</a:t>
            </a:r>
            <a:r>
              <a:rPr lang="fr-FR" baseline="0" dirty="0"/>
              <a:t> down a </a:t>
            </a:r>
            <a:r>
              <a:rPr lang="fr-FR" baseline="0" dirty="0" err="1"/>
              <a:t>column</a:t>
            </a:r>
            <a:r>
              <a:rPr lang="fr-FR" baseline="0" dirty="0"/>
              <a:t>, </a:t>
            </a:r>
            <a:r>
              <a:rPr lang="fr-FR" baseline="0" dirty="0" err="1"/>
              <a:t>such</a:t>
            </a:r>
            <a:r>
              <a:rPr lang="fr-FR" baseline="0" dirty="0"/>
              <a:t> as </a:t>
            </a:r>
            <a:r>
              <a:rPr lang="fr-FR" baseline="0" dirty="0" err="1"/>
              <a:t>this</a:t>
            </a:r>
            <a:r>
              <a:rPr lang="fr-FR" baseline="0" dirty="0"/>
              <a:t> one </a:t>
            </a:r>
            <a:r>
              <a:rPr lang="fr-FR" baseline="0" dirty="0" err="1"/>
              <a:t>here</a:t>
            </a:r>
            <a:r>
              <a:rPr lang="fr-FR" baseline="0" dirty="0"/>
              <a:t>, the distribution of the conductances corresponds to the distribution of </a:t>
            </a:r>
            <a:r>
              <a:rPr lang="fr-FR" baseline="0" dirty="0" err="1"/>
              <a:t>each</a:t>
            </a:r>
            <a:r>
              <a:rPr lang="fr-FR" baseline="0" dirty="0"/>
              <a:t> of the </a:t>
            </a:r>
            <a:r>
              <a:rPr lang="fr-FR" baseline="0" dirty="0" err="1"/>
              <a:t>Bayesian</a:t>
            </a:r>
            <a:r>
              <a:rPr lang="fr-FR" baseline="0" dirty="0"/>
              <a:t> model </a:t>
            </a:r>
            <a:r>
              <a:rPr lang="fr-FR" baseline="0" dirty="0" err="1"/>
              <a:t>parameters</a:t>
            </a:r>
            <a:r>
              <a:rPr lang="fr-FR" baseline="0" dirty="0"/>
              <a:t>.</a:t>
            </a:r>
          </a:p>
          <a:p>
            <a:pPr marL="285750" indent="-285750">
              <a:buFontTx/>
              <a:buChar char="-"/>
            </a:pPr>
            <a:r>
              <a:rPr lang="fr-FR" baseline="0" dirty="0"/>
              <a:t>Markov </a:t>
            </a:r>
            <a:r>
              <a:rPr lang="fr-FR" baseline="0" dirty="0" err="1"/>
              <a:t>chain</a:t>
            </a:r>
            <a:r>
              <a:rPr lang="fr-FR" baseline="0" dirty="0"/>
              <a:t> Monte Carlo </a:t>
            </a:r>
            <a:r>
              <a:rPr lang="fr-FR" baseline="0" dirty="0" err="1"/>
              <a:t>works</a:t>
            </a:r>
            <a:r>
              <a:rPr lang="fr-FR" baseline="0" dirty="0"/>
              <a:t> as </a:t>
            </a:r>
            <a:r>
              <a:rPr lang="fr-FR" baseline="0" dirty="0" err="1"/>
              <a:t>follows</a:t>
            </a:r>
            <a:r>
              <a:rPr lang="fr-FR" baseline="0" dirty="0"/>
              <a:t>. </a:t>
            </a:r>
            <a:r>
              <a:rPr lang="fr-FR" baseline="0" dirty="0" err="1"/>
              <a:t>From</a:t>
            </a:r>
            <a:r>
              <a:rPr lang="fr-FR" baseline="0" dirty="0"/>
              <a:t> an </a:t>
            </a:r>
            <a:r>
              <a:rPr lang="fr-FR" baseline="0" dirty="0" err="1"/>
              <a:t>inital</a:t>
            </a:r>
            <a:r>
              <a:rPr lang="fr-FR" baseline="0" dirty="0"/>
              <a:t> model, </a:t>
            </a:r>
            <a:r>
              <a:rPr lang="fr-FR" baseline="0" dirty="0" err="1"/>
              <a:t>we</a:t>
            </a:r>
            <a:r>
              <a:rPr lang="fr-FR" baseline="0" dirty="0"/>
              <a:t> use a </a:t>
            </a:r>
            <a:r>
              <a:rPr lang="fr-FR" baseline="0" dirty="0" err="1"/>
              <a:t>random</a:t>
            </a:r>
            <a:r>
              <a:rPr lang="fr-FR" baseline="0" dirty="0"/>
              <a:t> variable to </a:t>
            </a:r>
            <a:r>
              <a:rPr lang="fr-FR" baseline="0" dirty="0" err="1"/>
              <a:t>propse</a:t>
            </a:r>
            <a:r>
              <a:rPr lang="fr-FR" baseline="0" dirty="0"/>
              <a:t> a new model.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evaluate</a:t>
            </a:r>
            <a:r>
              <a:rPr lang="fr-FR" baseline="0" dirty="0"/>
              <a:t> </a:t>
            </a:r>
            <a:r>
              <a:rPr lang="fr-FR" baseline="0" dirty="0" err="1"/>
              <a:t>two</a:t>
            </a:r>
            <a:r>
              <a:rPr lang="fr-FR" baseline="0" dirty="0"/>
              <a:t> </a:t>
            </a:r>
            <a:r>
              <a:rPr lang="fr-FR" baseline="0" dirty="0" err="1"/>
              <a:t>quantities</a:t>
            </a:r>
            <a:r>
              <a:rPr lang="fr-FR" baseline="0" dirty="0"/>
              <a:t> </a:t>
            </a:r>
            <a:r>
              <a:rPr lang="fr-FR" baseline="0" dirty="0" err="1"/>
              <a:t>called</a:t>
            </a:r>
            <a:r>
              <a:rPr lang="fr-FR" baseline="0" dirty="0"/>
              <a:t> the </a:t>
            </a:r>
            <a:r>
              <a:rPr lang="fr-FR" baseline="0" dirty="0" err="1"/>
              <a:t>likelihood</a:t>
            </a:r>
            <a:r>
              <a:rPr lang="fr-FR" baseline="0" dirty="0"/>
              <a:t> and the </a:t>
            </a:r>
            <a:r>
              <a:rPr lang="fr-FR" baseline="0" dirty="0" err="1"/>
              <a:t>proir</a:t>
            </a:r>
            <a:r>
              <a:rPr lang="fr-FR" baseline="0" dirty="0"/>
              <a:t> and </a:t>
            </a:r>
            <a:r>
              <a:rPr lang="fr-FR" baseline="0" dirty="0" err="1"/>
              <a:t>then</a:t>
            </a:r>
            <a:r>
              <a:rPr lang="fr-FR" baseline="0" dirty="0"/>
              <a:t> compare</a:t>
            </a:r>
          </a:p>
          <a:p>
            <a:pPr marL="285750" indent="-285750">
              <a:buFontTx/>
              <a:buChar char="-"/>
            </a:pPr>
            <a:r>
              <a:rPr lang="fr-FR" baseline="0" dirty="0"/>
              <a:t>This </a:t>
            </a:r>
            <a:r>
              <a:rPr lang="fr-FR" baseline="0" dirty="0" err="1"/>
              <a:t>comparison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simply</a:t>
            </a:r>
            <a:r>
              <a:rPr lang="fr-FR" baseline="0" dirty="0"/>
              <a:t> </a:t>
            </a:r>
            <a:r>
              <a:rPr lang="fr-FR" baseline="0" dirty="0" err="1"/>
              <a:t>saying</a:t>
            </a:r>
            <a:r>
              <a:rPr lang="fr-FR" baseline="0" dirty="0"/>
              <a:t>, </a:t>
            </a:r>
            <a:r>
              <a:rPr lang="fr-FR" baseline="0" dirty="0" err="1"/>
              <a:t>what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the </a:t>
            </a:r>
            <a:r>
              <a:rPr lang="fr-FR" baseline="0" dirty="0" err="1"/>
              <a:t>posterior</a:t>
            </a:r>
            <a:r>
              <a:rPr lang="fr-FR" baseline="0" dirty="0"/>
              <a:t> </a:t>
            </a:r>
            <a:r>
              <a:rPr lang="fr-FR" baseline="0" dirty="0" err="1"/>
              <a:t>probability</a:t>
            </a:r>
            <a:r>
              <a:rPr lang="fr-FR" baseline="0" dirty="0"/>
              <a:t> of the </a:t>
            </a:r>
            <a:r>
              <a:rPr lang="fr-FR" baseline="0" dirty="0" err="1"/>
              <a:t>propsed</a:t>
            </a:r>
            <a:r>
              <a:rPr lang="fr-FR" baseline="0" dirty="0"/>
              <a:t> model </a:t>
            </a:r>
            <a:r>
              <a:rPr lang="fr-FR" baseline="0" dirty="0" err="1"/>
              <a:t>compared</a:t>
            </a:r>
            <a:r>
              <a:rPr lang="fr-FR" baseline="0" dirty="0"/>
              <a:t> to the </a:t>
            </a:r>
            <a:r>
              <a:rPr lang="fr-FR" baseline="0" dirty="0" err="1"/>
              <a:t>current</a:t>
            </a:r>
            <a:r>
              <a:rPr lang="fr-FR" baseline="0" dirty="0"/>
              <a:t> one</a:t>
            </a:r>
          </a:p>
          <a:p>
            <a:pPr marL="285750" indent="-285750">
              <a:buFontTx/>
              <a:buChar char="-"/>
            </a:pPr>
            <a:r>
              <a:rPr lang="fr-FR" baseline="0" dirty="0" err="1"/>
              <a:t>Based</a:t>
            </a:r>
            <a:r>
              <a:rPr lang="fr-FR" baseline="0" dirty="0"/>
              <a:t> on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comparison</a:t>
            </a:r>
            <a:r>
              <a:rPr lang="fr-FR" baseline="0" dirty="0"/>
              <a:t> </a:t>
            </a:r>
            <a:r>
              <a:rPr lang="fr-FR" baseline="0" dirty="0" err="1"/>
              <a:t>we</a:t>
            </a:r>
            <a:r>
              <a:rPr lang="fr-FR" baseline="0" dirty="0"/>
              <a:t> ACCEPT or REJECT </a:t>
            </a:r>
            <a:r>
              <a:rPr lang="fr-FR" baseline="0" dirty="0" err="1"/>
              <a:t>this</a:t>
            </a:r>
            <a:r>
              <a:rPr lang="fr-FR" baseline="0" dirty="0"/>
              <a:t> model and go round the </a:t>
            </a:r>
            <a:r>
              <a:rPr lang="fr-FR" baseline="0" dirty="0" err="1"/>
              <a:t>loop</a:t>
            </a:r>
            <a:r>
              <a:rPr lang="fr-FR" baseline="0" dirty="0"/>
              <a:t> </a:t>
            </a:r>
            <a:r>
              <a:rPr lang="fr-FR" baseline="0" dirty="0" err="1"/>
              <a:t>again</a:t>
            </a:r>
            <a:endParaRPr lang="fr-FR" baseline="0" dirty="0"/>
          </a:p>
          <a:p>
            <a:pPr marL="285750" indent="-285750">
              <a:buFontTx/>
              <a:buChar char="-"/>
            </a:pPr>
            <a:r>
              <a:rPr lang="fr-FR" baseline="0" dirty="0"/>
              <a:t>One </a:t>
            </a:r>
            <a:r>
              <a:rPr lang="fr-FR" baseline="0" dirty="0" err="1"/>
              <a:t>iteration</a:t>
            </a:r>
            <a:r>
              <a:rPr lang="fr-FR" baseline="0" dirty="0"/>
              <a:t> of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loop</a:t>
            </a:r>
            <a:r>
              <a:rPr lang="fr-FR" baseline="0" dirty="0"/>
              <a:t> </a:t>
            </a:r>
            <a:r>
              <a:rPr lang="fr-FR" baseline="0" dirty="0" err="1"/>
              <a:t>can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</a:t>
            </a:r>
            <a:r>
              <a:rPr lang="fr-FR" baseline="0" dirty="0" err="1"/>
              <a:t>performed</a:t>
            </a:r>
            <a:r>
              <a:rPr lang="fr-FR" baseline="0" dirty="0"/>
              <a:t> </a:t>
            </a:r>
            <a:r>
              <a:rPr lang="fr-FR" baseline="0" dirty="0" err="1"/>
              <a:t>using</a:t>
            </a:r>
            <a:r>
              <a:rPr lang="fr-FR" baseline="0" dirty="0"/>
              <a:t> RRAM </a:t>
            </a:r>
            <a:r>
              <a:rPr lang="fr-FR" baseline="0" dirty="0" err="1"/>
              <a:t>very</a:t>
            </a:r>
            <a:r>
              <a:rPr lang="fr-FR" baseline="0" dirty="0"/>
              <a:t> </a:t>
            </a:r>
            <a:r>
              <a:rPr lang="fr-FR" baseline="0" dirty="0" err="1"/>
              <a:t>efficiently</a:t>
            </a:r>
            <a:r>
              <a:rPr lang="fr-FR" baseline="0" dirty="0"/>
              <a:t> by </a:t>
            </a:r>
            <a:r>
              <a:rPr lang="fr-FR" baseline="0" dirty="0" err="1"/>
              <a:t>programming</a:t>
            </a:r>
            <a:r>
              <a:rPr lang="fr-FR" baseline="0" dirty="0"/>
              <a:t> </a:t>
            </a:r>
            <a:r>
              <a:rPr lang="fr-FR" baseline="0" dirty="0" err="1"/>
              <a:t>devices</a:t>
            </a:r>
            <a:r>
              <a:rPr lang="fr-FR" baseline="0" dirty="0"/>
              <a:t> in a </a:t>
            </a:r>
            <a:r>
              <a:rPr lang="fr-FR" baseline="0" dirty="0" err="1"/>
              <a:t>subsequent</a:t>
            </a:r>
            <a:r>
              <a:rPr lang="fr-FR" baseline="0" dirty="0"/>
              <a:t> </a:t>
            </a:r>
            <a:r>
              <a:rPr lang="fr-FR" baseline="0" dirty="0" err="1"/>
              <a:t>row</a:t>
            </a:r>
            <a:r>
              <a:rPr lang="fr-FR" baseline="0" dirty="0"/>
              <a:t> in </a:t>
            </a:r>
            <a:r>
              <a:rPr lang="fr-FR" baseline="0" dirty="0" err="1"/>
              <a:t>our</a:t>
            </a:r>
            <a:r>
              <a:rPr lang="fr-FR" baseline="0" dirty="0"/>
              <a:t> </a:t>
            </a:r>
            <a:r>
              <a:rPr lang="fr-FR" baseline="0" dirty="0" err="1"/>
              <a:t>array</a:t>
            </a:r>
            <a:r>
              <a:rPr lang="fr-FR" baseline="0" dirty="0"/>
              <a:t> </a:t>
            </a:r>
            <a:r>
              <a:rPr lang="fr-FR" baseline="0" dirty="0" err="1"/>
              <a:t>based</a:t>
            </a:r>
            <a:r>
              <a:rPr lang="fr-FR" baseline="0" dirty="0"/>
              <a:t> on the conductances in the </a:t>
            </a:r>
            <a:r>
              <a:rPr lang="fr-FR" baseline="0" dirty="0" err="1"/>
              <a:t>previous</a:t>
            </a:r>
            <a:r>
              <a:rPr lang="fr-FR" baseline="0" dirty="0"/>
              <a:t> </a:t>
            </a:r>
            <a:r>
              <a:rPr lang="fr-FR" baseline="0" dirty="0" err="1"/>
              <a:t>row</a:t>
            </a:r>
            <a:r>
              <a:rPr lang="fr-FR" baseline="0" dirty="0"/>
              <a:t>.</a:t>
            </a:r>
          </a:p>
          <a:p>
            <a:pPr marL="285750" indent="-285750">
              <a:buFontTx/>
              <a:buChar char="-"/>
            </a:pPr>
            <a:r>
              <a:rPr lang="fr-FR" baseline="0" dirty="0"/>
              <a:t>This </a:t>
            </a:r>
            <a:r>
              <a:rPr lang="fr-FR" baseline="0" dirty="0" err="1"/>
              <a:t>can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</a:t>
            </a:r>
            <a:r>
              <a:rPr lang="fr-FR" baseline="0" dirty="0" err="1"/>
              <a:t>performed</a:t>
            </a:r>
            <a:r>
              <a:rPr lang="fr-FR" baseline="0" dirty="0"/>
              <a:t> </a:t>
            </a:r>
            <a:r>
              <a:rPr lang="fr-FR" baseline="0" dirty="0" err="1"/>
              <a:t>using</a:t>
            </a:r>
            <a:r>
              <a:rPr lang="fr-FR" baseline="0" dirty="0"/>
              <a:t> the RRAM </a:t>
            </a:r>
            <a:r>
              <a:rPr lang="fr-FR" baseline="0" dirty="0" err="1"/>
              <a:t>random</a:t>
            </a:r>
            <a:r>
              <a:rPr lang="fr-FR" baseline="0" dirty="0"/>
              <a:t> variable by </a:t>
            </a:r>
            <a:r>
              <a:rPr lang="fr-FR" baseline="0" dirty="0" err="1"/>
              <a:t>reading</a:t>
            </a:r>
            <a:r>
              <a:rPr lang="fr-FR" baseline="0" dirty="0"/>
              <a:t> the conductance of a </a:t>
            </a:r>
            <a:r>
              <a:rPr lang="fr-FR" baseline="0" dirty="0" err="1"/>
              <a:t>device</a:t>
            </a:r>
            <a:r>
              <a:rPr lang="fr-FR" baseline="0" dirty="0"/>
              <a:t> in a </a:t>
            </a:r>
            <a:r>
              <a:rPr lang="fr-FR" baseline="0" dirty="0" err="1"/>
              <a:t>previous</a:t>
            </a:r>
            <a:r>
              <a:rPr lang="fr-FR" baseline="0" dirty="0"/>
              <a:t> </a:t>
            </a:r>
            <a:r>
              <a:rPr lang="fr-FR" baseline="0" dirty="0" err="1"/>
              <a:t>row</a:t>
            </a:r>
            <a:r>
              <a:rPr lang="fr-FR" baseline="0" dirty="0"/>
              <a:t> and, </a:t>
            </a:r>
            <a:r>
              <a:rPr lang="fr-FR" baseline="0" dirty="0" err="1"/>
              <a:t>based</a:t>
            </a:r>
            <a:r>
              <a:rPr lang="fr-FR" baseline="0" dirty="0"/>
              <a:t> on </a:t>
            </a:r>
            <a:r>
              <a:rPr lang="fr-FR" baseline="0" dirty="0" err="1"/>
              <a:t>this</a:t>
            </a:r>
            <a:r>
              <a:rPr lang="fr-FR" baseline="0" dirty="0"/>
              <a:t> value, </a:t>
            </a:r>
            <a:r>
              <a:rPr lang="fr-FR" baseline="0" dirty="0" err="1"/>
              <a:t>programming</a:t>
            </a:r>
            <a:r>
              <a:rPr lang="fr-FR" baseline="0" dirty="0"/>
              <a:t> a </a:t>
            </a:r>
            <a:r>
              <a:rPr lang="fr-FR" baseline="0" dirty="0" err="1"/>
              <a:t>device</a:t>
            </a:r>
            <a:r>
              <a:rPr lang="fr-FR" baseline="0" dirty="0"/>
              <a:t> in the </a:t>
            </a:r>
            <a:r>
              <a:rPr lang="fr-FR" baseline="0" dirty="0" err="1"/>
              <a:t>subsequent</a:t>
            </a:r>
            <a:r>
              <a:rPr lang="fr-FR" baseline="0" dirty="0"/>
              <a:t> </a:t>
            </a:r>
            <a:r>
              <a:rPr lang="fr-FR" baseline="0" dirty="0" err="1"/>
              <a:t>row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a </a:t>
            </a:r>
            <a:r>
              <a:rPr lang="fr-FR" baseline="0" dirty="0" err="1"/>
              <a:t>proportioanl</a:t>
            </a:r>
            <a:r>
              <a:rPr lang="fr-FR" baseline="0" dirty="0"/>
              <a:t> SET </a:t>
            </a:r>
            <a:r>
              <a:rPr lang="fr-FR" baseline="0" dirty="0" err="1"/>
              <a:t>current</a:t>
            </a:r>
            <a:r>
              <a:rPr lang="fr-FR" baseline="0" dirty="0"/>
              <a:t>.</a:t>
            </a:r>
          </a:p>
          <a:p>
            <a:pPr marL="285750" indent="-285750">
              <a:buFontTx/>
              <a:buChar char="-"/>
            </a:pPr>
            <a:r>
              <a:rPr lang="fr-FR" baseline="0" dirty="0" err="1"/>
              <a:t>Doing</a:t>
            </a:r>
            <a:r>
              <a:rPr lang="fr-FR" baseline="0" dirty="0"/>
              <a:t> </a:t>
            </a:r>
            <a:r>
              <a:rPr lang="fr-FR" baseline="0" dirty="0" err="1"/>
              <a:t>this</a:t>
            </a:r>
            <a:r>
              <a:rPr lang="fr-FR" baseline="0" dirty="0"/>
              <a:t> for </a:t>
            </a:r>
            <a:r>
              <a:rPr lang="fr-FR" baseline="0" dirty="0" err="1"/>
              <a:t>each</a:t>
            </a:r>
            <a:r>
              <a:rPr lang="fr-FR" baseline="0" dirty="0"/>
              <a:t> </a:t>
            </a:r>
            <a:r>
              <a:rPr lang="fr-FR" baseline="0" dirty="0" err="1"/>
              <a:t>device</a:t>
            </a:r>
            <a:r>
              <a:rPr lang="fr-FR" baseline="0" dirty="0"/>
              <a:t> in the </a:t>
            </a:r>
            <a:r>
              <a:rPr lang="fr-FR" baseline="0" dirty="0" err="1"/>
              <a:t>row</a:t>
            </a:r>
            <a:r>
              <a:rPr lang="fr-FR" baseline="0" dirty="0"/>
              <a:t>, </a:t>
            </a:r>
            <a:r>
              <a:rPr lang="fr-FR" baseline="0" dirty="0" err="1"/>
              <a:t>we</a:t>
            </a:r>
            <a:r>
              <a:rPr lang="fr-FR" baseline="0" dirty="0"/>
              <a:t> have </a:t>
            </a:r>
            <a:r>
              <a:rPr lang="fr-FR" baseline="0" dirty="0" err="1"/>
              <a:t>generated</a:t>
            </a:r>
            <a:r>
              <a:rPr lang="fr-FR" baseline="0" dirty="0"/>
              <a:t> model Gp </a:t>
            </a:r>
            <a:r>
              <a:rPr lang="fr-FR" baseline="0" dirty="0" err="1"/>
              <a:t>that</a:t>
            </a:r>
            <a:r>
              <a:rPr lang="fr-FR" baseline="0" dirty="0"/>
              <a:t> </a:t>
            </a:r>
            <a:r>
              <a:rPr lang="fr-FR" baseline="0" dirty="0" err="1"/>
              <a:t>can</a:t>
            </a:r>
            <a:r>
              <a:rPr lang="fr-FR" baseline="0" dirty="0"/>
              <a:t> </a:t>
            </a:r>
            <a:r>
              <a:rPr lang="fr-FR" baseline="0" dirty="0" err="1"/>
              <a:t>then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</a:t>
            </a:r>
            <a:r>
              <a:rPr lang="fr-FR" baseline="0" dirty="0" err="1"/>
              <a:t>accepted</a:t>
            </a:r>
            <a:r>
              <a:rPr lang="fr-FR" baseline="0" dirty="0"/>
              <a:t> or </a:t>
            </a:r>
            <a:r>
              <a:rPr lang="fr-FR" baseline="0" dirty="0" err="1"/>
              <a:t>rejected</a:t>
            </a:r>
            <a:endParaRPr lang="fr-FR" baseline="0" dirty="0"/>
          </a:p>
          <a:p>
            <a:pPr marL="285750" indent="-285750">
              <a:buFontTx/>
              <a:buChar char="-"/>
            </a:pPr>
            <a:r>
              <a:rPr lang="fr-FR" baseline="0" dirty="0"/>
              <a:t>By </a:t>
            </a:r>
            <a:r>
              <a:rPr lang="fr-FR" baseline="0" dirty="0" err="1"/>
              <a:t>working</a:t>
            </a:r>
            <a:r>
              <a:rPr lang="fr-FR" baseline="0" dirty="0"/>
              <a:t> down the </a:t>
            </a:r>
            <a:r>
              <a:rPr lang="fr-FR" baseline="0" dirty="0" err="1"/>
              <a:t>array</a:t>
            </a:r>
            <a:r>
              <a:rPr lang="fr-FR" baseline="0" dirty="0"/>
              <a:t> in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fashion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the top of the </a:t>
            </a:r>
            <a:r>
              <a:rPr lang="fr-FR" baseline="0" dirty="0" err="1"/>
              <a:t>array</a:t>
            </a:r>
            <a:r>
              <a:rPr lang="fr-FR" baseline="0" dirty="0"/>
              <a:t>, by the time </a:t>
            </a:r>
            <a:r>
              <a:rPr lang="fr-FR" baseline="0" dirty="0" err="1"/>
              <a:t>we</a:t>
            </a:r>
            <a:r>
              <a:rPr lang="fr-FR" baseline="0" dirty="0"/>
              <a:t> arrive to the </a:t>
            </a:r>
            <a:r>
              <a:rPr lang="fr-FR" baseline="0" dirty="0" err="1"/>
              <a:t>bottom</a:t>
            </a:r>
            <a:r>
              <a:rPr lang="fr-FR" baseline="0" dirty="0"/>
              <a:t> </a:t>
            </a:r>
            <a:r>
              <a:rPr lang="fr-FR" baseline="0" dirty="0" err="1"/>
              <a:t>we</a:t>
            </a:r>
            <a:r>
              <a:rPr lang="fr-FR" baseline="0" dirty="0"/>
              <a:t> have, </a:t>
            </a:r>
            <a:r>
              <a:rPr lang="fr-FR" baseline="0" dirty="0" err="1"/>
              <a:t>stored</a:t>
            </a:r>
            <a:r>
              <a:rPr lang="fr-FR" baseline="0" dirty="0"/>
              <a:t> in the conductance values of </a:t>
            </a:r>
            <a:r>
              <a:rPr lang="fr-FR" baseline="0" dirty="0" err="1"/>
              <a:t>our</a:t>
            </a:r>
            <a:r>
              <a:rPr lang="fr-FR" baseline="0" dirty="0"/>
              <a:t> </a:t>
            </a:r>
            <a:r>
              <a:rPr lang="fr-FR" baseline="0" dirty="0" err="1"/>
              <a:t>array</a:t>
            </a:r>
            <a:r>
              <a:rPr lang="fr-FR" baseline="0" dirty="0"/>
              <a:t>, the </a:t>
            </a:r>
            <a:r>
              <a:rPr lang="fr-FR" baseline="0" dirty="0" err="1"/>
              <a:t>posterior</a:t>
            </a:r>
            <a:r>
              <a:rPr lang="fr-FR" baseline="0" dirty="0"/>
              <a:t> distribution of a </a:t>
            </a:r>
            <a:r>
              <a:rPr lang="fr-FR" baseline="0" dirty="0" err="1"/>
              <a:t>Bayesian</a:t>
            </a:r>
            <a:r>
              <a:rPr lang="fr-FR" baseline="0" dirty="0"/>
              <a:t> model </a:t>
            </a:r>
            <a:r>
              <a:rPr lang="fr-FR" baseline="0" dirty="0" err="1"/>
              <a:t>trained</a:t>
            </a:r>
            <a:r>
              <a:rPr lang="fr-FR" baseline="0" dirty="0"/>
              <a:t> </a:t>
            </a:r>
            <a:r>
              <a:rPr lang="fr-FR" baseline="0" dirty="0" err="1"/>
              <a:t>through</a:t>
            </a:r>
            <a:r>
              <a:rPr lang="fr-FR" baseline="0" dirty="0"/>
              <a:t> Markov </a:t>
            </a:r>
            <a:r>
              <a:rPr lang="fr-FR" baseline="0" dirty="0" err="1"/>
              <a:t>chain</a:t>
            </a:r>
            <a:r>
              <a:rPr lang="fr-FR" baseline="0" dirty="0"/>
              <a:t> Monte </a:t>
            </a:r>
          </a:p>
          <a:p>
            <a:pPr marL="285750" indent="-285750">
              <a:buFontTx/>
              <a:buChar char="-"/>
            </a:pPr>
            <a:r>
              <a:rPr lang="fr-FR" baseline="0" dirty="0" err="1"/>
              <a:t>Crucially</a:t>
            </a:r>
            <a:r>
              <a:rPr lang="fr-FR" baseline="0" dirty="0"/>
              <a:t> </a:t>
            </a:r>
            <a:r>
              <a:rPr lang="fr-FR" baseline="0" dirty="0" err="1"/>
              <a:t>we</a:t>
            </a:r>
            <a:r>
              <a:rPr lang="fr-FR" baseline="0" dirty="0"/>
              <a:t> have </a:t>
            </a:r>
            <a:r>
              <a:rPr lang="fr-FR" baseline="0" dirty="0" err="1"/>
              <a:t>implemented</a:t>
            </a:r>
            <a:r>
              <a:rPr lang="fr-FR" baseline="0" dirty="0"/>
              <a:t> </a:t>
            </a:r>
            <a:r>
              <a:rPr lang="fr-FR" baseline="0" dirty="0" err="1"/>
              <a:t>our</a:t>
            </a:r>
            <a:r>
              <a:rPr lang="fr-FR" baseline="0" dirty="0"/>
              <a:t> </a:t>
            </a:r>
            <a:r>
              <a:rPr lang="fr-FR" baseline="0" dirty="0" err="1"/>
              <a:t>algorithm</a:t>
            </a:r>
            <a:r>
              <a:rPr lang="fr-FR" baseline="0" dirty="0"/>
              <a:t> </a:t>
            </a:r>
            <a:r>
              <a:rPr lang="fr-FR" baseline="0" dirty="0" err="1"/>
              <a:t>inside</a:t>
            </a:r>
            <a:r>
              <a:rPr lang="fr-FR" baseline="0" dirty="0"/>
              <a:t> of the memory circuit memory </a:t>
            </a:r>
            <a:r>
              <a:rPr lang="fr-FR" baseline="0" dirty="0" err="1"/>
              <a:t>relying</a:t>
            </a:r>
            <a:r>
              <a:rPr lang="fr-FR" baseline="0" dirty="0"/>
              <a:t> </a:t>
            </a:r>
            <a:r>
              <a:rPr lang="fr-FR" baseline="0" dirty="0" err="1"/>
              <a:t>simply</a:t>
            </a:r>
            <a:r>
              <a:rPr lang="fr-FR" baseline="0" dirty="0"/>
              <a:t> on the application of </a:t>
            </a:r>
            <a:r>
              <a:rPr lang="fr-FR" baseline="0" dirty="0" err="1"/>
              <a:t>nanosecond</a:t>
            </a:r>
            <a:r>
              <a:rPr lang="fr-FR" baseline="0" dirty="0"/>
              <a:t> </a:t>
            </a:r>
            <a:r>
              <a:rPr lang="fr-FR" baseline="0" dirty="0" err="1"/>
              <a:t>length</a:t>
            </a:r>
            <a:r>
              <a:rPr lang="fr-FR" baseline="0" dirty="0"/>
              <a:t> pulses to </a:t>
            </a:r>
            <a:r>
              <a:rPr lang="fr-FR" baseline="0" dirty="0" err="1"/>
              <a:t>nanoscale</a:t>
            </a:r>
            <a:r>
              <a:rPr lang="fr-FR" baseline="0" dirty="0"/>
              <a:t> </a:t>
            </a:r>
            <a:r>
              <a:rPr lang="fr-FR" baseline="0" dirty="0" err="1"/>
              <a:t>devices</a:t>
            </a:r>
            <a:endParaRPr lang="fr-FR" baseline="0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7ED-270C-43E3-91AA-48F4CC19381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0073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implemented</a:t>
            </a:r>
            <a:r>
              <a:rPr lang="fr-FR" baseline="0" dirty="0"/>
              <a:t> </a:t>
            </a:r>
            <a:r>
              <a:rPr lang="fr-FR" baseline="0" dirty="0" err="1"/>
              <a:t>our</a:t>
            </a:r>
            <a:r>
              <a:rPr lang="fr-FR" baseline="0" dirty="0"/>
              <a:t> </a:t>
            </a:r>
            <a:r>
              <a:rPr lang="fr-FR" baseline="0" dirty="0" err="1"/>
              <a:t>algorithm</a:t>
            </a:r>
            <a:r>
              <a:rPr lang="fr-FR" baseline="0" dirty="0"/>
              <a:t> on an </a:t>
            </a:r>
            <a:r>
              <a:rPr lang="fr-FR" baseline="0" dirty="0" err="1"/>
              <a:t>experimental</a:t>
            </a:r>
            <a:r>
              <a:rPr lang="fr-FR" baseline="0" dirty="0"/>
              <a:t> system </a:t>
            </a:r>
            <a:r>
              <a:rPr lang="fr-FR" baseline="0" dirty="0" err="1"/>
              <a:t>consisting</a:t>
            </a:r>
            <a:r>
              <a:rPr lang="fr-FR" baseline="0" dirty="0"/>
              <a:t> of a computer in the </a:t>
            </a:r>
            <a:r>
              <a:rPr lang="fr-FR" baseline="0" dirty="0" err="1"/>
              <a:t>loop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a </a:t>
            </a:r>
            <a:r>
              <a:rPr lang="fr-FR" baseline="0" dirty="0" err="1"/>
              <a:t>fabricated</a:t>
            </a:r>
            <a:r>
              <a:rPr lang="fr-FR" baseline="0" dirty="0"/>
              <a:t> RRAM </a:t>
            </a:r>
            <a:r>
              <a:rPr lang="fr-FR" baseline="0" dirty="0" err="1"/>
              <a:t>array</a:t>
            </a:r>
            <a:r>
              <a:rPr lang="fr-FR" baseline="0" dirty="0"/>
              <a:t> and </a:t>
            </a:r>
            <a:r>
              <a:rPr lang="fr-FR" baseline="0" dirty="0" err="1"/>
              <a:t>applied</a:t>
            </a:r>
            <a:r>
              <a:rPr lang="fr-FR" baseline="0" dirty="0"/>
              <a:t> </a:t>
            </a:r>
            <a:r>
              <a:rPr lang="fr-FR" baseline="0" dirty="0" err="1"/>
              <a:t>it</a:t>
            </a:r>
            <a:r>
              <a:rPr lang="fr-FR" baseline="0" dirty="0"/>
              <a:t> to a </a:t>
            </a:r>
            <a:r>
              <a:rPr lang="fr-FR" baseline="0" dirty="0" err="1"/>
              <a:t>series</a:t>
            </a:r>
            <a:r>
              <a:rPr lang="fr-FR" baseline="0" dirty="0"/>
              <a:t> of </a:t>
            </a:r>
            <a:r>
              <a:rPr lang="fr-FR" baseline="0" dirty="0" err="1"/>
              <a:t>supervised</a:t>
            </a:r>
            <a:r>
              <a:rPr lang="fr-FR" baseline="0" dirty="0"/>
              <a:t> </a:t>
            </a:r>
            <a:r>
              <a:rPr lang="fr-FR" baseline="0" dirty="0" err="1"/>
              <a:t>learning</a:t>
            </a:r>
            <a:r>
              <a:rPr lang="fr-FR" baseline="0" dirty="0"/>
              <a:t> </a:t>
            </a:r>
            <a:r>
              <a:rPr lang="fr-FR" baseline="0" dirty="0" err="1"/>
              <a:t>tasks</a:t>
            </a:r>
            <a:endParaRPr lang="fr-FR" baseline="0" dirty="0"/>
          </a:p>
          <a:p>
            <a:pPr marL="285750" indent="-285750">
              <a:buFontTx/>
              <a:buChar char="-"/>
            </a:pPr>
            <a:r>
              <a:rPr lang="fr-FR" baseline="0" dirty="0" err="1"/>
              <a:t>Thank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to Niccolo for </a:t>
            </a:r>
            <a:r>
              <a:rPr lang="fr-FR" baseline="0" dirty="0" err="1"/>
              <a:t>his</a:t>
            </a:r>
            <a:r>
              <a:rPr lang="fr-FR" baseline="0" dirty="0"/>
              <a:t> help in </a:t>
            </a:r>
            <a:r>
              <a:rPr lang="fr-FR" baseline="0" dirty="0" err="1"/>
              <a:t>developing</a:t>
            </a:r>
            <a:r>
              <a:rPr lang="fr-FR" baseline="0" dirty="0"/>
              <a:t> </a:t>
            </a:r>
            <a:r>
              <a:rPr lang="fr-FR" baseline="0" dirty="0" err="1"/>
              <a:t>this</a:t>
            </a:r>
            <a:r>
              <a:rPr lang="fr-FR" baseline="0" dirty="0"/>
              <a:t> setup</a:t>
            </a:r>
          </a:p>
          <a:p>
            <a:pPr marL="285750" indent="-285750">
              <a:buFontTx/>
              <a:buChar char="-"/>
            </a:pPr>
            <a:r>
              <a:rPr lang="fr-FR" baseline="0" dirty="0"/>
              <a:t>One of the </a:t>
            </a:r>
            <a:r>
              <a:rPr lang="fr-FR" baseline="0" dirty="0" err="1"/>
              <a:t>tasks</a:t>
            </a:r>
            <a:r>
              <a:rPr lang="fr-FR" baseline="0" dirty="0"/>
              <a:t>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addressed</a:t>
            </a:r>
            <a:r>
              <a:rPr lang="fr-FR" baseline="0" dirty="0"/>
              <a:t> </a:t>
            </a:r>
            <a:r>
              <a:rPr lang="fr-FR" baseline="0" dirty="0" err="1"/>
              <a:t>was</a:t>
            </a:r>
            <a:r>
              <a:rPr lang="fr-FR" baseline="0" dirty="0"/>
              <a:t> the </a:t>
            </a:r>
            <a:r>
              <a:rPr lang="fr-FR" baseline="0" dirty="0" err="1"/>
              <a:t>detection</a:t>
            </a:r>
            <a:r>
              <a:rPr lang="fr-FR" baseline="0" dirty="0"/>
              <a:t> of </a:t>
            </a:r>
            <a:r>
              <a:rPr lang="fr-FR" baseline="0" dirty="0" err="1"/>
              <a:t>malignant</a:t>
            </a:r>
            <a:r>
              <a:rPr lang="fr-FR" baseline="0" dirty="0"/>
              <a:t> </a:t>
            </a:r>
            <a:r>
              <a:rPr lang="fr-FR" baseline="0" dirty="0" err="1"/>
              <a:t>breast</a:t>
            </a:r>
            <a:r>
              <a:rPr lang="fr-FR" baseline="0" dirty="0"/>
              <a:t> tissue </a:t>
            </a:r>
            <a:r>
              <a:rPr lang="fr-FR" baseline="0" dirty="0" err="1"/>
              <a:t>based</a:t>
            </a:r>
            <a:r>
              <a:rPr lang="fr-FR" baseline="0" dirty="0"/>
              <a:t> on </a:t>
            </a:r>
            <a:r>
              <a:rPr lang="fr-FR" baseline="0" dirty="0" err="1"/>
              <a:t>features</a:t>
            </a:r>
            <a:r>
              <a:rPr lang="fr-FR" baseline="0" dirty="0"/>
              <a:t> </a:t>
            </a:r>
            <a:r>
              <a:rPr lang="fr-FR" baseline="0" dirty="0" err="1"/>
              <a:t>extracted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images </a:t>
            </a:r>
            <a:r>
              <a:rPr lang="fr-FR" baseline="0" dirty="0" err="1"/>
              <a:t>like</a:t>
            </a:r>
            <a:r>
              <a:rPr lang="fr-FR" baseline="0" dirty="0"/>
              <a:t> </a:t>
            </a:r>
            <a:r>
              <a:rPr lang="fr-FR" baseline="0" dirty="0" err="1"/>
              <a:t>these</a:t>
            </a:r>
            <a:r>
              <a:rPr lang="fr-FR" baseline="0" dirty="0"/>
              <a:t>.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7ED-270C-43E3-91AA-48F4CC193819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352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an</a:t>
            </a:r>
            <a:r>
              <a:rPr lang="fr-FR" baseline="0" dirty="0"/>
              <a:t> </a:t>
            </a:r>
            <a:r>
              <a:rPr lang="fr-FR" baseline="0" dirty="0" err="1"/>
              <a:t>array</a:t>
            </a:r>
            <a:r>
              <a:rPr lang="fr-FR" baseline="0" dirty="0"/>
              <a:t> of 256 </a:t>
            </a:r>
            <a:r>
              <a:rPr lang="fr-FR" baseline="0" dirty="0" err="1"/>
              <a:t>rows</a:t>
            </a:r>
            <a:r>
              <a:rPr lang="fr-FR" baseline="0" dirty="0"/>
              <a:t>, or </a:t>
            </a:r>
            <a:r>
              <a:rPr lang="fr-FR" baseline="0" dirty="0" err="1"/>
              <a:t>samples</a:t>
            </a:r>
            <a:r>
              <a:rPr lang="fr-FR" baseline="0" dirty="0"/>
              <a:t>, and 16 </a:t>
            </a:r>
            <a:r>
              <a:rPr lang="fr-FR" baseline="0" dirty="0" err="1"/>
              <a:t>columns</a:t>
            </a:r>
            <a:r>
              <a:rPr lang="fr-FR" baseline="0" dirty="0"/>
              <a:t>, or </a:t>
            </a:r>
            <a:r>
              <a:rPr lang="fr-FR" baseline="0" dirty="0" err="1"/>
              <a:t>features</a:t>
            </a:r>
            <a:r>
              <a:rPr lang="fr-FR" baseline="0" dirty="0"/>
              <a:t>.</a:t>
            </a:r>
          </a:p>
          <a:p>
            <a:pPr marL="285750" indent="-285750">
              <a:buFontTx/>
              <a:buChar char="-"/>
            </a:pPr>
            <a:r>
              <a:rPr lang="fr-FR" baseline="0" dirty="0" err="1"/>
              <a:t>After</a:t>
            </a:r>
            <a:r>
              <a:rPr lang="fr-FR" baseline="0" dirty="0"/>
              <a:t> training </a:t>
            </a:r>
            <a:r>
              <a:rPr lang="fr-FR" baseline="0" dirty="0" err="1"/>
              <a:t>finishes</a:t>
            </a:r>
            <a:r>
              <a:rPr lang="fr-FR" baseline="0" dirty="0"/>
              <a:t> </a:t>
            </a:r>
            <a:r>
              <a:rPr lang="fr-FR" baseline="0" dirty="0" err="1"/>
              <a:t>we</a:t>
            </a:r>
            <a:r>
              <a:rPr lang="fr-FR" baseline="0" dirty="0"/>
              <a:t> are </a:t>
            </a:r>
            <a:r>
              <a:rPr lang="fr-FR" baseline="0" dirty="0" err="1"/>
              <a:t>left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the </a:t>
            </a:r>
            <a:r>
              <a:rPr lang="fr-FR" baseline="0" dirty="0" err="1"/>
              <a:t>posterior</a:t>
            </a:r>
            <a:r>
              <a:rPr lang="fr-FR" baseline="0" dirty="0"/>
              <a:t> distribution </a:t>
            </a:r>
            <a:r>
              <a:rPr lang="fr-FR" baseline="0" dirty="0" err="1"/>
              <a:t>shown</a:t>
            </a:r>
            <a:r>
              <a:rPr lang="fr-FR" baseline="0" dirty="0"/>
              <a:t> as a </a:t>
            </a:r>
            <a:r>
              <a:rPr lang="fr-FR" baseline="0" dirty="0" err="1"/>
              <a:t>heatmap</a:t>
            </a:r>
            <a:r>
              <a:rPr lang="fr-FR" baseline="0" dirty="0"/>
              <a:t> </a:t>
            </a:r>
            <a:r>
              <a:rPr lang="fr-FR" baseline="0" dirty="0" err="1"/>
              <a:t>here</a:t>
            </a:r>
            <a:endParaRPr lang="fr-FR" baseline="0" dirty="0"/>
          </a:p>
          <a:p>
            <a:pPr marL="285750" indent="-285750">
              <a:buFontTx/>
              <a:buChar char="-"/>
            </a:pPr>
            <a:r>
              <a:rPr lang="fr-FR" baseline="0" dirty="0" err="1"/>
              <a:t>Each</a:t>
            </a:r>
            <a:r>
              <a:rPr lang="fr-FR" baseline="0" dirty="0"/>
              <a:t> </a:t>
            </a:r>
            <a:r>
              <a:rPr lang="fr-FR" baseline="0" dirty="0" err="1"/>
              <a:t>cell</a:t>
            </a:r>
            <a:r>
              <a:rPr lang="fr-FR" baseline="0" dirty="0"/>
              <a:t> of the </a:t>
            </a:r>
            <a:r>
              <a:rPr lang="fr-FR" baseline="0" dirty="0" err="1"/>
              <a:t>heatmap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coloured as a </a:t>
            </a:r>
            <a:r>
              <a:rPr lang="fr-FR" baseline="0" dirty="0" err="1"/>
              <a:t>function</a:t>
            </a:r>
            <a:r>
              <a:rPr lang="fr-FR" baseline="0" dirty="0"/>
              <a:t> of the conductance value of the </a:t>
            </a:r>
            <a:r>
              <a:rPr lang="fr-FR" baseline="0" dirty="0" err="1"/>
              <a:t>device</a:t>
            </a:r>
            <a:r>
              <a:rPr lang="fr-FR" baseline="0" dirty="0"/>
              <a:t> at </a:t>
            </a:r>
            <a:r>
              <a:rPr lang="fr-FR" baseline="0" dirty="0" err="1"/>
              <a:t>that</a:t>
            </a:r>
            <a:r>
              <a:rPr lang="fr-FR" baseline="0" dirty="0"/>
              <a:t> location in the </a:t>
            </a:r>
            <a:r>
              <a:rPr lang="fr-FR" baseline="0" dirty="0" err="1"/>
              <a:t>array</a:t>
            </a:r>
            <a:endParaRPr lang="fr-FR" baseline="0" dirty="0"/>
          </a:p>
          <a:p>
            <a:pPr marL="285750" indent="-285750">
              <a:buFontTx/>
              <a:buChar char="-"/>
            </a:pPr>
            <a:r>
              <a:rPr lang="fr-FR" baseline="0" dirty="0" err="1"/>
              <a:t>Plotted</a:t>
            </a:r>
            <a:r>
              <a:rPr lang="fr-FR" baseline="0" dirty="0"/>
              <a:t> </a:t>
            </a:r>
            <a:r>
              <a:rPr lang="fr-FR" baseline="0" dirty="0" err="1"/>
              <a:t>next</a:t>
            </a:r>
            <a:r>
              <a:rPr lang="fr-FR" baseline="0" dirty="0"/>
              <a:t> to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heatmap</a:t>
            </a:r>
            <a:r>
              <a:rPr lang="fr-FR" baseline="0" dirty="0"/>
              <a:t>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see</a:t>
            </a:r>
            <a:r>
              <a:rPr lang="fr-FR" baseline="0" dirty="0"/>
              <a:t> </a:t>
            </a:r>
            <a:r>
              <a:rPr lang="fr-FR" baseline="0" dirty="0" err="1"/>
              <a:t>two</a:t>
            </a:r>
            <a:r>
              <a:rPr lang="fr-FR" baseline="0" dirty="0"/>
              <a:t> distributions of the conductance </a:t>
            </a:r>
            <a:r>
              <a:rPr lang="fr-FR" baseline="0" dirty="0" err="1"/>
              <a:t>parameters</a:t>
            </a:r>
            <a:r>
              <a:rPr lang="fr-FR" baseline="0" dirty="0"/>
              <a:t> </a:t>
            </a:r>
            <a:r>
              <a:rPr lang="fr-FR" baseline="0" dirty="0" err="1"/>
              <a:t>learned</a:t>
            </a:r>
            <a:r>
              <a:rPr lang="fr-FR" baseline="0" dirty="0"/>
              <a:t> in </a:t>
            </a:r>
            <a:r>
              <a:rPr lang="fr-FR" baseline="0" dirty="0" err="1"/>
              <a:t>our</a:t>
            </a:r>
            <a:r>
              <a:rPr lang="fr-FR" baseline="0" dirty="0"/>
              <a:t> </a:t>
            </a:r>
            <a:r>
              <a:rPr lang="fr-FR" baseline="0" dirty="0" err="1"/>
              <a:t>experiment</a:t>
            </a:r>
            <a:endParaRPr lang="fr-FR" baseline="0" dirty="0"/>
          </a:p>
          <a:p>
            <a:pPr marL="285750" indent="-285750">
              <a:buFontTx/>
              <a:buChar char="-"/>
            </a:pPr>
            <a:r>
              <a:rPr lang="fr-FR" baseline="0" dirty="0" err="1"/>
              <a:t>I’d</a:t>
            </a:r>
            <a:r>
              <a:rPr lang="fr-FR" baseline="0" dirty="0"/>
              <a:t> </a:t>
            </a:r>
            <a:r>
              <a:rPr lang="fr-FR" baseline="0" dirty="0" err="1"/>
              <a:t>like</a:t>
            </a:r>
            <a:r>
              <a:rPr lang="fr-FR" baseline="0" dirty="0"/>
              <a:t> to </a:t>
            </a:r>
            <a:r>
              <a:rPr lang="fr-FR" baseline="0" dirty="0" err="1"/>
              <a:t>draw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attention in </a:t>
            </a:r>
            <a:r>
              <a:rPr lang="fr-FR" baseline="0" dirty="0" err="1"/>
              <a:t>particular</a:t>
            </a:r>
            <a:r>
              <a:rPr lang="fr-FR" baseline="0" dirty="0"/>
              <a:t> to the distribution in green at the right. This distribution has </a:t>
            </a:r>
            <a:r>
              <a:rPr lang="fr-FR" baseline="0" dirty="0" err="1"/>
              <a:t>two</a:t>
            </a:r>
            <a:r>
              <a:rPr lang="fr-FR" baseline="0" dirty="0"/>
              <a:t> modes, </a:t>
            </a:r>
            <a:r>
              <a:rPr lang="fr-FR" baseline="0" dirty="0" err="1"/>
              <a:t>corresponding</a:t>
            </a:r>
            <a:r>
              <a:rPr lang="fr-FR" baseline="0" dirty="0"/>
              <a:t> to </a:t>
            </a:r>
            <a:r>
              <a:rPr lang="fr-FR" baseline="0" dirty="0" err="1"/>
              <a:t>two</a:t>
            </a:r>
            <a:r>
              <a:rPr lang="fr-FR" baseline="0" dirty="0"/>
              <a:t> </a:t>
            </a:r>
            <a:r>
              <a:rPr lang="fr-FR" baseline="0" dirty="0" err="1"/>
              <a:t>equally</a:t>
            </a:r>
            <a:r>
              <a:rPr lang="fr-FR" baseline="0" dirty="0"/>
              <a:t> </a:t>
            </a:r>
            <a:r>
              <a:rPr lang="fr-FR" baseline="0" dirty="0" err="1"/>
              <a:t>likely</a:t>
            </a:r>
            <a:r>
              <a:rPr lang="fr-FR" baseline="0" dirty="0"/>
              <a:t> values of the </a:t>
            </a:r>
            <a:r>
              <a:rPr lang="fr-FR" baseline="0" dirty="0" err="1"/>
              <a:t>parameter</a:t>
            </a:r>
            <a:r>
              <a:rPr lang="fr-FR" baseline="0" dirty="0"/>
              <a:t> – </a:t>
            </a:r>
            <a:r>
              <a:rPr lang="fr-FR" baseline="0" dirty="0" err="1"/>
              <a:t>something</a:t>
            </a:r>
            <a:r>
              <a:rPr lang="fr-FR" baseline="0" dirty="0"/>
              <a:t> </a:t>
            </a:r>
            <a:r>
              <a:rPr lang="fr-FR" baseline="0" dirty="0" err="1"/>
              <a:t>that</a:t>
            </a:r>
            <a:r>
              <a:rPr lang="fr-FR" baseline="0" dirty="0"/>
              <a:t> </a:t>
            </a:r>
            <a:r>
              <a:rPr lang="fr-FR" baseline="0" dirty="0" err="1"/>
              <a:t>would</a:t>
            </a:r>
            <a:r>
              <a:rPr lang="fr-FR" baseline="0" dirty="0"/>
              <a:t> have been impossible to capture in a non </a:t>
            </a:r>
            <a:r>
              <a:rPr lang="fr-FR" baseline="0" dirty="0" err="1"/>
              <a:t>Bayesian</a:t>
            </a:r>
            <a:r>
              <a:rPr lang="fr-FR" baseline="0" dirty="0"/>
              <a:t> model</a:t>
            </a:r>
          </a:p>
          <a:p>
            <a:pPr marL="285750" indent="-285750">
              <a:buFontTx/>
              <a:buChar char="-"/>
            </a:pPr>
            <a:r>
              <a:rPr lang="fr-FR" baseline="0" dirty="0"/>
              <a:t>On the right hand </a:t>
            </a:r>
            <a:r>
              <a:rPr lang="fr-FR" baseline="0" dirty="0" err="1"/>
              <a:t>side</a:t>
            </a:r>
            <a:r>
              <a:rPr lang="fr-FR" baseline="0" dirty="0"/>
              <a:t> </a:t>
            </a:r>
            <a:r>
              <a:rPr lang="fr-FR" baseline="0" dirty="0" err="1"/>
              <a:t>we</a:t>
            </a:r>
            <a:r>
              <a:rPr lang="fr-FR" baseline="0" dirty="0"/>
              <a:t> plot the </a:t>
            </a:r>
            <a:r>
              <a:rPr lang="fr-FR" baseline="0" dirty="0" err="1"/>
              <a:t>accuracy</a:t>
            </a:r>
            <a:r>
              <a:rPr lang="fr-FR" baseline="0" dirty="0"/>
              <a:t> of </a:t>
            </a:r>
            <a:r>
              <a:rPr lang="fr-FR" baseline="0" dirty="0" err="1"/>
              <a:t>each</a:t>
            </a:r>
            <a:r>
              <a:rPr lang="fr-FR" baseline="0" dirty="0"/>
              <a:t> of </a:t>
            </a:r>
            <a:r>
              <a:rPr lang="fr-FR" baseline="0" dirty="0" err="1"/>
              <a:t>these</a:t>
            </a:r>
            <a:r>
              <a:rPr lang="fr-FR" baseline="0" dirty="0"/>
              <a:t> </a:t>
            </a:r>
            <a:r>
              <a:rPr lang="fr-FR" baseline="0" dirty="0" err="1"/>
              <a:t>sampled</a:t>
            </a:r>
            <a:r>
              <a:rPr lang="fr-FR" baseline="0" dirty="0"/>
              <a:t> </a:t>
            </a:r>
            <a:r>
              <a:rPr lang="fr-FR" baseline="0" dirty="0" err="1"/>
              <a:t>array</a:t>
            </a:r>
            <a:r>
              <a:rPr lang="fr-FR" baseline="0" dirty="0"/>
              <a:t> </a:t>
            </a:r>
            <a:r>
              <a:rPr lang="fr-FR" baseline="0" dirty="0" err="1"/>
              <a:t>rows</a:t>
            </a:r>
            <a:r>
              <a:rPr lang="fr-FR" baseline="0" dirty="0"/>
              <a:t>.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can</a:t>
            </a:r>
            <a:r>
              <a:rPr lang="fr-FR" baseline="0" dirty="0"/>
              <a:t> </a:t>
            </a:r>
            <a:r>
              <a:rPr lang="fr-FR" baseline="0" dirty="0" err="1"/>
              <a:t>see</a:t>
            </a:r>
            <a:r>
              <a:rPr lang="fr-FR" baseline="0" dirty="0"/>
              <a:t> </a:t>
            </a:r>
            <a:r>
              <a:rPr lang="fr-FR" baseline="0" dirty="0" err="1"/>
              <a:t>during</a:t>
            </a:r>
            <a:r>
              <a:rPr lang="fr-FR" baseline="0" dirty="0"/>
              <a:t> the first 30 or </a:t>
            </a:r>
            <a:r>
              <a:rPr lang="fr-FR" baseline="0" dirty="0" err="1"/>
              <a:t>so</a:t>
            </a:r>
            <a:r>
              <a:rPr lang="fr-FR" baseline="0" dirty="0"/>
              <a:t> </a:t>
            </a:r>
            <a:r>
              <a:rPr lang="fr-FR" baseline="0" dirty="0" err="1"/>
              <a:t>rows</a:t>
            </a:r>
            <a:r>
              <a:rPr lang="fr-FR" baseline="0" dirty="0"/>
              <a:t> </a:t>
            </a:r>
            <a:r>
              <a:rPr lang="fr-FR" baseline="0" dirty="0" err="1"/>
              <a:t>our</a:t>
            </a:r>
            <a:r>
              <a:rPr lang="fr-FR" baseline="0" dirty="0"/>
              <a:t> </a:t>
            </a:r>
            <a:r>
              <a:rPr lang="fr-FR" baseline="0" dirty="0" err="1"/>
              <a:t>algorithm</a:t>
            </a:r>
            <a:r>
              <a:rPr lang="fr-FR" baseline="0" dirty="0"/>
              <a:t> </a:t>
            </a:r>
            <a:r>
              <a:rPr lang="fr-FR" baseline="0" dirty="0" err="1"/>
              <a:t>gradually</a:t>
            </a:r>
            <a:r>
              <a:rPr lang="fr-FR" baseline="0" dirty="0"/>
              <a:t> </a:t>
            </a:r>
            <a:r>
              <a:rPr lang="fr-FR" baseline="0" dirty="0" err="1"/>
              <a:t>improves</a:t>
            </a:r>
            <a:r>
              <a:rPr lang="fr-FR" baseline="0" dirty="0"/>
              <a:t> in </a:t>
            </a:r>
            <a:r>
              <a:rPr lang="fr-FR" baseline="0" dirty="0" err="1"/>
              <a:t>accuracy</a:t>
            </a:r>
            <a:r>
              <a:rPr lang="fr-FR" baseline="0" dirty="0"/>
              <a:t> as </a:t>
            </a:r>
            <a:r>
              <a:rPr lang="fr-FR" baseline="0" dirty="0" err="1"/>
              <a:t>we</a:t>
            </a:r>
            <a:r>
              <a:rPr lang="fr-FR" baseline="0" dirty="0"/>
              <a:t> converge </a:t>
            </a:r>
            <a:r>
              <a:rPr lang="fr-FR" baseline="0" dirty="0" err="1"/>
              <a:t>towards</a:t>
            </a:r>
            <a:r>
              <a:rPr lang="fr-FR" baseline="0" dirty="0"/>
              <a:t> the </a:t>
            </a:r>
            <a:r>
              <a:rPr lang="fr-FR" baseline="0" dirty="0" err="1"/>
              <a:t>posterior</a:t>
            </a:r>
            <a:r>
              <a:rPr lang="fr-FR" baseline="0" dirty="0"/>
              <a:t> distribution, and </a:t>
            </a:r>
            <a:r>
              <a:rPr lang="fr-FR" baseline="0" dirty="0" err="1"/>
              <a:t>then</a:t>
            </a:r>
            <a:r>
              <a:rPr lang="fr-FR" baseline="0" dirty="0"/>
              <a:t> </a:t>
            </a:r>
            <a:r>
              <a:rPr lang="fr-FR" baseline="0" dirty="0" err="1"/>
              <a:t>after</a:t>
            </a:r>
            <a:r>
              <a:rPr lang="fr-FR" baseline="0" dirty="0"/>
              <a:t>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it</a:t>
            </a:r>
            <a:r>
              <a:rPr lang="fr-FR" baseline="0" dirty="0"/>
              <a:t> </a:t>
            </a:r>
            <a:r>
              <a:rPr lang="fr-FR" baseline="0" dirty="0" err="1"/>
              <a:t>oscillates</a:t>
            </a:r>
            <a:r>
              <a:rPr lang="fr-FR" baseline="0" dirty="0"/>
              <a:t> </a:t>
            </a:r>
            <a:r>
              <a:rPr lang="fr-FR" baseline="0" dirty="0" err="1"/>
              <a:t>between</a:t>
            </a:r>
            <a:r>
              <a:rPr lang="fr-FR" baseline="0" dirty="0"/>
              <a:t> high and medium </a:t>
            </a:r>
            <a:r>
              <a:rPr lang="fr-FR" baseline="0" dirty="0" err="1"/>
              <a:t>accuracy</a:t>
            </a:r>
            <a:r>
              <a:rPr lang="fr-FR" baseline="0" dirty="0"/>
              <a:t> </a:t>
            </a:r>
            <a:r>
              <a:rPr lang="fr-FR" baseline="0" dirty="0" err="1"/>
              <a:t>models</a:t>
            </a:r>
            <a:r>
              <a:rPr lang="fr-FR" baseline="0" dirty="0"/>
              <a:t> as </a:t>
            </a:r>
            <a:r>
              <a:rPr lang="fr-FR" baseline="0" dirty="0" err="1"/>
              <a:t>it</a:t>
            </a:r>
            <a:r>
              <a:rPr lang="fr-FR" baseline="0" dirty="0"/>
              <a:t> explores the </a:t>
            </a:r>
            <a:r>
              <a:rPr lang="fr-FR" baseline="0" dirty="0" err="1"/>
              <a:t>posterior</a:t>
            </a:r>
            <a:endParaRPr lang="fr-FR" baseline="0" dirty="0"/>
          </a:p>
          <a:p>
            <a:pPr marL="285750" indent="-285750">
              <a:buFontTx/>
              <a:buChar char="-"/>
            </a:pPr>
            <a:r>
              <a:rPr lang="fr-FR" baseline="0" dirty="0" err="1"/>
              <a:t>After</a:t>
            </a:r>
            <a:r>
              <a:rPr lang="fr-FR" baseline="0" dirty="0"/>
              <a:t> </a:t>
            </a:r>
            <a:r>
              <a:rPr lang="fr-FR" baseline="0" dirty="0" err="1"/>
              <a:t>learning</a:t>
            </a:r>
            <a:r>
              <a:rPr lang="fr-FR" baseline="0" dirty="0"/>
              <a:t> has </a:t>
            </a:r>
            <a:r>
              <a:rPr lang="fr-FR" baseline="0" dirty="0" err="1"/>
              <a:t>finished</a:t>
            </a:r>
            <a:r>
              <a:rPr lang="fr-FR" baseline="0" dirty="0"/>
              <a:t> the </a:t>
            </a:r>
            <a:r>
              <a:rPr lang="fr-FR" baseline="0" dirty="0" err="1"/>
              <a:t>experimental</a:t>
            </a:r>
            <a:r>
              <a:rPr lang="fr-FR" baseline="0" dirty="0"/>
              <a:t> model </a:t>
            </a:r>
            <a:r>
              <a:rPr lang="fr-FR" baseline="0" dirty="0" err="1"/>
              <a:t>was</a:t>
            </a:r>
            <a:r>
              <a:rPr lang="fr-FR" baseline="0" dirty="0"/>
              <a:t> able to </a:t>
            </a:r>
            <a:r>
              <a:rPr lang="fr-FR" baseline="0" dirty="0" err="1"/>
              <a:t>detect</a:t>
            </a:r>
            <a:r>
              <a:rPr lang="fr-FR" baseline="0" dirty="0"/>
              <a:t> </a:t>
            </a:r>
            <a:r>
              <a:rPr lang="fr-FR" baseline="0" dirty="0" err="1"/>
              <a:t>unseen</a:t>
            </a:r>
            <a:r>
              <a:rPr lang="fr-FR" baseline="0" dirty="0"/>
              <a:t> </a:t>
            </a:r>
            <a:r>
              <a:rPr lang="fr-FR" baseline="0" dirty="0" err="1"/>
              <a:t>maligant</a:t>
            </a:r>
            <a:r>
              <a:rPr lang="fr-FR" baseline="0" dirty="0"/>
              <a:t> tissue </a:t>
            </a:r>
            <a:r>
              <a:rPr lang="fr-FR" baseline="0" dirty="0" err="1"/>
              <a:t>with</a:t>
            </a:r>
            <a:r>
              <a:rPr lang="fr-FR" baseline="0" dirty="0"/>
              <a:t> an </a:t>
            </a:r>
            <a:r>
              <a:rPr lang="fr-FR" baseline="0" dirty="0" err="1"/>
              <a:t>accuracy</a:t>
            </a:r>
            <a:r>
              <a:rPr lang="fr-FR" baseline="0" dirty="0"/>
              <a:t> of 98%</a:t>
            </a:r>
          </a:p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7ED-270C-43E3-91AA-48F4CC193819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650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an</a:t>
            </a:r>
            <a:r>
              <a:rPr lang="fr-FR" baseline="0" dirty="0"/>
              <a:t> </a:t>
            </a:r>
            <a:r>
              <a:rPr lang="fr-FR" baseline="0" dirty="0" err="1"/>
              <a:t>array</a:t>
            </a:r>
            <a:r>
              <a:rPr lang="fr-FR" baseline="0" dirty="0"/>
              <a:t> of 256 </a:t>
            </a:r>
            <a:r>
              <a:rPr lang="fr-FR" baseline="0" dirty="0" err="1"/>
              <a:t>rows</a:t>
            </a:r>
            <a:r>
              <a:rPr lang="fr-FR" baseline="0" dirty="0"/>
              <a:t>, or </a:t>
            </a:r>
            <a:r>
              <a:rPr lang="fr-FR" baseline="0" dirty="0" err="1"/>
              <a:t>samples</a:t>
            </a:r>
            <a:r>
              <a:rPr lang="fr-FR" baseline="0" dirty="0"/>
              <a:t>, and 16 </a:t>
            </a:r>
            <a:r>
              <a:rPr lang="fr-FR" baseline="0" dirty="0" err="1"/>
              <a:t>columns</a:t>
            </a:r>
            <a:r>
              <a:rPr lang="fr-FR" baseline="0" dirty="0"/>
              <a:t>, or </a:t>
            </a:r>
            <a:r>
              <a:rPr lang="fr-FR" baseline="0" dirty="0" err="1"/>
              <a:t>features</a:t>
            </a:r>
            <a:r>
              <a:rPr lang="fr-FR" baseline="0" dirty="0"/>
              <a:t>.</a:t>
            </a:r>
          </a:p>
          <a:p>
            <a:pPr marL="285750" indent="-285750">
              <a:buFontTx/>
              <a:buChar char="-"/>
            </a:pPr>
            <a:r>
              <a:rPr lang="fr-FR" baseline="0" dirty="0" err="1"/>
              <a:t>After</a:t>
            </a:r>
            <a:r>
              <a:rPr lang="fr-FR" baseline="0" dirty="0"/>
              <a:t> training </a:t>
            </a:r>
            <a:r>
              <a:rPr lang="fr-FR" baseline="0" dirty="0" err="1"/>
              <a:t>finishes</a:t>
            </a:r>
            <a:r>
              <a:rPr lang="fr-FR" baseline="0" dirty="0"/>
              <a:t> </a:t>
            </a:r>
            <a:r>
              <a:rPr lang="fr-FR" baseline="0" dirty="0" err="1"/>
              <a:t>we</a:t>
            </a:r>
            <a:r>
              <a:rPr lang="fr-FR" baseline="0" dirty="0"/>
              <a:t> are </a:t>
            </a:r>
            <a:r>
              <a:rPr lang="fr-FR" baseline="0" dirty="0" err="1"/>
              <a:t>left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the </a:t>
            </a:r>
            <a:r>
              <a:rPr lang="fr-FR" baseline="0" dirty="0" err="1"/>
              <a:t>posterior</a:t>
            </a:r>
            <a:r>
              <a:rPr lang="fr-FR" baseline="0" dirty="0"/>
              <a:t> distribution </a:t>
            </a:r>
            <a:r>
              <a:rPr lang="fr-FR" baseline="0" dirty="0" err="1"/>
              <a:t>shown</a:t>
            </a:r>
            <a:r>
              <a:rPr lang="fr-FR" baseline="0" dirty="0"/>
              <a:t> as a </a:t>
            </a:r>
            <a:r>
              <a:rPr lang="fr-FR" baseline="0" dirty="0" err="1"/>
              <a:t>heatmap</a:t>
            </a:r>
            <a:r>
              <a:rPr lang="fr-FR" baseline="0" dirty="0"/>
              <a:t> </a:t>
            </a:r>
            <a:r>
              <a:rPr lang="fr-FR" baseline="0" dirty="0" err="1"/>
              <a:t>here</a:t>
            </a:r>
            <a:endParaRPr lang="fr-FR" baseline="0" dirty="0"/>
          </a:p>
          <a:p>
            <a:pPr marL="285750" indent="-285750">
              <a:buFontTx/>
              <a:buChar char="-"/>
            </a:pPr>
            <a:r>
              <a:rPr lang="fr-FR" baseline="0" dirty="0" err="1"/>
              <a:t>Each</a:t>
            </a:r>
            <a:r>
              <a:rPr lang="fr-FR" baseline="0" dirty="0"/>
              <a:t> </a:t>
            </a:r>
            <a:r>
              <a:rPr lang="fr-FR" baseline="0" dirty="0" err="1"/>
              <a:t>cell</a:t>
            </a:r>
            <a:r>
              <a:rPr lang="fr-FR" baseline="0" dirty="0"/>
              <a:t> of the </a:t>
            </a:r>
            <a:r>
              <a:rPr lang="fr-FR" baseline="0" dirty="0" err="1"/>
              <a:t>heatmap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coloured as a </a:t>
            </a:r>
            <a:r>
              <a:rPr lang="fr-FR" baseline="0" dirty="0" err="1"/>
              <a:t>function</a:t>
            </a:r>
            <a:r>
              <a:rPr lang="fr-FR" baseline="0" dirty="0"/>
              <a:t> of the conductance value of the </a:t>
            </a:r>
            <a:r>
              <a:rPr lang="fr-FR" baseline="0" dirty="0" err="1"/>
              <a:t>device</a:t>
            </a:r>
            <a:r>
              <a:rPr lang="fr-FR" baseline="0" dirty="0"/>
              <a:t> at </a:t>
            </a:r>
            <a:r>
              <a:rPr lang="fr-FR" baseline="0" dirty="0" err="1"/>
              <a:t>that</a:t>
            </a:r>
            <a:r>
              <a:rPr lang="fr-FR" baseline="0" dirty="0"/>
              <a:t> location in the </a:t>
            </a:r>
            <a:r>
              <a:rPr lang="fr-FR" baseline="0" dirty="0" err="1"/>
              <a:t>array</a:t>
            </a:r>
            <a:endParaRPr lang="fr-FR" baseline="0" dirty="0"/>
          </a:p>
          <a:p>
            <a:pPr marL="285750" indent="-285750">
              <a:buFontTx/>
              <a:buChar char="-"/>
            </a:pPr>
            <a:r>
              <a:rPr lang="fr-FR" baseline="0" dirty="0" err="1"/>
              <a:t>Plotted</a:t>
            </a:r>
            <a:r>
              <a:rPr lang="fr-FR" baseline="0" dirty="0"/>
              <a:t> </a:t>
            </a:r>
            <a:r>
              <a:rPr lang="fr-FR" baseline="0" dirty="0" err="1"/>
              <a:t>next</a:t>
            </a:r>
            <a:r>
              <a:rPr lang="fr-FR" baseline="0" dirty="0"/>
              <a:t> to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heatmap</a:t>
            </a:r>
            <a:r>
              <a:rPr lang="fr-FR" baseline="0" dirty="0"/>
              <a:t>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see</a:t>
            </a:r>
            <a:r>
              <a:rPr lang="fr-FR" baseline="0" dirty="0"/>
              <a:t> </a:t>
            </a:r>
            <a:r>
              <a:rPr lang="fr-FR" baseline="0" dirty="0" err="1"/>
              <a:t>two</a:t>
            </a:r>
            <a:r>
              <a:rPr lang="fr-FR" baseline="0" dirty="0"/>
              <a:t> distributions of the conductance </a:t>
            </a:r>
            <a:r>
              <a:rPr lang="fr-FR" baseline="0" dirty="0" err="1"/>
              <a:t>parameters</a:t>
            </a:r>
            <a:r>
              <a:rPr lang="fr-FR" baseline="0" dirty="0"/>
              <a:t> </a:t>
            </a:r>
            <a:r>
              <a:rPr lang="fr-FR" baseline="0" dirty="0" err="1"/>
              <a:t>learned</a:t>
            </a:r>
            <a:r>
              <a:rPr lang="fr-FR" baseline="0" dirty="0"/>
              <a:t> in </a:t>
            </a:r>
            <a:r>
              <a:rPr lang="fr-FR" baseline="0" dirty="0" err="1"/>
              <a:t>our</a:t>
            </a:r>
            <a:r>
              <a:rPr lang="fr-FR" baseline="0" dirty="0"/>
              <a:t> </a:t>
            </a:r>
            <a:r>
              <a:rPr lang="fr-FR" baseline="0" dirty="0" err="1"/>
              <a:t>experiment</a:t>
            </a:r>
            <a:endParaRPr lang="fr-FR" baseline="0" dirty="0"/>
          </a:p>
          <a:p>
            <a:pPr marL="285750" indent="-285750">
              <a:buFontTx/>
              <a:buChar char="-"/>
            </a:pPr>
            <a:r>
              <a:rPr lang="fr-FR" baseline="0" dirty="0" err="1"/>
              <a:t>I’d</a:t>
            </a:r>
            <a:r>
              <a:rPr lang="fr-FR" baseline="0" dirty="0"/>
              <a:t> </a:t>
            </a:r>
            <a:r>
              <a:rPr lang="fr-FR" baseline="0" dirty="0" err="1"/>
              <a:t>like</a:t>
            </a:r>
            <a:r>
              <a:rPr lang="fr-FR" baseline="0" dirty="0"/>
              <a:t> to </a:t>
            </a:r>
            <a:r>
              <a:rPr lang="fr-FR" baseline="0" dirty="0" err="1"/>
              <a:t>draw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attention in </a:t>
            </a:r>
            <a:r>
              <a:rPr lang="fr-FR" baseline="0" dirty="0" err="1"/>
              <a:t>particular</a:t>
            </a:r>
            <a:r>
              <a:rPr lang="fr-FR" baseline="0" dirty="0"/>
              <a:t> to the distribution in green at the right. This distribution has </a:t>
            </a:r>
            <a:r>
              <a:rPr lang="fr-FR" baseline="0" dirty="0" err="1"/>
              <a:t>two</a:t>
            </a:r>
            <a:r>
              <a:rPr lang="fr-FR" baseline="0" dirty="0"/>
              <a:t> modes, </a:t>
            </a:r>
            <a:r>
              <a:rPr lang="fr-FR" baseline="0" dirty="0" err="1"/>
              <a:t>corresponding</a:t>
            </a:r>
            <a:r>
              <a:rPr lang="fr-FR" baseline="0" dirty="0"/>
              <a:t> to </a:t>
            </a:r>
            <a:r>
              <a:rPr lang="fr-FR" baseline="0" dirty="0" err="1"/>
              <a:t>two</a:t>
            </a:r>
            <a:r>
              <a:rPr lang="fr-FR" baseline="0" dirty="0"/>
              <a:t> </a:t>
            </a:r>
            <a:r>
              <a:rPr lang="fr-FR" baseline="0" dirty="0" err="1"/>
              <a:t>equally</a:t>
            </a:r>
            <a:r>
              <a:rPr lang="fr-FR" baseline="0" dirty="0"/>
              <a:t> </a:t>
            </a:r>
            <a:r>
              <a:rPr lang="fr-FR" baseline="0" dirty="0" err="1"/>
              <a:t>likely</a:t>
            </a:r>
            <a:r>
              <a:rPr lang="fr-FR" baseline="0" dirty="0"/>
              <a:t> values of the </a:t>
            </a:r>
            <a:r>
              <a:rPr lang="fr-FR" baseline="0" dirty="0" err="1"/>
              <a:t>parameter</a:t>
            </a:r>
            <a:r>
              <a:rPr lang="fr-FR" baseline="0" dirty="0"/>
              <a:t> – </a:t>
            </a:r>
            <a:r>
              <a:rPr lang="fr-FR" baseline="0" dirty="0" err="1"/>
              <a:t>something</a:t>
            </a:r>
            <a:r>
              <a:rPr lang="fr-FR" baseline="0" dirty="0"/>
              <a:t> </a:t>
            </a:r>
            <a:r>
              <a:rPr lang="fr-FR" baseline="0" dirty="0" err="1"/>
              <a:t>that</a:t>
            </a:r>
            <a:r>
              <a:rPr lang="fr-FR" baseline="0" dirty="0"/>
              <a:t> </a:t>
            </a:r>
            <a:r>
              <a:rPr lang="fr-FR" baseline="0" dirty="0" err="1"/>
              <a:t>would</a:t>
            </a:r>
            <a:r>
              <a:rPr lang="fr-FR" baseline="0" dirty="0"/>
              <a:t> have been impossible to capture in a non </a:t>
            </a:r>
            <a:r>
              <a:rPr lang="fr-FR" baseline="0" dirty="0" err="1"/>
              <a:t>Bayesian</a:t>
            </a:r>
            <a:r>
              <a:rPr lang="fr-FR" baseline="0" dirty="0"/>
              <a:t> model</a:t>
            </a:r>
          </a:p>
          <a:p>
            <a:pPr marL="285750" indent="-285750">
              <a:buFontTx/>
              <a:buChar char="-"/>
            </a:pPr>
            <a:r>
              <a:rPr lang="fr-FR" baseline="0" dirty="0"/>
              <a:t>On the right hand </a:t>
            </a:r>
            <a:r>
              <a:rPr lang="fr-FR" baseline="0" dirty="0" err="1"/>
              <a:t>side</a:t>
            </a:r>
            <a:r>
              <a:rPr lang="fr-FR" baseline="0" dirty="0"/>
              <a:t> </a:t>
            </a:r>
            <a:r>
              <a:rPr lang="fr-FR" baseline="0" dirty="0" err="1"/>
              <a:t>we</a:t>
            </a:r>
            <a:r>
              <a:rPr lang="fr-FR" baseline="0" dirty="0"/>
              <a:t> plot the </a:t>
            </a:r>
            <a:r>
              <a:rPr lang="fr-FR" baseline="0" dirty="0" err="1"/>
              <a:t>accuracy</a:t>
            </a:r>
            <a:r>
              <a:rPr lang="fr-FR" baseline="0" dirty="0"/>
              <a:t> of </a:t>
            </a:r>
            <a:r>
              <a:rPr lang="fr-FR" baseline="0" dirty="0" err="1"/>
              <a:t>each</a:t>
            </a:r>
            <a:r>
              <a:rPr lang="fr-FR" baseline="0" dirty="0"/>
              <a:t> of </a:t>
            </a:r>
            <a:r>
              <a:rPr lang="fr-FR" baseline="0" dirty="0" err="1"/>
              <a:t>these</a:t>
            </a:r>
            <a:r>
              <a:rPr lang="fr-FR" baseline="0" dirty="0"/>
              <a:t> </a:t>
            </a:r>
            <a:r>
              <a:rPr lang="fr-FR" baseline="0" dirty="0" err="1"/>
              <a:t>sampled</a:t>
            </a:r>
            <a:r>
              <a:rPr lang="fr-FR" baseline="0" dirty="0"/>
              <a:t> </a:t>
            </a:r>
            <a:r>
              <a:rPr lang="fr-FR" baseline="0" dirty="0" err="1"/>
              <a:t>array</a:t>
            </a:r>
            <a:r>
              <a:rPr lang="fr-FR" baseline="0" dirty="0"/>
              <a:t> </a:t>
            </a:r>
            <a:r>
              <a:rPr lang="fr-FR" baseline="0" dirty="0" err="1"/>
              <a:t>rows</a:t>
            </a:r>
            <a:r>
              <a:rPr lang="fr-FR" baseline="0" dirty="0"/>
              <a:t>.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can</a:t>
            </a:r>
            <a:r>
              <a:rPr lang="fr-FR" baseline="0" dirty="0"/>
              <a:t> </a:t>
            </a:r>
            <a:r>
              <a:rPr lang="fr-FR" baseline="0" dirty="0" err="1"/>
              <a:t>see</a:t>
            </a:r>
            <a:r>
              <a:rPr lang="fr-FR" baseline="0" dirty="0"/>
              <a:t> </a:t>
            </a:r>
            <a:r>
              <a:rPr lang="fr-FR" baseline="0" dirty="0" err="1"/>
              <a:t>during</a:t>
            </a:r>
            <a:r>
              <a:rPr lang="fr-FR" baseline="0" dirty="0"/>
              <a:t> the first 30 or </a:t>
            </a:r>
            <a:r>
              <a:rPr lang="fr-FR" baseline="0" dirty="0" err="1"/>
              <a:t>so</a:t>
            </a:r>
            <a:r>
              <a:rPr lang="fr-FR" baseline="0" dirty="0"/>
              <a:t> </a:t>
            </a:r>
            <a:r>
              <a:rPr lang="fr-FR" baseline="0" dirty="0" err="1"/>
              <a:t>rows</a:t>
            </a:r>
            <a:r>
              <a:rPr lang="fr-FR" baseline="0" dirty="0"/>
              <a:t> </a:t>
            </a:r>
            <a:r>
              <a:rPr lang="fr-FR" baseline="0" dirty="0" err="1"/>
              <a:t>our</a:t>
            </a:r>
            <a:r>
              <a:rPr lang="fr-FR" baseline="0" dirty="0"/>
              <a:t> </a:t>
            </a:r>
            <a:r>
              <a:rPr lang="fr-FR" baseline="0" dirty="0" err="1"/>
              <a:t>algorithm</a:t>
            </a:r>
            <a:r>
              <a:rPr lang="fr-FR" baseline="0" dirty="0"/>
              <a:t> </a:t>
            </a:r>
            <a:r>
              <a:rPr lang="fr-FR" baseline="0" dirty="0" err="1"/>
              <a:t>gradually</a:t>
            </a:r>
            <a:r>
              <a:rPr lang="fr-FR" baseline="0" dirty="0"/>
              <a:t> </a:t>
            </a:r>
            <a:r>
              <a:rPr lang="fr-FR" baseline="0" dirty="0" err="1"/>
              <a:t>improves</a:t>
            </a:r>
            <a:r>
              <a:rPr lang="fr-FR" baseline="0" dirty="0"/>
              <a:t> in </a:t>
            </a:r>
            <a:r>
              <a:rPr lang="fr-FR" baseline="0" dirty="0" err="1"/>
              <a:t>accuracy</a:t>
            </a:r>
            <a:r>
              <a:rPr lang="fr-FR" baseline="0" dirty="0"/>
              <a:t> as </a:t>
            </a:r>
            <a:r>
              <a:rPr lang="fr-FR" baseline="0" dirty="0" err="1"/>
              <a:t>we</a:t>
            </a:r>
            <a:r>
              <a:rPr lang="fr-FR" baseline="0" dirty="0"/>
              <a:t> converge </a:t>
            </a:r>
            <a:r>
              <a:rPr lang="fr-FR" baseline="0" dirty="0" err="1"/>
              <a:t>towards</a:t>
            </a:r>
            <a:r>
              <a:rPr lang="fr-FR" baseline="0" dirty="0"/>
              <a:t> the </a:t>
            </a:r>
            <a:r>
              <a:rPr lang="fr-FR" baseline="0" dirty="0" err="1"/>
              <a:t>posterior</a:t>
            </a:r>
            <a:r>
              <a:rPr lang="fr-FR" baseline="0" dirty="0"/>
              <a:t> distribution, and </a:t>
            </a:r>
            <a:r>
              <a:rPr lang="fr-FR" baseline="0" dirty="0" err="1"/>
              <a:t>then</a:t>
            </a:r>
            <a:r>
              <a:rPr lang="fr-FR" baseline="0" dirty="0"/>
              <a:t> </a:t>
            </a:r>
            <a:r>
              <a:rPr lang="fr-FR" baseline="0" dirty="0" err="1"/>
              <a:t>after</a:t>
            </a:r>
            <a:r>
              <a:rPr lang="fr-FR" baseline="0" dirty="0"/>
              <a:t>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it</a:t>
            </a:r>
            <a:r>
              <a:rPr lang="fr-FR" baseline="0" dirty="0"/>
              <a:t> </a:t>
            </a:r>
            <a:r>
              <a:rPr lang="fr-FR" baseline="0" dirty="0" err="1"/>
              <a:t>oscillates</a:t>
            </a:r>
            <a:r>
              <a:rPr lang="fr-FR" baseline="0" dirty="0"/>
              <a:t> </a:t>
            </a:r>
            <a:r>
              <a:rPr lang="fr-FR" baseline="0" dirty="0" err="1"/>
              <a:t>between</a:t>
            </a:r>
            <a:r>
              <a:rPr lang="fr-FR" baseline="0" dirty="0"/>
              <a:t> high and medium </a:t>
            </a:r>
            <a:r>
              <a:rPr lang="fr-FR" baseline="0" dirty="0" err="1"/>
              <a:t>accuracy</a:t>
            </a:r>
            <a:r>
              <a:rPr lang="fr-FR" baseline="0" dirty="0"/>
              <a:t> </a:t>
            </a:r>
            <a:r>
              <a:rPr lang="fr-FR" baseline="0" dirty="0" err="1"/>
              <a:t>models</a:t>
            </a:r>
            <a:r>
              <a:rPr lang="fr-FR" baseline="0" dirty="0"/>
              <a:t> as </a:t>
            </a:r>
            <a:r>
              <a:rPr lang="fr-FR" baseline="0" dirty="0" err="1"/>
              <a:t>it</a:t>
            </a:r>
            <a:r>
              <a:rPr lang="fr-FR" baseline="0" dirty="0"/>
              <a:t> explores the </a:t>
            </a:r>
            <a:r>
              <a:rPr lang="fr-FR" baseline="0" dirty="0" err="1"/>
              <a:t>posterior</a:t>
            </a:r>
            <a:endParaRPr lang="fr-FR" baseline="0" dirty="0"/>
          </a:p>
          <a:p>
            <a:pPr marL="285750" indent="-285750">
              <a:buFontTx/>
              <a:buChar char="-"/>
            </a:pPr>
            <a:r>
              <a:rPr lang="fr-FR" baseline="0" dirty="0" err="1"/>
              <a:t>After</a:t>
            </a:r>
            <a:r>
              <a:rPr lang="fr-FR" baseline="0" dirty="0"/>
              <a:t> </a:t>
            </a:r>
            <a:r>
              <a:rPr lang="fr-FR" baseline="0" dirty="0" err="1"/>
              <a:t>learning</a:t>
            </a:r>
            <a:r>
              <a:rPr lang="fr-FR" baseline="0" dirty="0"/>
              <a:t> has </a:t>
            </a:r>
            <a:r>
              <a:rPr lang="fr-FR" baseline="0" dirty="0" err="1"/>
              <a:t>finished</a:t>
            </a:r>
            <a:r>
              <a:rPr lang="fr-FR" baseline="0" dirty="0"/>
              <a:t> the </a:t>
            </a:r>
            <a:r>
              <a:rPr lang="fr-FR" baseline="0" dirty="0" err="1"/>
              <a:t>experimental</a:t>
            </a:r>
            <a:r>
              <a:rPr lang="fr-FR" baseline="0" dirty="0"/>
              <a:t> model </a:t>
            </a:r>
            <a:r>
              <a:rPr lang="fr-FR" baseline="0" dirty="0" err="1"/>
              <a:t>was</a:t>
            </a:r>
            <a:r>
              <a:rPr lang="fr-FR" baseline="0" dirty="0"/>
              <a:t> able to </a:t>
            </a:r>
            <a:r>
              <a:rPr lang="fr-FR" baseline="0" dirty="0" err="1"/>
              <a:t>detect</a:t>
            </a:r>
            <a:r>
              <a:rPr lang="fr-FR" baseline="0" dirty="0"/>
              <a:t> </a:t>
            </a:r>
            <a:r>
              <a:rPr lang="fr-FR" baseline="0" dirty="0" err="1"/>
              <a:t>unseen</a:t>
            </a:r>
            <a:r>
              <a:rPr lang="fr-FR" baseline="0" dirty="0"/>
              <a:t> </a:t>
            </a:r>
            <a:r>
              <a:rPr lang="fr-FR" baseline="0" dirty="0" err="1"/>
              <a:t>maligant</a:t>
            </a:r>
            <a:r>
              <a:rPr lang="fr-FR" baseline="0" dirty="0"/>
              <a:t> tissue </a:t>
            </a:r>
            <a:r>
              <a:rPr lang="fr-FR" baseline="0" dirty="0" err="1"/>
              <a:t>with</a:t>
            </a:r>
            <a:r>
              <a:rPr lang="fr-FR" baseline="0" dirty="0"/>
              <a:t> an </a:t>
            </a:r>
            <a:r>
              <a:rPr lang="fr-FR" baseline="0" dirty="0" err="1"/>
              <a:t>accuracy</a:t>
            </a:r>
            <a:r>
              <a:rPr lang="fr-FR" baseline="0" dirty="0"/>
              <a:t> of 98%</a:t>
            </a:r>
          </a:p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7ED-270C-43E3-91AA-48F4CC193819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425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-pr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30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fr-FR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838" y="2165229"/>
            <a:ext cx="11073789" cy="3252160"/>
          </a:xfrm>
        </p:spPr>
        <p:txBody>
          <a:bodyPr anchor="b">
            <a:norm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838" y="5529529"/>
            <a:ext cx="6383999" cy="746185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pic>
        <p:nvPicPr>
          <p:cNvPr id="6" name="Image 4">
            <a:extLst>
              <a:ext uri="{FF2B5EF4-FFF2-40B4-BE49-F238E27FC236}">
                <a16:creationId xmlns:a16="http://schemas.microsoft.com/office/drawing/2014/main" id="{4644E84E-EF66-2B41-A976-69EF3658DA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83654" y="649654"/>
            <a:ext cx="224692" cy="12192000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CED8E4-03E2-C641-B9BA-6496983B93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667"/>
            <a:ext cx="5060127" cy="227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54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-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838" y="2165229"/>
            <a:ext cx="11073789" cy="3252160"/>
          </a:xfrm>
        </p:spPr>
        <p:txBody>
          <a:bodyPr anchor="b">
            <a:normAutofit/>
          </a:bodyPr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838" y="5529529"/>
            <a:ext cx="6383999" cy="746185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pic>
        <p:nvPicPr>
          <p:cNvPr id="9" name="Image 6">
            <a:extLst>
              <a:ext uri="{FF2B5EF4-FFF2-40B4-BE49-F238E27FC236}">
                <a16:creationId xmlns:a16="http://schemas.microsoft.com/office/drawing/2014/main" id="{3F7AF8FE-BF12-AE41-8CFA-DE8FD1D5D2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83654" y="649654"/>
            <a:ext cx="224692" cy="1219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C93E39-FEFE-534E-B4C9-ED4AA686B2EE}"/>
              </a:ext>
            </a:extLst>
          </p:cNvPr>
          <p:cNvSpPr/>
          <p:nvPr userDrawn="1"/>
        </p:nvSpPr>
        <p:spPr>
          <a:xfrm>
            <a:off x="10040815" y="6092687"/>
            <a:ext cx="2058420" cy="540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0" name="Picture 9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5D4A79C7-3F98-8143-8BB5-9CB0D74ADD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8985"/>
            <a:ext cx="3358663" cy="15095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3058751-8662-4EE5-8D75-519EA1BD76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80835" y="112898"/>
            <a:ext cx="1112643" cy="1179568"/>
          </a:xfrm>
          <a:prstGeom prst="rect">
            <a:avLst/>
          </a:prstGeom>
        </p:spPr>
      </p:pic>
      <p:pic>
        <p:nvPicPr>
          <p:cNvPr id="8" name="Picture 2" descr="Centre national de la recherche scientifique — Wikipédia">
            <a:extLst>
              <a:ext uri="{FF2B5EF4-FFF2-40B4-BE49-F238E27FC236}">
                <a16:creationId xmlns:a16="http://schemas.microsoft.com/office/drawing/2014/main" id="{A1FEFC63-C695-44D5-8536-1A079F6AEB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059" y="35168"/>
            <a:ext cx="1244495" cy="124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78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838" y="1360159"/>
            <a:ext cx="11073789" cy="325216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9" name="Image 6">
            <a:extLst>
              <a:ext uri="{FF2B5EF4-FFF2-40B4-BE49-F238E27FC236}">
                <a16:creationId xmlns:a16="http://schemas.microsoft.com/office/drawing/2014/main" id="{3F7AF8FE-BF12-AE41-8CFA-DE8FD1D5D2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83654" y="649654"/>
            <a:ext cx="224692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8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623392" y="274638"/>
            <a:ext cx="10177131" cy="562074"/>
          </a:xfrm>
          <a:noFill/>
        </p:spPr>
        <p:txBody>
          <a:bodyPr>
            <a:normAutofit/>
          </a:bodyPr>
          <a:lstStyle>
            <a:lvl1pPr>
              <a:defRPr lang="fr-FR" sz="3400" dirty="0">
                <a:solidFill>
                  <a:srgbClr val="313E48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23393" y="1556793"/>
            <a:ext cx="5472608" cy="4406462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BFDE980C-7B70-AF40-9C52-BF3DA44CAF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3811" y="1563081"/>
            <a:ext cx="5114797" cy="440039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223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8BCA-52D9-498C-8FBE-13E31195A5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457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623392" y="274638"/>
            <a:ext cx="10177131" cy="562074"/>
          </a:xfrm>
          <a:noFill/>
        </p:spPr>
        <p:txBody>
          <a:bodyPr>
            <a:normAutofit/>
          </a:bodyPr>
          <a:lstStyle>
            <a:lvl1pPr>
              <a:defRPr lang="fr-FR" sz="3400" dirty="0">
                <a:solidFill>
                  <a:srgbClr val="313E48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2"/>
          <p:cNvSpPr>
            <a:spLocks noGrp="1"/>
          </p:cNvSpPr>
          <p:nvPr>
            <p:ph idx="1"/>
          </p:nvPr>
        </p:nvSpPr>
        <p:spPr>
          <a:xfrm>
            <a:off x="623393" y="1556793"/>
            <a:ext cx="10177132" cy="436693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6802E15-D0CB-440E-BC57-147E79D3C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18366" y="6268182"/>
            <a:ext cx="6088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A0B0FBA5-3649-4193-81EC-FC1C61F9B58C}" type="slidenum">
              <a:rPr lang="fr-FR" smtClean="0"/>
              <a:pPr algn="l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7604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éfaut avec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9" y="196179"/>
            <a:ext cx="5860499" cy="379192"/>
          </a:xfrm>
          <a:prstGeom prst="rect">
            <a:avLst/>
          </a:prstGeom>
        </p:spPr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5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75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1" y="1067647"/>
            <a:ext cx="10565835" cy="279307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5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80543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D99713-ACA2-4245-8AA0-6CD2925D400B}" type="datetime1">
              <a:rPr lang="fr-FR" smtClean="0"/>
              <a:t>05/12/2023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C18FD-009B-4D12-A9B4-7B0D095E6E99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0225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29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18366" y="6268182"/>
            <a:ext cx="6088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A0B0FBA5-3649-4193-81EC-FC1C61F9B58C}" type="slidenum">
              <a:rPr lang="fr-FR" smtClean="0"/>
              <a:pPr algn="l"/>
              <a:t>‹N°›</a:t>
            </a:fld>
            <a:endParaRPr lang="fr-FR" dirty="0"/>
          </a:p>
        </p:txBody>
      </p:sp>
      <p:pic>
        <p:nvPicPr>
          <p:cNvPr id="9" name="Image 6">
            <a:extLst>
              <a:ext uri="{FF2B5EF4-FFF2-40B4-BE49-F238E27FC236}">
                <a16:creationId xmlns:a16="http://schemas.microsoft.com/office/drawing/2014/main" id="{8508DA88-D542-4B4A-8988-A2E7D72ED18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83654" y="649654"/>
            <a:ext cx="224692" cy="12192000"/>
          </a:xfrm>
          <a:prstGeom prst="rect">
            <a:avLst/>
          </a:prstGeom>
        </p:spPr>
      </p:pic>
      <p:pic>
        <p:nvPicPr>
          <p:cNvPr id="11" name="Image 7">
            <a:extLst>
              <a:ext uri="{FF2B5EF4-FFF2-40B4-BE49-F238E27FC236}">
                <a16:creationId xmlns:a16="http://schemas.microsoft.com/office/drawing/2014/main" id="{CC3E8F88-5F38-024E-AB58-87B87AE4353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157" y="6141906"/>
            <a:ext cx="1279285" cy="453080"/>
          </a:xfrm>
          <a:prstGeom prst="rect">
            <a:avLst/>
          </a:prstGeom>
        </p:spPr>
      </p:pic>
      <p:pic>
        <p:nvPicPr>
          <p:cNvPr id="10" name="Picture 2" descr="Centre national de la recherche scientifique — Wikipédia">
            <a:extLst>
              <a:ext uri="{FF2B5EF4-FFF2-40B4-BE49-F238E27FC236}">
                <a16:creationId xmlns:a16="http://schemas.microsoft.com/office/drawing/2014/main" id="{C7E18927-10ED-446F-A0B0-EDD2F98EC2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843" y="6173642"/>
            <a:ext cx="453080" cy="4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94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77" r:id="rId3"/>
    <p:sldLayoutId id="2147483680" r:id="rId4"/>
    <p:sldLayoutId id="2147483681" r:id="rId5"/>
    <p:sldLayoutId id="2147483682" r:id="rId6"/>
    <p:sldLayoutId id="2147483684" r:id="rId7"/>
    <p:sldLayoutId id="2147483685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rgbClr val="313E48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13E4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13E4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13E4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13E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emf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20.png"/><Relationship Id="rId3" Type="http://schemas.microsoft.com/office/2007/relationships/hdphoto" Target="../media/hdphoto1.wdp"/><Relationship Id="rId17" Type="http://schemas.openxmlformats.org/officeDocument/2006/relationships/image" Target="../media/image210.png"/><Relationship Id="rId2" Type="http://schemas.openxmlformats.org/officeDocument/2006/relationships/image" Target="../media/image35.png"/><Relationship Id="rId16" Type="http://schemas.openxmlformats.org/officeDocument/2006/relationships/image" Target="../media/image200.png"/><Relationship Id="rId20" Type="http://schemas.openxmlformats.org/officeDocument/2006/relationships/image" Target="../media/image650.png"/><Relationship Id="rId1" Type="http://schemas.openxmlformats.org/officeDocument/2006/relationships/slideLayout" Target="../slideLayouts/slideLayout5.xml"/><Relationship Id="rId15" Type="http://schemas.openxmlformats.org/officeDocument/2006/relationships/image" Target="../media/image190.png"/><Relationship Id="rId1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D0459F2C-A970-4A88-80C6-71FE149A927B}"/>
              </a:ext>
            </a:extLst>
          </p:cNvPr>
          <p:cNvSpPr txBox="1"/>
          <p:nvPr/>
        </p:nvSpPr>
        <p:spPr>
          <a:xfrm>
            <a:off x="207197" y="1625804"/>
            <a:ext cx="11485450" cy="3406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400"/>
              </a:spcAft>
            </a:pPr>
            <a:r>
              <a:rPr lang="en-US" sz="4000" b="1" dirty="0"/>
              <a:t>The Multifaceted Impact of Memristors on Neuromorphic Systems</a:t>
            </a:r>
          </a:p>
          <a:p>
            <a:pPr>
              <a:spcAft>
                <a:spcPts val="1400"/>
              </a:spcAft>
            </a:pPr>
            <a:endParaRPr lang="fr-FR" sz="1100" dirty="0"/>
          </a:p>
          <a:p>
            <a:pPr>
              <a:spcAft>
                <a:spcPts val="200"/>
              </a:spcAft>
            </a:pPr>
            <a:r>
              <a:rPr lang="fr-FR" sz="2400" b="1" u="sng" dirty="0"/>
              <a:t>Damien Querlioz</a:t>
            </a:r>
          </a:p>
          <a:p>
            <a:pPr>
              <a:spcAft>
                <a:spcPts val="200"/>
              </a:spcAft>
            </a:pPr>
            <a:r>
              <a:rPr lang="fr-FR" sz="2400" b="1" dirty="0"/>
              <a:t>Centre de Nanosciences et de Nanotechnologies</a:t>
            </a:r>
          </a:p>
          <a:p>
            <a:pPr>
              <a:spcAft>
                <a:spcPts val="200"/>
              </a:spcAft>
            </a:pPr>
            <a:r>
              <a:rPr lang="fr-FR" sz="2400" b="1" dirty="0"/>
              <a:t>Université Paris-Saclay, CNRS, Palaiseau, France</a:t>
            </a:r>
          </a:p>
          <a:p>
            <a:pPr>
              <a:spcAft>
                <a:spcPts val="200"/>
              </a:spcAft>
            </a:pPr>
            <a:r>
              <a:rPr lang="fr-FR" sz="2400" b="1" dirty="0"/>
              <a:t>damien.querlioz@universite-paris-saclay.fr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8363711A-E196-40AE-91A7-907A41011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2" t="25006" r="13943"/>
          <a:stretch/>
        </p:blipFill>
        <p:spPr bwMode="auto">
          <a:xfrm>
            <a:off x="7996736" y="3577314"/>
            <a:ext cx="4195264" cy="143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916DEEC-4D58-1548-A069-4B137FAD99E2}"/>
              </a:ext>
            </a:extLst>
          </p:cNvPr>
          <p:cNvSpPr txBox="1"/>
          <p:nvPr/>
        </p:nvSpPr>
        <p:spPr>
          <a:xfrm>
            <a:off x="112601" y="5512004"/>
            <a:ext cx="9571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400"/>
              </a:spcAft>
            </a:pPr>
            <a:r>
              <a:rPr lang="fr-FR" sz="2400" dirty="0"/>
              <a:t>Joint </a:t>
            </a:r>
            <a:r>
              <a:rPr lang="fr-FR" sz="2400" dirty="0" err="1"/>
              <a:t>work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the groups of </a:t>
            </a:r>
            <a:r>
              <a:rPr lang="fr-FR" sz="2400" b="1" dirty="0"/>
              <a:t>Marc Bocquet and Jean-Michel Portal</a:t>
            </a:r>
            <a:r>
              <a:rPr lang="fr-FR" sz="2400" dirty="0"/>
              <a:t> (</a:t>
            </a:r>
            <a:r>
              <a:rPr lang="fr-FR" sz="2400"/>
              <a:t>Aix-Marseille Univ) </a:t>
            </a:r>
            <a:r>
              <a:rPr lang="fr-FR" sz="2400" dirty="0"/>
              <a:t>and </a:t>
            </a:r>
            <a:r>
              <a:rPr lang="fr-FR" sz="2400" b="1" dirty="0"/>
              <a:t>Elisa </a:t>
            </a:r>
            <a:r>
              <a:rPr lang="fr-FR" sz="2400" b="1" dirty="0" err="1"/>
              <a:t>Vianello</a:t>
            </a:r>
            <a:r>
              <a:rPr lang="fr-FR" sz="2400" dirty="0"/>
              <a:t> (CEA-LETI)  </a:t>
            </a:r>
          </a:p>
        </p:txBody>
      </p:sp>
      <p:pic>
        <p:nvPicPr>
          <p:cNvPr id="3" name="Picture 2" descr="Aix - Marseille - ﻿Accueil - Elèves à besoins éducatifs particuliers">
            <a:extLst>
              <a:ext uri="{FF2B5EF4-FFF2-40B4-BE49-F238E27FC236}">
                <a16:creationId xmlns:a16="http://schemas.microsoft.com/office/drawing/2014/main" id="{24292ED4-9F8B-9F5D-C859-A657379AA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0" t="13598" r="11331" b="10259"/>
          <a:stretch/>
        </p:blipFill>
        <p:spPr bwMode="auto">
          <a:xfrm>
            <a:off x="9131435" y="5623247"/>
            <a:ext cx="1663430" cy="61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6D95F9-A63E-8416-417F-63A42CF4E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3425" y="5617991"/>
            <a:ext cx="1247775" cy="61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53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86400D-6DF3-4AC3-83CD-D5E62397C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61033"/>
          </a:xfrm>
        </p:spPr>
        <p:txBody>
          <a:bodyPr/>
          <a:lstStyle/>
          <a:p>
            <a:r>
              <a:rPr lang="fr-FR" dirty="0" err="1"/>
              <a:t>Writing</a:t>
            </a:r>
            <a:r>
              <a:rPr lang="fr-FR" dirty="0"/>
              <a:t> Memristors </a:t>
            </a:r>
            <a:r>
              <a:rPr lang="fr-FR" dirty="0" err="1"/>
              <a:t>Reliably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100BFE-4E56-4715-9881-F02FAD8B2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8BCA-52D9-498C-8FBE-13E31195A574}" type="slidenum">
              <a:rPr lang="fr-FR" smtClean="0"/>
              <a:t>10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EE91C9-6E03-4217-AB43-D2FBEAFA4282}"/>
              </a:ext>
            </a:extLst>
          </p:cNvPr>
          <p:cNvSpPr txBox="1"/>
          <p:nvPr/>
        </p:nvSpPr>
        <p:spPr>
          <a:xfrm>
            <a:off x="309356" y="6176377"/>
            <a:ext cx="8844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Esmanhotto</a:t>
            </a:r>
            <a:r>
              <a:rPr lang="fr-FR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al, 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2200145, </a:t>
            </a:r>
            <a:r>
              <a:rPr lang="fr-FR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Advanced Intelligent </a:t>
            </a:r>
            <a:r>
              <a:rPr lang="fr-FR" b="0" i="0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Systems</a:t>
            </a:r>
            <a:r>
              <a:rPr lang="fr-FR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2022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EF39371-857D-4CEE-8692-A68B79E73C04}"/>
              </a:ext>
            </a:extLst>
          </p:cNvPr>
          <p:cNvSpPr/>
          <p:nvPr/>
        </p:nvSpPr>
        <p:spPr>
          <a:xfrm>
            <a:off x="8067922" y="2269148"/>
            <a:ext cx="258064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Program Memristor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7343B2B-3819-4360-BA61-FEB7C3293FAC}"/>
              </a:ext>
            </a:extLst>
          </p:cNvPr>
          <p:cNvSpPr/>
          <p:nvPr/>
        </p:nvSpPr>
        <p:spPr>
          <a:xfrm>
            <a:off x="8067922" y="3122136"/>
            <a:ext cx="258064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WAIT </a:t>
            </a:r>
          </a:p>
        </p:txBody>
      </p:sp>
      <p:sp>
        <p:nvSpPr>
          <p:cNvPr id="35" name="Organigramme : Décision 34">
            <a:extLst>
              <a:ext uri="{FF2B5EF4-FFF2-40B4-BE49-F238E27FC236}">
                <a16:creationId xmlns:a16="http://schemas.microsoft.com/office/drawing/2014/main" id="{7E4AD782-3390-4448-B4E3-4D1C21E111BF}"/>
              </a:ext>
            </a:extLst>
          </p:cNvPr>
          <p:cNvSpPr/>
          <p:nvPr/>
        </p:nvSpPr>
        <p:spPr>
          <a:xfrm>
            <a:off x="8113642" y="3975125"/>
            <a:ext cx="2489200" cy="67056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000000"/>
                </a:solidFill>
              </a:rPr>
              <a:t>Resistance </a:t>
            </a:r>
          </a:p>
          <a:p>
            <a:pPr algn="ctr"/>
            <a:r>
              <a:rPr lang="fr-FR" sz="1600" dirty="0" err="1">
                <a:solidFill>
                  <a:srgbClr val="000000"/>
                </a:solidFill>
              </a:rPr>
              <a:t>Still</a:t>
            </a:r>
            <a:r>
              <a:rPr lang="fr-FR" sz="1600" dirty="0">
                <a:solidFill>
                  <a:srgbClr val="000000"/>
                </a:solidFill>
              </a:rPr>
              <a:t> OK?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242E0384-CF78-4932-920A-3C6C9CAEEA0E}"/>
              </a:ext>
            </a:extLst>
          </p:cNvPr>
          <p:cNvCxnSpPr>
            <a:cxnSpLocks/>
            <a:stCxn id="33" idx="2"/>
            <a:endCxn id="34" idx="0"/>
          </p:cNvCxnSpPr>
          <p:nvPr/>
        </p:nvCxnSpPr>
        <p:spPr>
          <a:xfrm>
            <a:off x="9358242" y="2638480"/>
            <a:ext cx="0" cy="483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0238D82A-1543-492D-B2E5-CD9201F763B0}"/>
              </a:ext>
            </a:extLst>
          </p:cNvPr>
          <p:cNvCxnSpPr>
            <a:stCxn id="34" idx="2"/>
            <a:endCxn id="35" idx="0"/>
          </p:cNvCxnSpPr>
          <p:nvPr/>
        </p:nvCxnSpPr>
        <p:spPr>
          <a:xfrm>
            <a:off x="9358242" y="3491468"/>
            <a:ext cx="0" cy="483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D4444D0E-C11C-468B-BD8A-AC067B1111D0}"/>
              </a:ext>
            </a:extLst>
          </p:cNvPr>
          <p:cNvCxnSpPr>
            <a:stCxn id="35" idx="2"/>
          </p:cNvCxnSpPr>
          <p:nvPr/>
        </p:nvCxnSpPr>
        <p:spPr>
          <a:xfrm>
            <a:off x="9358242" y="4645685"/>
            <a:ext cx="0" cy="458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necteur : en angle 38">
            <a:extLst>
              <a:ext uri="{FF2B5EF4-FFF2-40B4-BE49-F238E27FC236}">
                <a16:creationId xmlns:a16="http://schemas.microsoft.com/office/drawing/2014/main" id="{57184E39-5B08-4972-BEC2-50DA3A9DDF85}"/>
              </a:ext>
            </a:extLst>
          </p:cNvPr>
          <p:cNvCxnSpPr>
            <a:cxnSpLocks/>
            <a:stCxn id="35" idx="3"/>
            <a:endCxn id="33" idx="3"/>
          </p:cNvCxnSpPr>
          <p:nvPr/>
        </p:nvCxnSpPr>
        <p:spPr>
          <a:xfrm flipV="1">
            <a:off x="10602842" y="2453814"/>
            <a:ext cx="45720" cy="1856591"/>
          </a:xfrm>
          <a:prstGeom prst="bentConnector3">
            <a:avLst>
              <a:gd name="adj1" fmla="val 215555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2E8344CC-828C-4696-BC6D-D439BE44A560}"/>
              </a:ext>
            </a:extLst>
          </p:cNvPr>
          <p:cNvSpPr txBox="1"/>
          <p:nvPr/>
        </p:nvSpPr>
        <p:spPr>
          <a:xfrm>
            <a:off x="8113642" y="5175339"/>
            <a:ext cx="261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We’re</a:t>
            </a:r>
            <a:r>
              <a:rPr lang="fr-FR" dirty="0"/>
              <a:t> good for </a:t>
            </a:r>
            <a:r>
              <a:rPr lang="fr-FR" dirty="0" err="1"/>
              <a:t>months</a:t>
            </a:r>
            <a:r>
              <a:rPr lang="fr-FR" dirty="0"/>
              <a:t>!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DB8E5C8-05C6-47F0-9120-C632966418BC}"/>
              </a:ext>
            </a:extLst>
          </p:cNvPr>
          <p:cNvSpPr txBox="1"/>
          <p:nvPr/>
        </p:nvSpPr>
        <p:spPr>
          <a:xfrm>
            <a:off x="9358242" y="4692409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YES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B91A87A-67CA-479D-8294-28AE8CE5E7F0}"/>
              </a:ext>
            </a:extLst>
          </p:cNvPr>
          <p:cNvSpPr txBox="1"/>
          <p:nvPr/>
        </p:nvSpPr>
        <p:spPr>
          <a:xfrm>
            <a:off x="10821282" y="3964082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0A605E12-442A-4ED3-8CFE-1A664F55A8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3" y="1816322"/>
            <a:ext cx="4960150" cy="3789494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21976215-E047-4CCF-A375-B53FC3EC1A8B}"/>
              </a:ext>
            </a:extLst>
          </p:cNvPr>
          <p:cNvSpPr txBox="1"/>
          <p:nvPr/>
        </p:nvSpPr>
        <p:spPr>
          <a:xfrm>
            <a:off x="2458050" y="1346231"/>
            <a:ext cx="110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Problem</a:t>
            </a:r>
            <a:endParaRPr lang="fr-FR" b="1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518A31D9-36EC-4541-B96B-1E9D418C18F2}"/>
              </a:ext>
            </a:extLst>
          </p:cNvPr>
          <p:cNvSpPr txBox="1"/>
          <p:nvPr/>
        </p:nvSpPr>
        <p:spPr>
          <a:xfrm>
            <a:off x="8759360" y="131409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Solutions</a:t>
            </a:r>
          </a:p>
        </p:txBody>
      </p:sp>
    </p:spTree>
    <p:extLst>
      <p:ext uri="{BB962C8B-B14F-4D97-AF65-F5344CB8AC3E}">
        <p14:creationId xmlns:p14="http://schemas.microsoft.com/office/powerpoint/2010/main" val="53351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40" grpId="0"/>
      <p:bldP spid="41" grpId="0"/>
      <p:bldP spid="42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86400D-6DF3-4AC3-83CD-D5E62397C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61033"/>
          </a:xfrm>
        </p:spPr>
        <p:txBody>
          <a:bodyPr/>
          <a:lstStyle/>
          <a:p>
            <a:r>
              <a:rPr lang="fr-FR" dirty="0" err="1"/>
              <a:t>Writing</a:t>
            </a:r>
            <a:r>
              <a:rPr lang="fr-FR" dirty="0"/>
              <a:t> Memristors </a:t>
            </a:r>
            <a:r>
              <a:rPr lang="fr-FR" dirty="0" err="1"/>
              <a:t>Reliably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100BFE-4E56-4715-9881-F02FAD8B2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8BCA-52D9-498C-8FBE-13E31195A574}" type="slidenum">
              <a:rPr lang="fr-FR" smtClean="0"/>
              <a:t>11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EE91C9-6E03-4217-AB43-D2FBEAFA4282}"/>
              </a:ext>
            </a:extLst>
          </p:cNvPr>
          <p:cNvSpPr txBox="1"/>
          <p:nvPr/>
        </p:nvSpPr>
        <p:spPr>
          <a:xfrm>
            <a:off x="309356" y="6176377"/>
            <a:ext cx="8844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Esmanhotto</a:t>
            </a:r>
            <a:r>
              <a:rPr lang="fr-FR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al, 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2200145, </a:t>
            </a:r>
            <a:r>
              <a:rPr lang="fr-FR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Advanced Intelligent </a:t>
            </a:r>
            <a:r>
              <a:rPr lang="fr-FR" b="0" i="0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Systems</a:t>
            </a:r>
            <a:r>
              <a:rPr lang="fr-FR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2022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A1AD767-E6CC-438A-A21C-4B7C99B6C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80" y="1716106"/>
            <a:ext cx="6436884" cy="386213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0AD779E-0650-4D21-928A-B9DD616B5483}"/>
              </a:ext>
            </a:extLst>
          </p:cNvPr>
          <p:cNvSpPr txBox="1"/>
          <p:nvPr/>
        </p:nvSpPr>
        <p:spPr>
          <a:xfrm>
            <a:off x="7640320" y="4297680"/>
            <a:ext cx="406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Wait</a:t>
            </a:r>
            <a:r>
              <a:rPr lang="fr-FR" dirty="0"/>
              <a:t> 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EB58B25-1BFE-4218-8662-8CBA2D06A1F9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5699760" y="4470400"/>
            <a:ext cx="1940560" cy="119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7EB7D731-416E-469F-AE48-C0DDCF9B17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8" r="48903"/>
          <a:stretch/>
        </p:blipFill>
        <p:spPr>
          <a:xfrm>
            <a:off x="8682069" y="21190"/>
            <a:ext cx="1672594" cy="169491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2ECB45A-AF88-441B-A893-4E294B209B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3" r="76562"/>
          <a:stretch/>
        </p:blipFill>
        <p:spPr>
          <a:xfrm>
            <a:off x="10482326" y="21191"/>
            <a:ext cx="1621846" cy="169491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EFEF566-3BF5-49F3-8D64-624EB765A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2069" y="1912270"/>
            <a:ext cx="3447351" cy="103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38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799" y="205870"/>
            <a:ext cx="11089341" cy="11196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en-US" sz="3200" b="1" dirty="0"/>
              <a:t>The Multifaceted Impact of Memristors on Neuromorphic Systems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47150" y="1325510"/>
            <a:ext cx="9404655" cy="4861599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Analog Memristors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Analog Neural Networks</a:t>
            </a:r>
          </a:p>
          <a:p>
            <a:endParaRPr lang="en-US" dirty="0"/>
          </a:p>
          <a:p>
            <a:r>
              <a:rPr lang="en-US" dirty="0"/>
              <a:t>Binary Memristors</a:t>
            </a:r>
          </a:p>
          <a:p>
            <a:pPr marL="457200" lvl="1" indent="0">
              <a:buNone/>
            </a:pPr>
            <a:r>
              <a:rPr lang="en-US" i="1" dirty="0"/>
              <a:t>The Bayesian Machine</a:t>
            </a:r>
          </a:p>
          <a:p>
            <a:pPr marL="457200" lvl="1" indent="0">
              <a:buNone/>
            </a:pPr>
            <a:endParaRPr lang="en-US" i="1" dirty="0"/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Stochastic Memristors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Bayesian Neural Networks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Bayesian Learning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0262-D998-43DC-9786-FEA33247F21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CFF817-3E2C-99C8-E489-F13D52C73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8" r="48903"/>
          <a:stretch/>
        </p:blipFill>
        <p:spPr>
          <a:xfrm>
            <a:off x="445934" y="1742600"/>
            <a:ext cx="919370" cy="9316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98507BD-CA19-47EC-DA42-FED0FF9C4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3" r="76562"/>
          <a:stretch/>
        </p:blipFill>
        <p:spPr>
          <a:xfrm>
            <a:off x="1464031" y="1786261"/>
            <a:ext cx="849698" cy="887979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AA48206-837F-A687-7337-22E059CDC3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2" t="14732" r="10941" b="10334"/>
          <a:stretch/>
        </p:blipFill>
        <p:spPr>
          <a:xfrm>
            <a:off x="697933" y="3154164"/>
            <a:ext cx="1271930" cy="1213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9399892-A12E-2651-A6B4-035A6009D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89" y="5053367"/>
            <a:ext cx="1746796" cy="8517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B2ED75-A1A2-5085-E816-1A9967B034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73" b="57238"/>
          <a:stretch/>
        </p:blipFill>
        <p:spPr>
          <a:xfrm>
            <a:off x="622411" y="5616766"/>
            <a:ext cx="1645608" cy="71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42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25829D-5518-430C-A3A4-5C21932BF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613928"/>
          </a:xfrm>
        </p:spPr>
        <p:txBody>
          <a:bodyPr/>
          <a:lstStyle/>
          <a:p>
            <a:r>
              <a:rPr lang="fr-FR" dirty="0"/>
              <a:t>AI Is Not </a:t>
            </a:r>
            <a:r>
              <a:rPr lang="fr-FR" dirty="0" err="1"/>
              <a:t>Only</a:t>
            </a:r>
            <a:r>
              <a:rPr lang="fr-FR" dirty="0"/>
              <a:t> Neural Networks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1CE3A3-345A-409E-B2B9-E98AF9E51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8786"/>
            <a:ext cx="10515600" cy="4709395"/>
          </a:xfrm>
        </p:spPr>
        <p:txBody>
          <a:bodyPr>
            <a:normAutofit/>
          </a:bodyPr>
          <a:lstStyle/>
          <a:p>
            <a:r>
              <a:rPr lang="fr-FR" dirty="0"/>
              <a:t>Neural Networks </a:t>
            </a:r>
            <a:r>
              <a:rPr lang="fr-FR" dirty="0" err="1"/>
              <a:t>excel</a:t>
            </a:r>
            <a:r>
              <a:rPr lang="fr-FR" dirty="0"/>
              <a:t> at big data situations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b="1" dirty="0"/>
              <a:t>Small data world</a:t>
            </a:r>
            <a:r>
              <a:rPr lang="fr-FR" dirty="0"/>
              <a:t>: neural networks </a:t>
            </a:r>
            <a:r>
              <a:rPr lang="fr-FR" b="1" dirty="0" err="1"/>
              <a:t>overfit</a:t>
            </a:r>
            <a:r>
              <a:rPr lang="fr-FR" dirty="0"/>
              <a:t>. </a:t>
            </a:r>
            <a:br>
              <a:rPr lang="fr-FR" dirty="0"/>
            </a:br>
            <a:r>
              <a:rPr lang="fr-FR" dirty="0"/>
              <a:t>Expert </a:t>
            </a:r>
            <a:r>
              <a:rPr lang="fr-FR" dirty="0" err="1"/>
              <a:t>knowledge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important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B8C131-0E04-4917-84DE-823C1F49B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8BCA-52D9-498C-8FBE-13E31195A574}" type="slidenum">
              <a:rPr lang="fr-FR" smtClean="0"/>
              <a:t>13</a:t>
            </a:fld>
            <a:endParaRPr lang="fr-FR"/>
          </a:p>
        </p:txBody>
      </p:sp>
      <p:pic>
        <p:nvPicPr>
          <p:cNvPr id="5" name="Picture 2" descr="Résultats de recherche d'images pour « imagenet »">
            <a:extLst>
              <a:ext uri="{FF2B5EF4-FFF2-40B4-BE49-F238E27FC236}">
                <a16:creationId xmlns:a16="http://schemas.microsoft.com/office/drawing/2014/main" id="{9D25D8E2-89DC-4A7C-8DBB-9797F293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14" y="2156111"/>
            <a:ext cx="6195558" cy="232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1186638-6268-4EDD-AC6A-069B75B4F683}"/>
              </a:ext>
            </a:extLst>
          </p:cNvPr>
          <p:cNvSpPr txBox="1"/>
          <p:nvPr/>
        </p:nvSpPr>
        <p:spPr>
          <a:xfrm>
            <a:off x="7328786" y="4174576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Imagenet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833895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78EAAF-F7F7-44DF-B418-268F5D9C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42638"/>
            <a:ext cx="10515600" cy="1057273"/>
          </a:xfrm>
        </p:spPr>
        <p:txBody>
          <a:bodyPr/>
          <a:lstStyle/>
          <a:p>
            <a:r>
              <a:rPr lang="fr-FR" dirty="0" err="1"/>
              <a:t>Bayesian</a:t>
            </a:r>
            <a:r>
              <a:rPr lang="fr-FR" dirty="0"/>
              <a:t> </a:t>
            </a:r>
            <a:r>
              <a:rPr lang="fr-FR" dirty="0" err="1"/>
              <a:t>Reasoning</a:t>
            </a:r>
            <a:r>
              <a:rPr lang="fr-FR" dirty="0"/>
              <a:t>: </a:t>
            </a:r>
            <a:r>
              <a:rPr lang="fr-FR" i="1" dirty="0" err="1"/>
              <a:t>Better</a:t>
            </a:r>
            <a:r>
              <a:rPr lang="fr-FR" i="1" dirty="0"/>
              <a:t> at Small Data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926E3C-F72E-4DD5-BB34-9407DB03F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8BCA-52D9-498C-8FBE-13E31195A574}" type="slidenum">
              <a:rPr lang="fr-FR" smtClean="0"/>
              <a:t>14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C63CA1D-D308-49A6-9B5C-114255E6BE05}"/>
                  </a:ext>
                </a:extLst>
              </p:cNvPr>
              <p:cNvSpPr txBox="1"/>
              <p:nvPr/>
            </p:nvSpPr>
            <p:spPr>
              <a:xfrm>
                <a:off x="1253937" y="1774855"/>
                <a:ext cx="96841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𝐷𝑖𝑠𝑒𝑎𝑠𝑒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𝑂𝑏𝑠𝑒𝑟𝑣𝑎𝑡𝑖𝑜𝑛𝑠</m:t>
                          </m:r>
                        </m:e>
                      </m:d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 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𝑂𝑏𝑠𝑒𝑟𝑣𝑎𝑡𝑖𝑜𝑛𝑠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𝐷𝑖𝑠𝑒𝑎𝑠𝑒</m:t>
                          </m:r>
                        </m:e>
                      </m:d>
                      <m:r>
                        <a:rPr lang="fr-F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𝐷𝑖𝑠𝑒𝑎𝑠𝑒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C63CA1D-D308-49A6-9B5C-114255E6B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937" y="1774855"/>
                <a:ext cx="9684125" cy="369332"/>
              </a:xfrm>
              <a:prstGeom prst="rect">
                <a:avLst/>
              </a:prstGeom>
              <a:blipFill>
                <a:blip r:embed="rId2"/>
                <a:stretch>
                  <a:fillRect l="-189" r="-567" b="-344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Description de cette image, également commentée ci-après">
            <a:extLst>
              <a:ext uri="{FF2B5EF4-FFF2-40B4-BE49-F238E27FC236}">
                <a16:creationId xmlns:a16="http://schemas.microsoft.com/office/drawing/2014/main" id="{4234F006-F886-4D45-A4BC-A615265C0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347" y="0"/>
            <a:ext cx="1273653" cy="136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8B978C9-3EAB-4481-9361-F3D2B8C1C0EE}"/>
              </a:ext>
            </a:extLst>
          </p:cNvPr>
          <p:cNvSpPr txBox="1"/>
          <p:nvPr/>
        </p:nvSpPr>
        <p:spPr>
          <a:xfrm>
            <a:off x="10882924" y="1405718"/>
            <a:ext cx="1309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Thomas Bayes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2919A6C-0831-4B15-B1F6-DE1341D93DAA}"/>
              </a:ext>
            </a:extLst>
          </p:cNvPr>
          <p:cNvSpPr txBox="1"/>
          <p:nvPr/>
        </p:nvSpPr>
        <p:spPr>
          <a:xfrm>
            <a:off x="6225309" y="1277295"/>
            <a:ext cx="132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>
                <a:solidFill>
                  <a:srgbClr val="000000"/>
                </a:solidFill>
              </a:rPr>
              <a:t>Likelihoods</a:t>
            </a:r>
            <a:endParaRPr lang="fr-FR" i="1" dirty="0">
              <a:solidFill>
                <a:srgbClr val="0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88466CB-74E0-4703-B533-DEF7A9D77E98}"/>
              </a:ext>
            </a:extLst>
          </p:cNvPr>
          <p:cNvSpPr txBox="1"/>
          <p:nvPr/>
        </p:nvSpPr>
        <p:spPr>
          <a:xfrm>
            <a:off x="9518366" y="1258127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000000"/>
                </a:solidFill>
              </a:rPr>
              <a:t>Prior</a:t>
            </a:r>
          </a:p>
        </p:txBody>
      </p:sp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04295C1F-BF39-43EC-9F8A-C43E5BB33F89}"/>
              </a:ext>
            </a:extLst>
          </p:cNvPr>
          <p:cNvSpPr/>
          <p:nvPr/>
        </p:nvSpPr>
        <p:spPr>
          <a:xfrm rot="5400000">
            <a:off x="8047949" y="17255"/>
            <a:ext cx="202023" cy="5467927"/>
          </a:xfrm>
          <a:prstGeom prst="rightBrac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6B02B39-8BD1-42AD-B35E-6A30883284F6}"/>
              </a:ext>
            </a:extLst>
          </p:cNvPr>
          <p:cNvSpPr txBox="1"/>
          <p:nvPr/>
        </p:nvSpPr>
        <p:spPr>
          <a:xfrm>
            <a:off x="6225309" y="3105214"/>
            <a:ext cx="4326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>
                <a:solidFill>
                  <a:srgbClr val="000000"/>
                </a:solidFill>
              </a:rPr>
              <a:t>Constructed</a:t>
            </a:r>
            <a:r>
              <a:rPr lang="fr-FR" i="1" dirty="0">
                <a:solidFill>
                  <a:srgbClr val="000000"/>
                </a:solidFill>
              </a:rPr>
              <a:t> </a:t>
            </a:r>
            <a:r>
              <a:rPr lang="fr-FR" i="1" dirty="0" err="1">
                <a:solidFill>
                  <a:srgbClr val="000000"/>
                </a:solidFill>
              </a:rPr>
              <a:t>with</a:t>
            </a:r>
            <a:r>
              <a:rPr lang="fr-FR" i="1" dirty="0">
                <a:solidFill>
                  <a:srgbClr val="000000"/>
                </a:solidFill>
              </a:rPr>
              <a:t> expert </a:t>
            </a:r>
            <a:r>
              <a:rPr lang="fr-FR" i="1" dirty="0" err="1">
                <a:solidFill>
                  <a:srgbClr val="000000"/>
                </a:solidFill>
              </a:rPr>
              <a:t>knowledge+Data</a:t>
            </a:r>
            <a:endParaRPr lang="fr-FR" i="1" dirty="0">
              <a:solidFill>
                <a:srgbClr val="000000"/>
              </a:solidFill>
            </a:endParaRPr>
          </a:p>
          <a:p>
            <a:pPr algn="ctr"/>
            <a:endParaRPr lang="fr-FR" i="1" dirty="0">
              <a:solidFill>
                <a:srgbClr val="000000"/>
              </a:solidFill>
            </a:endParaRPr>
          </a:p>
          <a:p>
            <a:pPr algn="ctr"/>
            <a:r>
              <a:rPr lang="fr-FR" i="1" dirty="0">
                <a:solidFill>
                  <a:srgbClr val="000000"/>
                </a:solidFill>
              </a:rPr>
              <a:t>Hard to </a:t>
            </a:r>
            <a:r>
              <a:rPr lang="fr-FR" i="1" dirty="0" err="1">
                <a:solidFill>
                  <a:srgbClr val="000000"/>
                </a:solidFill>
              </a:rPr>
              <a:t>Compute</a:t>
            </a:r>
            <a:endParaRPr lang="fr-FR" i="1" dirty="0">
              <a:solidFill>
                <a:srgbClr val="000000"/>
              </a:solidFill>
            </a:endParaRPr>
          </a:p>
        </p:txBody>
      </p:sp>
      <p:pic>
        <p:nvPicPr>
          <p:cNvPr id="3" name="Picture 2" descr="https://upload.wikimedia.org/wikipedia/commons/thumb/a/a6/Grey_square_optical_illusion.svg/1280px-Grey_square_optical_illusion.svg.png">
            <a:extLst>
              <a:ext uri="{FF2B5EF4-FFF2-40B4-BE49-F238E27FC236}">
                <a16:creationId xmlns:a16="http://schemas.microsoft.com/office/drawing/2014/main" id="{2B3BDAB3-F0D9-4443-263B-6270E9FF9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7" y="2935620"/>
            <a:ext cx="4145584" cy="320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5373B1C-0E54-E90C-3D36-7D1D46D9599B}"/>
              </a:ext>
            </a:extLst>
          </p:cNvPr>
          <p:cNvSpPr txBox="1"/>
          <p:nvPr/>
        </p:nvSpPr>
        <p:spPr>
          <a:xfrm>
            <a:off x="502118" y="5991183"/>
            <a:ext cx="997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Wikimedia</a:t>
            </a:r>
            <a:endParaRPr lang="fr-FR" sz="1200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DA734F25-3DB2-45B9-2F03-C6A3DAE16D60}"/>
              </a:ext>
            </a:extLst>
          </p:cNvPr>
          <p:cNvSpPr txBox="1">
            <a:spLocks/>
          </p:cNvSpPr>
          <p:nvPr/>
        </p:nvSpPr>
        <p:spPr>
          <a:xfrm>
            <a:off x="4134447" y="5098909"/>
            <a:ext cx="7027195" cy="737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313E48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dirty="0"/>
              <a:t>The Brain </a:t>
            </a:r>
            <a:r>
              <a:rPr lang="fr-FR" dirty="0" err="1"/>
              <a:t>Might</a:t>
            </a:r>
            <a:r>
              <a:rPr lang="fr-FR" dirty="0"/>
              <a:t> Be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Bayesian</a:t>
            </a:r>
            <a:r>
              <a:rPr lang="fr-FR" dirty="0"/>
              <a:t> </a:t>
            </a:r>
            <a:r>
              <a:rPr lang="fr-FR" dirty="0" err="1"/>
              <a:t>Reasoning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244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9120" y="61162"/>
            <a:ext cx="12481098" cy="901676"/>
          </a:xfrm>
        </p:spPr>
        <p:txBody>
          <a:bodyPr/>
          <a:lstStyle/>
          <a:p>
            <a:r>
              <a:rPr lang="en-US" dirty="0"/>
              <a:t>The Memristor-Based Bayesian Machine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0262-D998-43DC-9786-FEA33247F219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97B565F-DB2A-45A3-A337-55DD9C505F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15" r="-4224" b="-6692"/>
          <a:stretch/>
        </p:blipFill>
        <p:spPr>
          <a:xfrm>
            <a:off x="25415" y="232789"/>
            <a:ext cx="5357285" cy="53040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 descr="Une image contenant texte, fenêtre&#10;&#10;Description générée automatiquement">
            <a:extLst>
              <a:ext uri="{FF2B5EF4-FFF2-40B4-BE49-F238E27FC236}">
                <a16:creationId xmlns:a16="http://schemas.microsoft.com/office/drawing/2014/main" id="{A3FDF234-5143-4CAC-820E-8541751447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69" r="-7705" b="-4679"/>
          <a:stretch/>
        </p:blipFill>
        <p:spPr>
          <a:xfrm>
            <a:off x="5127646" y="1569989"/>
            <a:ext cx="2964794" cy="2721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1708FC1-C282-4825-B7E9-D2BCABFC7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663" y="1701828"/>
            <a:ext cx="2517949" cy="23443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76"/>
          <a:stretch/>
        </p:blipFill>
        <p:spPr>
          <a:xfrm>
            <a:off x="8656610" y="4753294"/>
            <a:ext cx="1645631" cy="1323671"/>
          </a:xfrm>
          <a:prstGeom prst="rect">
            <a:avLst/>
          </a:prstGeom>
        </p:spPr>
      </p:pic>
      <p:cxnSp>
        <p:nvCxnSpPr>
          <p:cNvPr id="15" name="Connecteur droit 14"/>
          <p:cNvCxnSpPr/>
          <p:nvPr/>
        </p:nvCxnSpPr>
        <p:spPr>
          <a:xfrm flipV="1">
            <a:off x="4038600" y="1767840"/>
            <a:ext cx="1844040" cy="3429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3962400" y="2339340"/>
            <a:ext cx="1874520" cy="1752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6743700" y="1760220"/>
            <a:ext cx="2461260" cy="7772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6637020" y="3131820"/>
            <a:ext cx="2286000" cy="6705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H="1">
            <a:off x="8709660" y="3649980"/>
            <a:ext cx="830580" cy="11201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9685020" y="3657600"/>
            <a:ext cx="510540" cy="10972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Volume 6 Issue 1">
            <a:extLst>
              <a:ext uri="{FF2B5EF4-FFF2-40B4-BE49-F238E27FC236}">
                <a16:creationId xmlns:a16="http://schemas.microsoft.com/office/drawing/2014/main" id="{D6C31F7C-5F6F-C791-8939-1BFB21635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020" y="-13383"/>
            <a:ext cx="1654933" cy="219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805DD60-54A0-FC60-39C1-96EC1F6F3F71}"/>
              </a:ext>
            </a:extLst>
          </p:cNvPr>
          <p:cNvSpPr txBox="1"/>
          <p:nvPr/>
        </p:nvSpPr>
        <p:spPr>
          <a:xfrm>
            <a:off x="309356" y="6176377"/>
            <a:ext cx="8844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0" i="0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Harabi</a:t>
            </a:r>
            <a:r>
              <a:rPr lang="fr-FR" sz="1600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fr-FR" sz="1600" b="0" i="0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Hirtzli</a:t>
            </a:r>
            <a:r>
              <a:rPr lang="fr-FR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n</a:t>
            </a:r>
            <a:r>
              <a:rPr lang="fr-FR" sz="1600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fr-FR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Turck</a:t>
            </a:r>
            <a:r>
              <a:rPr lang="fr-FR" sz="1600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al, </a:t>
            </a:r>
            <a:r>
              <a:rPr lang="fr-FR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Nature Electronics 6</a:t>
            </a:r>
            <a:r>
              <a:rPr lang="fr-FR" sz="1600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53 (2023)</a:t>
            </a:r>
            <a:endParaRPr lang="fr-FR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424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1480" y="264701"/>
            <a:ext cx="10515600" cy="872058"/>
          </a:xfrm>
        </p:spPr>
        <p:txBody>
          <a:bodyPr/>
          <a:lstStyle/>
          <a:p>
            <a:r>
              <a:rPr lang="fr-FR" dirty="0" err="1"/>
              <a:t>Stochastic</a:t>
            </a:r>
            <a:r>
              <a:rPr lang="fr-FR" dirty="0"/>
              <a:t> </a:t>
            </a:r>
            <a:r>
              <a:rPr lang="fr-FR" dirty="0" err="1"/>
              <a:t>Computing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0262-D998-43DC-9786-FEA33247F219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3074" name="Picture 2" descr="Figure 1 from Survey of Stochastic Computing | Semantic Schola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60"/>
          <a:stretch/>
        </p:blipFill>
        <p:spPr bwMode="auto">
          <a:xfrm>
            <a:off x="1807942" y="1526418"/>
            <a:ext cx="5422245" cy="87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166321" y="177038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AND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606567" y="2564378"/>
            <a:ext cx="2675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p(S</a:t>
            </a:r>
            <a:r>
              <a:rPr lang="fr-FR" sz="2800" baseline="-25000" dirty="0"/>
              <a:t>3</a:t>
            </a:r>
            <a:r>
              <a:rPr lang="fr-FR" sz="2800" dirty="0"/>
              <a:t>)=p(S</a:t>
            </a:r>
            <a:r>
              <a:rPr lang="fr-FR" sz="2800" baseline="-25000" dirty="0"/>
              <a:t>1</a:t>
            </a:r>
            <a:r>
              <a:rPr lang="fr-FR" sz="2800" dirty="0"/>
              <a:t>)p(S</a:t>
            </a:r>
            <a:r>
              <a:rPr lang="fr-FR" sz="2800" baseline="-25000" dirty="0"/>
              <a:t>2</a:t>
            </a:r>
            <a:r>
              <a:rPr lang="fr-FR" sz="2800" dirty="0"/>
              <a:t>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80160" y="4163148"/>
            <a:ext cx="931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A AND </a:t>
            </a:r>
            <a:r>
              <a:rPr lang="fr-FR" sz="2400" dirty="0" err="1"/>
              <a:t>gate</a:t>
            </a:r>
            <a:r>
              <a:rPr lang="fr-FR" sz="2400" dirty="0"/>
              <a:t> </a:t>
            </a:r>
            <a:r>
              <a:rPr lang="fr-FR" sz="2400" dirty="0" err="1"/>
              <a:t>implements</a:t>
            </a:r>
            <a:r>
              <a:rPr lang="fr-FR" sz="2400" dirty="0"/>
              <a:t> the multiplication of </a:t>
            </a:r>
            <a:r>
              <a:rPr lang="fr-FR" sz="2400" dirty="0" err="1"/>
              <a:t>two</a:t>
            </a:r>
            <a:r>
              <a:rPr lang="fr-FR" sz="2400" dirty="0"/>
              <a:t> </a:t>
            </a:r>
            <a:r>
              <a:rPr lang="fr-FR" sz="2400" dirty="0" err="1"/>
              <a:t>probabilities</a:t>
            </a:r>
            <a:r>
              <a:rPr lang="fr-FR" sz="2400" dirty="0"/>
              <a:t>!</a:t>
            </a:r>
          </a:p>
        </p:txBody>
      </p:sp>
      <p:pic>
        <p:nvPicPr>
          <p:cNvPr id="10" name="Picture 2" descr="Figure 1 from Survey of Stochastic Computing | Semantic Schola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54" b="9606"/>
          <a:stretch/>
        </p:blipFill>
        <p:spPr bwMode="auto">
          <a:xfrm>
            <a:off x="1791187" y="2952717"/>
            <a:ext cx="5422245" cy="104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166319" y="329262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AND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F2404FC-A3FB-4FEA-9A7A-A962DD5B1882}"/>
              </a:ext>
            </a:extLst>
          </p:cNvPr>
          <p:cNvSpPr txBox="1"/>
          <p:nvPr/>
        </p:nvSpPr>
        <p:spPr>
          <a:xfrm>
            <a:off x="1280159" y="5221326"/>
            <a:ext cx="931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rgbClr val="000000"/>
                </a:solidFill>
              </a:rPr>
              <a:t>Some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resemblance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with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neurons</a:t>
            </a:r>
            <a:r>
              <a:rPr lang="fr-FR" sz="2400" dirty="0">
                <a:solidFill>
                  <a:srgbClr val="000000"/>
                </a:solidFill>
              </a:rPr>
              <a:t> (one </a:t>
            </a:r>
            <a:r>
              <a:rPr lang="fr-FR" sz="2400" dirty="0" err="1">
                <a:solidFill>
                  <a:srgbClr val="000000"/>
                </a:solidFill>
              </a:rPr>
              <a:t>wire</a:t>
            </a:r>
            <a:r>
              <a:rPr lang="fr-FR" sz="2400" dirty="0">
                <a:solidFill>
                  <a:srgbClr val="000000"/>
                </a:solidFill>
              </a:rPr>
              <a:t> = one real </a:t>
            </a:r>
            <a:r>
              <a:rPr lang="fr-FR" sz="2400" dirty="0" err="1">
                <a:solidFill>
                  <a:srgbClr val="000000"/>
                </a:solidFill>
              </a:rPr>
              <a:t>number</a:t>
            </a:r>
            <a:r>
              <a:rPr lang="fr-FR" sz="2400" dirty="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288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7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9120" y="61162"/>
            <a:ext cx="12481098" cy="901676"/>
          </a:xfrm>
        </p:spPr>
        <p:txBody>
          <a:bodyPr/>
          <a:lstStyle/>
          <a:p>
            <a:r>
              <a:rPr lang="en-US" dirty="0"/>
              <a:t>The Memristor-Based Bayesian Machine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0262-D998-43DC-9786-FEA33247F219}" type="slidenum">
              <a:rPr lang="fr-FR" smtClean="0"/>
              <a:pPr/>
              <a:t>17</a:t>
            </a:fld>
            <a:endParaRPr lang="fr-FR"/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25EBFE24-690C-4A19-ADD9-EF507CE60731}"/>
              </a:ext>
            </a:extLst>
          </p:cNvPr>
          <p:cNvGrpSpPr/>
          <p:nvPr/>
        </p:nvGrpSpPr>
        <p:grpSpPr>
          <a:xfrm>
            <a:off x="147113" y="1131238"/>
            <a:ext cx="6166353" cy="4727768"/>
            <a:chOff x="278824" y="796916"/>
            <a:chExt cx="6166353" cy="4727768"/>
          </a:xfrm>
        </p:grpSpPr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DC718F2D-F124-4A0C-BACB-FF9E5F9E6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59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70" t="26539" r="13602" b="1117"/>
            <a:stretch/>
          </p:blipFill>
          <p:spPr>
            <a:xfrm>
              <a:off x="278829" y="1056528"/>
              <a:ext cx="4546599" cy="4468156"/>
            </a:xfrm>
            <a:prstGeom prst="rect">
              <a:avLst/>
            </a:prstGeom>
          </p:spPr>
        </p:pic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9D806B61-D23F-4975-B40E-5E8134742075}"/>
                </a:ext>
              </a:extLst>
            </p:cNvPr>
            <p:cNvSpPr txBox="1"/>
            <p:nvPr/>
          </p:nvSpPr>
          <p:spPr>
            <a:xfrm>
              <a:off x="438128" y="796916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2"/>
                  </a:solidFill>
                </a:rPr>
                <a:t>O</a:t>
              </a:r>
              <a:r>
                <a:rPr lang="en-US" sz="1200" baseline="-250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68CB8F9F-4235-4498-A9B1-C97298D25DA1}"/>
                </a:ext>
              </a:extLst>
            </p:cNvPr>
            <p:cNvSpPr txBox="1"/>
            <p:nvPr/>
          </p:nvSpPr>
          <p:spPr>
            <a:xfrm>
              <a:off x="1560154" y="796916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2"/>
                  </a:solidFill>
                </a:rPr>
                <a:t>O</a:t>
              </a:r>
              <a:r>
                <a:rPr lang="en-US" sz="12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9F425B4F-8674-468D-9A52-29939CA6F320}"/>
                </a:ext>
              </a:extLst>
            </p:cNvPr>
            <p:cNvSpPr txBox="1"/>
            <p:nvPr/>
          </p:nvSpPr>
          <p:spPr>
            <a:xfrm>
              <a:off x="2660276" y="796916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2"/>
                  </a:solidFill>
                </a:rPr>
                <a:t>O</a:t>
              </a:r>
              <a:r>
                <a:rPr lang="en-US" sz="1200" baseline="-25000" dirty="0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2EE6472E-E5A3-4E75-99DE-FB1967E67005}"/>
                </a:ext>
              </a:extLst>
            </p:cNvPr>
            <p:cNvSpPr txBox="1"/>
            <p:nvPr/>
          </p:nvSpPr>
          <p:spPr>
            <a:xfrm>
              <a:off x="3724863" y="796916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2"/>
                  </a:solidFill>
                </a:rPr>
                <a:t>O</a:t>
              </a:r>
              <a:r>
                <a:rPr lang="en-US" sz="1200" baseline="-25000" dirty="0">
                  <a:solidFill>
                    <a:schemeClr val="accent2"/>
                  </a:solidFill>
                </a:rPr>
                <a:t>4</a:t>
              </a:r>
            </a:p>
          </p:txBody>
        </p:sp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123EA147-94CC-43B5-9F39-1F2A629DB709}"/>
                </a:ext>
              </a:extLst>
            </p:cNvPr>
            <p:cNvGrpSpPr/>
            <p:nvPr/>
          </p:nvGrpSpPr>
          <p:grpSpPr>
            <a:xfrm>
              <a:off x="550524" y="1610258"/>
              <a:ext cx="5894653" cy="2861205"/>
              <a:chOff x="4125098" y="1977034"/>
              <a:chExt cx="5773700" cy="2861205"/>
            </a:xfrm>
          </p:grpSpPr>
          <p:sp>
            <p:nvSpPr>
              <p:cNvPr id="155" name="Flèche droite 79">
                <a:extLst>
                  <a:ext uri="{FF2B5EF4-FFF2-40B4-BE49-F238E27FC236}">
                    <a16:creationId xmlns:a16="http://schemas.microsoft.com/office/drawing/2014/main" id="{2101B067-8763-443C-9B10-AFED1DE85483}"/>
                  </a:ext>
                </a:extLst>
              </p:cNvPr>
              <p:cNvSpPr/>
              <p:nvPr/>
            </p:nvSpPr>
            <p:spPr>
              <a:xfrm>
                <a:off x="4125098" y="2215963"/>
                <a:ext cx="4467497" cy="128665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6" name="Flèche droite 80">
                <a:extLst>
                  <a:ext uri="{FF2B5EF4-FFF2-40B4-BE49-F238E27FC236}">
                    <a16:creationId xmlns:a16="http://schemas.microsoft.com/office/drawing/2014/main" id="{6B9948C3-BFD3-4C2E-B990-056E4B9ECF9B}"/>
                  </a:ext>
                </a:extLst>
              </p:cNvPr>
              <p:cNvSpPr/>
              <p:nvPr/>
            </p:nvSpPr>
            <p:spPr>
              <a:xfrm>
                <a:off x="4125098" y="3043334"/>
                <a:ext cx="4467497" cy="128665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7" name="Flèche droite 81">
                <a:extLst>
                  <a:ext uri="{FF2B5EF4-FFF2-40B4-BE49-F238E27FC236}">
                    <a16:creationId xmlns:a16="http://schemas.microsoft.com/office/drawing/2014/main" id="{75CE9090-AC50-4B36-8A52-387D8387CC14}"/>
                  </a:ext>
                </a:extLst>
              </p:cNvPr>
              <p:cNvSpPr/>
              <p:nvPr/>
            </p:nvSpPr>
            <p:spPr>
              <a:xfrm>
                <a:off x="4125098" y="3879356"/>
                <a:ext cx="4467497" cy="128665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8" name="Flèche droite 82">
                <a:extLst>
                  <a:ext uri="{FF2B5EF4-FFF2-40B4-BE49-F238E27FC236}">
                    <a16:creationId xmlns:a16="http://schemas.microsoft.com/office/drawing/2014/main" id="{AF06D7F7-DA0E-480B-A60E-740D827D0D60}"/>
                  </a:ext>
                </a:extLst>
              </p:cNvPr>
              <p:cNvSpPr/>
              <p:nvPr/>
            </p:nvSpPr>
            <p:spPr>
              <a:xfrm>
                <a:off x="4125098" y="4709574"/>
                <a:ext cx="4467497" cy="128665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9" name="ZoneTexte 158">
                    <a:extLst>
                      <a:ext uri="{FF2B5EF4-FFF2-40B4-BE49-F238E27FC236}">
                        <a16:creationId xmlns:a16="http://schemas.microsoft.com/office/drawing/2014/main" id="{6FE9FD18-175F-4879-96E6-7B1E33922BFD}"/>
                      </a:ext>
                    </a:extLst>
                  </p:cNvPr>
                  <p:cNvSpPr txBox="1"/>
                  <p:nvPr/>
                </p:nvSpPr>
                <p:spPr>
                  <a:xfrm>
                    <a:off x="8341962" y="1977034"/>
                    <a:ext cx="155683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l-GR" sz="12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</m:oMath>
                    </a14:m>
                    <a:r>
                      <a:rPr lang="fr-FR" sz="1200" dirty="0"/>
                      <a:t> </a:t>
                    </a:r>
                    <a:r>
                      <a:rPr lang="en-US" sz="1200" dirty="0"/>
                      <a:t>P(Y=1|O</a:t>
                    </a:r>
                    <a:r>
                      <a:rPr lang="en-US" sz="1200" baseline="-25000" dirty="0"/>
                      <a:t>1</a:t>
                    </a:r>
                    <a:r>
                      <a:rPr lang="en-US" sz="1200" dirty="0"/>
                      <a:t>,O</a:t>
                    </a:r>
                    <a:r>
                      <a:rPr lang="en-US" sz="1200" baseline="-25000" dirty="0"/>
                      <a:t>2</a:t>
                    </a:r>
                    <a:r>
                      <a:rPr lang="en-US" sz="1200" dirty="0"/>
                      <a:t>,O</a:t>
                    </a:r>
                    <a:r>
                      <a:rPr lang="en-US" sz="1200" baseline="-25000" dirty="0"/>
                      <a:t>3</a:t>
                    </a:r>
                    <a:r>
                      <a:rPr lang="en-US" sz="1200" dirty="0"/>
                      <a:t>,O</a:t>
                    </a:r>
                    <a:r>
                      <a:rPr lang="en-US" sz="1200" baseline="-25000" dirty="0"/>
                      <a:t>4</a:t>
                    </a:r>
                    <a:r>
                      <a:rPr lang="en-US" sz="1200" dirty="0"/>
                      <a:t>)</a:t>
                    </a:r>
                    <a:endParaRPr lang="en-US" sz="1200" baseline="-25000" dirty="0"/>
                  </a:p>
                </p:txBody>
              </p:sp>
            </mc:Choice>
            <mc:Fallback xmlns="">
              <p:sp>
                <p:nvSpPr>
                  <p:cNvPr id="155" name="ZoneTexte 154">
                    <a:extLst>
                      <a:ext uri="{FF2B5EF4-FFF2-40B4-BE49-F238E27FC236}">
                        <a16:creationId xmlns:a16="http://schemas.microsoft.com/office/drawing/2014/main" id="{144359DD-982F-45BE-9072-433E6FF8D4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41962" y="1977034"/>
                    <a:ext cx="1556836" cy="27699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t="-2222" b="-177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0" name="ZoneTexte 159">
                    <a:extLst>
                      <a:ext uri="{FF2B5EF4-FFF2-40B4-BE49-F238E27FC236}">
                        <a16:creationId xmlns:a16="http://schemas.microsoft.com/office/drawing/2014/main" id="{205C5211-5B55-4830-8835-502575C94DF8}"/>
                      </a:ext>
                    </a:extLst>
                  </p:cNvPr>
                  <p:cNvSpPr txBox="1"/>
                  <p:nvPr/>
                </p:nvSpPr>
                <p:spPr>
                  <a:xfrm>
                    <a:off x="8341962" y="2818137"/>
                    <a:ext cx="155683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l-GR" sz="12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</m:oMath>
                    </a14:m>
                    <a:r>
                      <a:rPr lang="fr-FR" sz="1200" dirty="0"/>
                      <a:t> </a:t>
                    </a:r>
                    <a:r>
                      <a:rPr lang="en-US" sz="1200" dirty="0"/>
                      <a:t>P(Y=2|O</a:t>
                    </a:r>
                    <a:r>
                      <a:rPr lang="en-US" sz="1200" baseline="-25000" dirty="0"/>
                      <a:t>1</a:t>
                    </a:r>
                    <a:r>
                      <a:rPr lang="en-US" sz="1200" dirty="0"/>
                      <a:t>,O</a:t>
                    </a:r>
                    <a:r>
                      <a:rPr lang="en-US" sz="1200" baseline="-25000" dirty="0"/>
                      <a:t>2</a:t>
                    </a:r>
                    <a:r>
                      <a:rPr lang="en-US" sz="1200" dirty="0"/>
                      <a:t>,O</a:t>
                    </a:r>
                    <a:r>
                      <a:rPr lang="en-US" sz="1200" baseline="-25000" dirty="0"/>
                      <a:t>3</a:t>
                    </a:r>
                    <a:r>
                      <a:rPr lang="en-US" sz="1200" dirty="0"/>
                      <a:t>,O</a:t>
                    </a:r>
                    <a:r>
                      <a:rPr lang="en-US" sz="1200" baseline="-25000" dirty="0"/>
                      <a:t>4</a:t>
                    </a:r>
                    <a:r>
                      <a:rPr lang="en-US" sz="1200" dirty="0"/>
                      <a:t>)</a:t>
                    </a:r>
                    <a:endParaRPr lang="en-US" sz="1200" baseline="-25000" dirty="0"/>
                  </a:p>
                </p:txBody>
              </p:sp>
            </mc:Choice>
            <mc:Fallback xmlns="">
              <p:sp>
                <p:nvSpPr>
                  <p:cNvPr id="156" name="ZoneTexte 155">
                    <a:extLst>
                      <a:ext uri="{FF2B5EF4-FFF2-40B4-BE49-F238E27FC236}">
                        <a16:creationId xmlns:a16="http://schemas.microsoft.com/office/drawing/2014/main" id="{474AD6DE-4EBE-4433-9304-5BDB7785D9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41962" y="2818137"/>
                    <a:ext cx="1556836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t="-2222" b="-177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1" name="ZoneTexte 160">
                    <a:extLst>
                      <a:ext uri="{FF2B5EF4-FFF2-40B4-BE49-F238E27FC236}">
                        <a16:creationId xmlns:a16="http://schemas.microsoft.com/office/drawing/2014/main" id="{2CE9C4AD-EF78-40FD-9A3E-EA39BB959F51}"/>
                      </a:ext>
                    </a:extLst>
                  </p:cNvPr>
                  <p:cNvSpPr txBox="1"/>
                  <p:nvPr/>
                </p:nvSpPr>
                <p:spPr>
                  <a:xfrm>
                    <a:off x="8341962" y="3651982"/>
                    <a:ext cx="155683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l-GR" sz="12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</m:oMath>
                    </a14:m>
                    <a:r>
                      <a:rPr lang="fr-FR" sz="1200" dirty="0"/>
                      <a:t> </a:t>
                    </a:r>
                    <a:r>
                      <a:rPr lang="en-US" sz="1200" dirty="0"/>
                      <a:t>P(Y=3|O</a:t>
                    </a:r>
                    <a:r>
                      <a:rPr lang="en-US" sz="1200" baseline="-25000" dirty="0"/>
                      <a:t>1</a:t>
                    </a:r>
                    <a:r>
                      <a:rPr lang="en-US" sz="1200" dirty="0"/>
                      <a:t>,O</a:t>
                    </a:r>
                    <a:r>
                      <a:rPr lang="en-US" sz="1200" baseline="-25000" dirty="0"/>
                      <a:t>2</a:t>
                    </a:r>
                    <a:r>
                      <a:rPr lang="en-US" sz="1200" dirty="0"/>
                      <a:t>,O</a:t>
                    </a:r>
                    <a:r>
                      <a:rPr lang="en-US" sz="1200" baseline="-25000" dirty="0"/>
                      <a:t>3</a:t>
                    </a:r>
                    <a:r>
                      <a:rPr lang="en-US" sz="1200" dirty="0"/>
                      <a:t>,O</a:t>
                    </a:r>
                    <a:r>
                      <a:rPr lang="en-US" sz="1200" baseline="-25000" dirty="0"/>
                      <a:t>4</a:t>
                    </a:r>
                    <a:r>
                      <a:rPr lang="en-US" sz="1200" dirty="0"/>
                      <a:t>)</a:t>
                    </a:r>
                    <a:endParaRPr lang="en-US" sz="1200" baseline="-25000" dirty="0"/>
                  </a:p>
                </p:txBody>
              </p:sp>
            </mc:Choice>
            <mc:Fallback xmlns="">
              <p:sp>
                <p:nvSpPr>
                  <p:cNvPr id="157" name="ZoneTexte 156">
                    <a:extLst>
                      <a:ext uri="{FF2B5EF4-FFF2-40B4-BE49-F238E27FC236}">
                        <a16:creationId xmlns:a16="http://schemas.microsoft.com/office/drawing/2014/main" id="{807CFB1A-1B85-44C2-BF46-80882F2289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41962" y="3651982"/>
                    <a:ext cx="1556836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2" name="ZoneTexte 161">
                    <a:extLst>
                      <a:ext uri="{FF2B5EF4-FFF2-40B4-BE49-F238E27FC236}">
                        <a16:creationId xmlns:a16="http://schemas.microsoft.com/office/drawing/2014/main" id="{A103DD41-296C-4901-8C70-E6D0D25EBFD9}"/>
                      </a:ext>
                    </a:extLst>
                  </p:cNvPr>
                  <p:cNvSpPr txBox="1"/>
                  <p:nvPr/>
                </p:nvSpPr>
                <p:spPr>
                  <a:xfrm>
                    <a:off x="8341962" y="4482562"/>
                    <a:ext cx="155683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l-GR" sz="12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</m:oMath>
                    </a14:m>
                    <a:r>
                      <a:rPr lang="fr-FR" sz="1200" dirty="0"/>
                      <a:t> </a:t>
                    </a:r>
                    <a:r>
                      <a:rPr lang="en-US" sz="1200" dirty="0"/>
                      <a:t>P(Y=4|O</a:t>
                    </a:r>
                    <a:r>
                      <a:rPr lang="en-US" sz="1200" baseline="-25000" dirty="0"/>
                      <a:t>1</a:t>
                    </a:r>
                    <a:r>
                      <a:rPr lang="en-US" sz="1200" dirty="0"/>
                      <a:t>,O</a:t>
                    </a:r>
                    <a:r>
                      <a:rPr lang="en-US" sz="1200" baseline="-25000" dirty="0"/>
                      <a:t>2</a:t>
                    </a:r>
                    <a:r>
                      <a:rPr lang="en-US" sz="1200" dirty="0"/>
                      <a:t>,O</a:t>
                    </a:r>
                    <a:r>
                      <a:rPr lang="en-US" sz="1200" baseline="-25000" dirty="0"/>
                      <a:t>3</a:t>
                    </a:r>
                    <a:r>
                      <a:rPr lang="en-US" sz="1200" dirty="0"/>
                      <a:t>,O</a:t>
                    </a:r>
                    <a:r>
                      <a:rPr lang="en-US" sz="1200" baseline="-25000" dirty="0"/>
                      <a:t>4</a:t>
                    </a:r>
                    <a:r>
                      <a:rPr lang="en-US" sz="1200" dirty="0"/>
                      <a:t>)</a:t>
                    </a:r>
                    <a:endParaRPr lang="en-US" sz="1200" baseline="-25000" dirty="0"/>
                  </a:p>
                </p:txBody>
              </p:sp>
            </mc:Choice>
            <mc:Fallback xmlns="">
              <p:sp>
                <p:nvSpPr>
                  <p:cNvPr id="158" name="ZoneTexte 157">
                    <a:extLst>
                      <a:ext uri="{FF2B5EF4-FFF2-40B4-BE49-F238E27FC236}">
                        <a16:creationId xmlns:a16="http://schemas.microsoft.com/office/drawing/2014/main" id="{161113F3-C27F-4889-99F2-70B84D9FC9F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41962" y="4482562"/>
                    <a:ext cx="1556836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t="-2222" b="-177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27BA34D9-F20C-44C4-991F-DFE57E37E0FA}"/>
                </a:ext>
              </a:extLst>
            </p:cNvPr>
            <p:cNvSpPr txBox="1"/>
            <p:nvPr/>
          </p:nvSpPr>
          <p:spPr>
            <a:xfrm>
              <a:off x="677747" y="1195389"/>
              <a:ext cx="559769" cy="215444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</a:rPr>
                <a:t>P(O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1</a:t>
              </a:r>
              <a:r>
                <a:rPr lang="en-US" sz="800" b="1" dirty="0">
                  <a:solidFill>
                    <a:schemeClr val="tx1"/>
                  </a:solidFill>
                </a:rPr>
                <a:t>|Y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1</a:t>
              </a:r>
              <a:r>
                <a:rPr lang="en-US" sz="800" b="1" dirty="0">
                  <a:solidFill>
                    <a:schemeClr val="tx1"/>
                  </a:solidFill>
                </a:rPr>
                <a:t>)</a:t>
              </a:r>
              <a:endParaRPr lang="en-US" sz="8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F8BF2F03-DE86-4F8C-9B88-65917D1AC605}"/>
                </a:ext>
              </a:extLst>
            </p:cNvPr>
            <p:cNvSpPr txBox="1"/>
            <p:nvPr/>
          </p:nvSpPr>
          <p:spPr>
            <a:xfrm>
              <a:off x="1764900" y="1195389"/>
              <a:ext cx="559769" cy="215444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</a:rPr>
                <a:t>P(O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2</a:t>
              </a:r>
              <a:r>
                <a:rPr lang="en-US" sz="800" b="1" dirty="0">
                  <a:solidFill>
                    <a:schemeClr val="tx1"/>
                  </a:solidFill>
                </a:rPr>
                <a:t>|Y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1</a:t>
              </a:r>
              <a:r>
                <a:rPr lang="en-US" sz="800" b="1" dirty="0">
                  <a:solidFill>
                    <a:schemeClr val="tx1"/>
                  </a:solidFill>
                </a:rPr>
                <a:t>)</a:t>
              </a:r>
              <a:endParaRPr lang="en-US" sz="8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64A5BD93-98FD-4F38-B916-4DC2A8B04E28}"/>
                </a:ext>
              </a:extLst>
            </p:cNvPr>
            <p:cNvSpPr txBox="1"/>
            <p:nvPr/>
          </p:nvSpPr>
          <p:spPr>
            <a:xfrm>
              <a:off x="2853927" y="1195389"/>
              <a:ext cx="559769" cy="215444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</a:rPr>
                <a:t>P(O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3</a:t>
              </a:r>
              <a:r>
                <a:rPr lang="en-US" sz="800" b="1" dirty="0">
                  <a:solidFill>
                    <a:schemeClr val="tx1"/>
                  </a:solidFill>
                </a:rPr>
                <a:t>|Y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1</a:t>
              </a:r>
              <a:r>
                <a:rPr lang="en-US" sz="800" b="1" dirty="0">
                  <a:solidFill>
                    <a:schemeClr val="tx1"/>
                  </a:solidFill>
                </a:rPr>
                <a:t>)</a:t>
              </a:r>
              <a:endParaRPr lang="en-US" sz="8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8314F97F-D797-4E7D-BE77-B820161619E3}"/>
                </a:ext>
              </a:extLst>
            </p:cNvPr>
            <p:cNvSpPr txBox="1"/>
            <p:nvPr/>
          </p:nvSpPr>
          <p:spPr>
            <a:xfrm>
              <a:off x="3937491" y="1195389"/>
              <a:ext cx="559769" cy="215444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</a:rPr>
                <a:t>P(O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4</a:t>
              </a:r>
              <a:r>
                <a:rPr lang="en-US" sz="800" b="1" dirty="0">
                  <a:solidFill>
                    <a:schemeClr val="tx1"/>
                  </a:solidFill>
                </a:rPr>
                <a:t>|Y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1</a:t>
              </a:r>
              <a:r>
                <a:rPr lang="en-US" sz="800" b="1" dirty="0">
                  <a:solidFill>
                    <a:schemeClr val="tx1"/>
                  </a:solidFill>
                </a:rPr>
                <a:t>)</a:t>
              </a:r>
              <a:endParaRPr lang="en-US" sz="8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12499C5F-619A-44CF-9DAA-249EA29D483D}"/>
                </a:ext>
              </a:extLst>
            </p:cNvPr>
            <p:cNvSpPr txBox="1"/>
            <p:nvPr/>
          </p:nvSpPr>
          <p:spPr>
            <a:xfrm>
              <a:off x="1756821" y="2010004"/>
              <a:ext cx="559769" cy="215444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</a:rPr>
                <a:t>P(O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2</a:t>
              </a:r>
              <a:r>
                <a:rPr lang="en-US" sz="800" b="1" dirty="0">
                  <a:solidFill>
                    <a:schemeClr val="tx1"/>
                  </a:solidFill>
                </a:rPr>
                <a:t>|Y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2</a:t>
              </a:r>
              <a:r>
                <a:rPr lang="en-US" sz="800" b="1" dirty="0">
                  <a:solidFill>
                    <a:schemeClr val="tx1"/>
                  </a:solidFill>
                </a:rPr>
                <a:t>)</a:t>
              </a:r>
              <a:endParaRPr lang="en-US" sz="8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5C1CE2C0-7B45-40ED-AD3C-FCF0B558B252}"/>
                </a:ext>
              </a:extLst>
            </p:cNvPr>
            <p:cNvSpPr txBox="1"/>
            <p:nvPr/>
          </p:nvSpPr>
          <p:spPr>
            <a:xfrm>
              <a:off x="2847167" y="2010004"/>
              <a:ext cx="559769" cy="215444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</a:rPr>
                <a:t>P(O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3</a:t>
              </a:r>
              <a:r>
                <a:rPr lang="en-US" sz="800" b="1" dirty="0">
                  <a:solidFill>
                    <a:schemeClr val="tx1"/>
                  </a:solidFill>
                </a:rPr>
                <a:t>|Y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2</a:t>
              </a:r>
              <a:r>
                <a:rPr lang="en-US" sz="800" b="1" dirty="0">
                  <a:solidFill>
                    <a:schemeClr val="tx1"/>
                  </a:solidFill>
                </a:rPr>
                <a:t>)</a:t>
              </a:r>
              <a:endParaRPr lang="en-US" sz="8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3B357F86-DA47-4202-9C36-F56712684D9C}"/>
                </a:ext>
              </a:extLst>
            </p:cNvPr>
            <p:cNvSpPr txBox="1"/>
            <p:nvPr/>
          </p:nvSpPr>
          <p:spPr>
            <a:xfrm>
              <a:off x="3933121" y="2010004"/>
              <a:ext cx="559769" cy="215444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</a:rPr>
                <a:t>P(O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4</a:t>
              </a:r>
              <a:r>
                <a:rPr lang="en-US" sz="800" b="1" dirty="0">
                  <a:solidFill>
                    <a:schemeClr val="tx1"/>
                  </a:solidFill>
                </a:rPr>
                <a:t>|Y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2</a:t>
              </a:r>
              <a:r>
                <a:rPr lang="en-US" sz="800" b="1" dirty="0">
                  <a:solidFill>
                    <a:schemeClr val="tx1"/>
                  </a:solidFill>
                </a:rPr>
                <a:t>)</a:t>
              </a:r>
              <a:endParaRPr lang="en-US" sz="8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27DFB93E-35F4-46A5-993B-A880C80BCB31}"/>
                </a:ext>
              </a:extLst>
            </p:cNvPr>
            <p:cNvSpPr txBox="1"/>
            <p:nvPr/>
          </p:nvSpPr>
          <p:spPr>
            <a:xfrm>
              <a:off x="668056" y="2854736"/>
              <a:ext cx="559769" cy="215444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</a:rPr>
                <a:t>P(O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1</a:t>
              </a:r>
              <a:r>
                <a:rPr lang="en-US" sz="800" b="1" dirty="0">
                  <a:solidFill>
                    <a:schemeClr val="tx1"/>
                  </a:solidFill>
                </a:rPr>
                <a:t>|Y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3</a:t>
              </a:r>
              <a:r>
                <a:rPr lang="en-US" sz="800" b="1" dirty="0">
                  <a:solidFill>
                    <a:schemeClr val="tx1"/>
                  </a:solidFill>
                </a:rPr>
                <a:t>)</a:t>
              </a:r>
              <a:endParaRPr lang="en-US" sz="8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87C3451C-E38E-4009-A2D1-E8A2190C9C41}"/>
                </a:ext>
              </a:extLst>
            </p:cNvPr>
            <p:cNvSpPr txBox="1"/>
            <p:nvPr/>
          </p:nvSpPr>
          <p:spPr>
            <a:xfrm>
              <a:off x="1753645" y="2854736"/>
              <a:ext cx="559769" cy="215444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</a:rPr>
                <a:t>P(O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2</a:t>
              </a:r>
              <a:r>
                <a:rPr lang="en-US" sz="800" b="1" dirty="0">
                  <a:solidFill>
                    <a:schemeClr val="tx1"/>
                  </a:solidFill>
                </a:rPr>
                <a:t>|Y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3</a:t>
              </a:r>
              <a:r>
                <a:rPr lang="en-US" sz="800" b="1" dirty="0">
                  <a:solidFill>
                    <a:schemeClr val="tx1"/>
                  </a:solidFill>
                </a:rPr>
                <a:t>)</a:t>
              </a:r>
              <a:endParaRPr lang="en-US" sz="8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D01BC9B8-E543-464E-AEED-F95318AAF34F}"/>
                </a:ext>
              </a:extLst>
            </p:cNvPr>
            <p:cNvSpPr txBox="1"/>
            <p:nvPr/>
          </p:nvSpPr>
          <p:spPr>
            <a:xfrm>
              <a:off x="2843991" y="2854736"/>
              <a:ext cx="559769" cy="215444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</a:rPr>
                <a:t>P(O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3</a:t>
              </a:r>
              <a:r>
                <a:rPr lang="en-US" sz="800" b="1" dirty="0">
                  <a:solidFill>
                    <a:schemeClr val="tx1"/>
                  </a:solidFill>
                </a:rPr>
                <a:t>|Y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3</a:t>
              </a:r>
              <a:r>
                <a:rPr lang="en-US" sz="800" b="1" dirty="0">
                  <a:solidFill>
                    <a:schemeClr val="tx1"/>
                  </a:solidFill>
                </a:rPr>
                <a:t>)</a:t>
              </a:r>
              <a:endParaRPr lang="en-US" sz="8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E777A052-42BA-4B73-9A87-92CDAB0DF4A6}"/>
                </a:ext>
              </a:extLst>
            </p:cNvPr>
            <p:cNvSpPr txBox="1"/>
            <p:nvPr/>
          </p:nvSpPr>
          <p:spPr>
            <a:xfrm>
              <a:off x="3929945" y="2854736"/>
              <a:ext cx="559769" cy="215444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</a:rPr>
                <a:t>P(O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4</a:t>
              </a:r>
              <a:r>
                <a:rPr lang="en-US" sz="800" b="1" dirty="0">
                  <a:solidFill>
                    <a:schemeClr val="tx1"/>
                  </a:solidFill>
                </a:rPr>
                <a:t>|Y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3</a:t>
              </a:r>
              <a:r>
                <a:rPr lang="en-US" sz="800" b="1" dirty="0">
                  <a:solidFill>
                    <a:schemeClr val="tx1"/>
                  </a:solidFill>
                </a:rPr>
                <a:t>)</a:t>
              </a:r>
              <a:endParaRPr lang="en-US" sz="8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45DDD6A8-4697-4ED2-82FD-D4C236BEC230}"/>
                </a:ext>
              </a:extLst>
            </p:cNvPr>
            <p:cNvSpPr txBox="1"/>
            <p:nvPr/>
          </p:nvSpPr>
          <p:spPr>
            <a:xfrm>
              <a:off x="666468" y="3679147"/>
              <a:ext cx="559769" cy="215444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</a:rPr>
                <a:t>P(O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1</a:t>
              </a:r>
              <a:r>
                <a:rPr lang="en-US" sz="800" b="1" dirty="0">
                  <a:solidFill>
                    <a:schemeClr val="tx1"/>
                  </a:solidFill>
                </a:rPr>
                <a:t>|Y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4</a:t>
              </a:r>
              <a:r>
                <a:rPr lang="en-US" sz="800" b="1" dirty="0">
                  <a:solidFill>
                    <a:schemeClr val="tx1"/>
                  </a:solidFill>
                </a:rPr>
                <a:t>)</a:t>
              </a:r>
              <a:endParaRPr lang="en-US" sz="8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59A46F32-9020-413E-AE95-2C17260EAC9D}"/>
                </a:ext>
              </a:extLst>
            </p:cNvPr>
            <p:cNvSpPr txBox="1"/>
            <p:nvPr/>
          </p:nvSpPr>
          <p:spPr>
            <a:xfrm>
              <a:off x="1752057" y="3679147"/>
              <a:ext cx="559769" cy="215444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</a:rPr>
                <a:t>P(O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2</a:t>
              </a:r>
              <a:r>
                <a:rPr lang="en-US" sz="800" b="1" dirty="0">
                  <a:solidFill>
                    <a:schemeClr val="tx1"/>
                  </a:solidFill>
                </a:rPr>
                <a:t>|Y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4</a:t>
              </a:r>
              <a:r>
                <a:rPr lang="en-US" sz="800" b="1" dirty="0">
                  <a:solidFill>
                    <a:schemeClr val="tx1"/>
                  </a:solidFill>
                </a:rPr>
                <a:t>)</a:t>
              </a:r>
              <a:endParaRPr lang="en-US" sz="8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DAC7DE24-1E2E-4461-8089-930E20234731}"/>
                </a:ext>
              </a:extLst>
            </p:cNvPr>
            <p:cNvSpPr txBox="1"/>
            <p:nvPr/>
          </p:nvSpPr>
          <p:spPr>
            <a:xfrm>
              <a:off x="2840815" y="3679147"/>
              <a:ext cx="559769" cy="215444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</a:rPr>
                <a:t>P(O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3</a:t>
              </a:r>
              <a:r>
                <a:rPr lang="en-US" sz="800" b="1" dirty="0">
                  <a:solidFill>
                    <a:schemeClr val="tx1"/>
                  </a:solidFill>
                </a:rPr>
                <a:t>|Y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4</a:t>
              </a:r>
              <a:r>
                <a:rPr lang="en-US" sz="800" b="1" dirty="0">
                  <a:solidFill>
                    <a:schemeClr val="tx1"/>
                  </a:solidFill>
                </a:rPr>
                <a:t>)</a:t>
              </a:r>
              <a:endParaRPr lang="en-US" sz="8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BB0E74DA-2A77-4873-ADED-D4C6918774C6}"/>
                </a:ext>
              </a:extLst>
            </p:cNvPr>
            <p:cNvSpPr txBox="1"/>
            <p:nvPr/>
          </p:nvSpPr>
          <p:spPr>
            <a:xfrm>
              <a:off x="3928357" y="3679147"/>
              <a:ext cx="559769" cy="215444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</a:rPr>
                <a:t>P(O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4</a:t>
              </a:r>
              <a:r>
                <a:rPr lang="en-US" sz="800" b="1" dirty="0">
                  <a:solidFill>
                    <a:schemeClr val="tx1"/>
                  </a:solidFill>
                </a:rPr>
                <a:t>|Y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4</a:t>
              </a:r>
              <a:r>
                <a:rPr lang="en-US" sz="800" b="1" dirty="0">
                  <a:solidFill>
                    <a:schemeClr val="tx1"/>
                  </a:solidFill>
                </a:rPr>
                <a:t>)</a:t>
              </a:r>
              <a:endParaRPr lang="en-US" sz="800" b="1" baseline="-25000" dirty="0">
                <a:solidFill>
                  <a:schemeClr val="tx1"/>
                </a:solidFill>
              </a:endParaRPr>
            </a:p>
          </p:txBody>
        </p:sp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C1D10519-9CD4-43D6-9299-DEAFEE39D0BD}"/>
                </a:ext>
              </a:extLst>
            </p:cNvPr>
            <p:cNvGrpSpPr/>
            <p:nvPr/>
          </p:nvGrpSpPr>
          <p:grpSpPr>
            <a:xfrm>
              <a:off x="418893" y="1538732"/>
              <a:ext cx="201540" cy="2481030"/>
              <a:chOff x="3990518" y="3616952"/>
              <a:chExt cx="217264" cy="2069175"/>
            </a:xfrm>
          </p:grpSpPr>
          <p:cxnSp>
            <p:nvCxnSpPr>
              <p:cNvPr id="151" name="Connecteur droit 150">
                <a:extLst>
                  <a:ext uri="{FF2B5EF4-FFF2-40B4-BE49-F238E27FC236}">
                    <a16:creationId xmlns:a16="http://schemas.microsoft.com/office/drawing/2014/main" id="{822B0FD5-7A0F-4292-8C4F-632E1C30E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5686125"/>
                <a:ext cx="217264" cy="2"/>
              </a:xfrm>
              <a:prstGeom prst="line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>
                <a:extLst>
                  <a:ext uri="{FF2B5EF4-FFF2-40B4-BE49-F238E27FC236}">
                    <a16:creationId xmlns:a16="http://schemas.microsoft.com/office/drawing/2014/main" id="{D397B599-A02A-4A6B-847E-A32D16F571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4983632"/>
                <a:ext cx="217264" cy="2"/>
              </a:xfrm>
              <a:prstGeom prst="line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52">
                <a:extLst>
                  <a:ext uri="{FF2B5EF4-FFF2-40B4-BE49-F238E27FC236}">
                    <a16:creationId xmlns:a16="http://schemas.microsoft.com/office/drawing/2014/main" id="{5A9D40EA-921C-49A8-A20A-EB483F5E57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4282118"/>
                <a:ext cx="217264" cy="2"/>
              </a:xfrm>
              <a:prstGeom prst="line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53">
                <a:extLst>
                  <a:ext uri="{FF2B5EF4-FFF2-40B4-BE49-F238E27FC236}">
                    <a16:creationId xmlns:a16="http://schemas.microsoft.com/office/drawing/2014/main" id="{DF7B92C3-6E28-46EB-827F-18D1F76B3E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3616952"/>
                <a:ext cx="217264" cy="2"/>
              </a:xfrm>
              <a:prstGeom prst="line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4C06CA1-E4EC-407E-A157-43658C9DC285}"/>
                </a:ext>
              </a:extLst>
            </p:cNvPr>
            <p:cNvSpPr/>
            <p:nvPr/>
          </p:nvSpPr>
          <p:spPr>
            <a:xfrm>
              <a:off x="278824" y="5164125"/>
              <a:ext cx="4546599" cy="342953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400" b="1" dirty="0">
                  <a:solidFill>
                    <a:schemeClr val="tx1"/>
                  </a:solidFill>
                </a:rPr>
                <a:t>		I/O Pads</a:t>
              </a: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49CC0760-A0B9-4B97-BA63-94EF36F1DC86}"/>
                </a:ext>
              </a:extLst>
            </p:cNvPr>
            <p:cNvSpPr txBox="1"/>
            <p:nvPr/>
          </p:nvSpPr>
          <p:spPr>
            <a:xfrm>
              <a:off x="672316" y="2018714"/>
              <a:ext cx="559769" cy="215444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</a:rPr>
                <a:t>P(O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1</a:t>
              </a:r>
              <a:r>
                <a:rPr lang="en-US" sz="800" b="1" dirty="0">
                  <a:solidFill>
                    <a:schemeClr val="tx1"/>
                  </a:solidFill>
                </a:rPr>
                <a:t>|Y</a:t>
              </a:r>
              <a:r>
                <a:rPr lang="en-US" sz="800" b="1" baseline="-25000" dirty="0">
                  <a:solidFill>
                    <a:schemeClr val="tx1"/>
                  </a:solidFill>
                </a:rPr>
                <a:t>2</a:t>
              </a:r>
              <a:r>
                <a:rPr lang="en-US" sz="800" b="1" dirty="0">
                  <a:solidFill>
                    <a:schemeClr val="tx1"/>
                  </a:solidFill>
                </a:rPr>
                <a:t>)</a:t>
              </a:r>
              <a:endParaRPr lang="en-US" sz="800" b="1" baseline="-25000" dirty="0">
                <a:solidFill>
                  <a:schemeClr val="tx1"/>
                </a:solidFill>
              </a:endParaRPr>
            </a:p>
          </p:txBody>
        </p:sp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33C4D1D5-6BF1-4290-9668-ED1199A09B7A}"/>
                </a:ext>
              </a:extLst>
            </p:cNvPr>
            <p:cNvGrpSpPr/>
            <p:nvPr/>
          </p:nvGrpSpPr>
          <p:grpSpPr>
            <a:xfrm>
              <a:off x="939131" y="1784346"/>
              <a:ext cx="3255356" cy="135592"/>
              <a:chOff x="946190" y="1784346"/>
              <a:chExt cx="3255356" cy="135592"/>
            </a:xfrm>
          </p:grpSpPr>
          <p:cxnSp>
            <p:nvCxnSpPr>
              <p:cNvPr id="147" name="Connecteur droit 146">
                <a:extLst>
                  <a:ext uri="{FF2B5EF4-FFF2-40B4-BE49-F238E27FC236}">
                    <a16:creationId xmlns:a16="http://schemas.microsoft.com/office/drawing/2014/main" id="{AECBC916-FAF0-4BDB-BE6E-8FF024C106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6190" y="1784346"/>
                <a:ext cx="0" cy="135592"/>
              </a:xfrm>
              <a:prstGeom prst="line">
                <a:avLst/>
              </a:prstGeom>
              <a:ln w="57150">
                <a:solidFill>
                  <a:srgbClr val="92D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>
                <a:extLst>
                  <a:ext uri="{FF2B5EF4-FFF2-40B4-BE49-F238E27FC236}">
                    <a16:creationId xmlns:a16="http://schemas.microsoft.com/office/drawing/2014/main" id="{AD6E1CEA-41C7-486E-A9EB-B9949A9C11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25631" y="1784346"/>
                <a:ext cx="0" cy="135592"/>
              </a:xfrm>
              <a:prstGeom prst="line">
                <a:avLst/>
              </a:prstGeom>
              <a:ln w="57150">
                <a:solidFill>
                  <a:srgbClr val="92D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>
                <a:extLst>
                  <a:ext uri="{FF2B5EF4-FFF2-40B4-BE49-F238E27FC236}">
                    <a16:creationId xmlns:a16="http://schemas.microsoft.com/office/drawing/2014/main" id="{F1860696-0220-4E45-BCD6-D987A68CCA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15600" y="1784346"/>
                <a:ext cx="0" cy="135592"/>
              </a:xfrm>
              <a:prstGeom prst="line">
                <a:avLst/>
              </a:prstGeom>
              <a:ln w="57150">
                <a:solidFill>
                  <a:srgbClr val="92D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>
                <a:extLst>
                  <a:ext uri="{FF2B5EF4-FFF2-40B4-BE49-F238E27FC236}">
                    <a16:creationId xmlns:a16="http://schemas.microsoft.com/office/drawing/2014/main" id="{CAD3E2FB-12DF-4415-8072-CD313D96EA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01546" y="1784346"/>
                <a:ext cx="0" cy="135592"/>
              </a:xfrm>
              <a:prstGeom prst="line">
                <a:avLst/>
              </a:prstGeom>
              <a:ln w="57150">
                <a:solidFill>
                  <a:srgbClr val="92D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399478E6-310D-4512-915C-2C7E06552AF8}"/>
                </a:ext>
              </a:extLst>
            </p:cNvPr>
            <p:cNvGrpSpPr/>
            <p:nvPr/>
          </p:nvGrpSpPr>
          <p:grpSpPr>
            <a:xfrm>
              <a:off x="939131" y="2618972"/>
              <a:ext cx="3255356" cy="135592"/>
              <a:chOff x="946190" y="1784346"/>
              <a:chExt cx="3255356" cy="135592"/>
            </a:xfrm>
          </p:grpSpPr>
          <p:cxnSp>
            <p:nvCxnSpPr>
              <p:cNvPr id="143" name="Connecteur droit 142">
                <a:extLst>
                  <a:ext uri="{FF2B5EF4-FFF2-40B4-BE49-F238E27FC236}">
                    <a16:creationId xmlns:a16="http://schemas.microsoft.com/office/drawing/2014/main" id="{CA552766-FF70-4638-ABD2-B007F3E3C0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6190" y="1784346"/>
                <a:ext cx="0" cy="135592"/>
              </a:xfrm>
              <a:prstGeom prst="line">
                <a:avLst/>
              </a:prstGeom>
              <a:ln w="57150">
                <a:solidFill>
                  <a:srgbClr val="92D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>
                <a:extLst>
                  <a:ext uri="{FF2B5EF4-FFF2-40B4-BE49-F238E27FC236}">
                    <a16:creationId xmlns:a16="http://schemas.microsoft.com/office/drawing/2014/main" id="{9CAB7DCA-DE2B-454D-BD1F-6D97DA0C5A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25631" y="1784346"/>
                <a:ext cx="0" cy="135592"/>
              </a:xfrm>
              <a:prstGeom prst="line">
                <a:avLst/>
              </a:prstGeom>
              <a:ln w="57150">
                <a:solidFill>
                  <a:srgbClr val="92D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>
                <a:extLst>
                  <a:ext uri="{FF2B5EF4-FFF2-40B4-BE49-F238E27FC236}">
                    <a16:creationId xmlns:a16="http://schemas.microsoft.com/office/drawing/2014/main" id="{094FD451-5F62-46D9-BC7C-7E40DAC848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15600" y="1784346"/>
                <a:ext cx="0" cy="135592"/>
              </a:xfrm>
              <a:prstGeom prst="line">
                <a:avLst/>
              </a:prstGeom>
              <a:ln w="57150">
                <a:solidFill>
                  <a:srgbClr val="92D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>
                <a:extLst>
                  <a:ext uri="{FF2B5EF4-FFF2-40B4-BE49-F238E27FC236}">
                    <a16:creationId xmlns:a16="http://schemas.microsoft.com/office/drawing/2014/main" id="{03031375-89E0-4B38-A7BE-8D82095DEE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01546" y="1784346"/>
                <a:ext cx="0" cy="135592"/>
              </a:xfrm>
              <a:prstGeom prst="line">
                <a:avLst/>
              </a:prstGeom>
              <a:ln w="57150">
                <a:solidFill>
                  <a:srgbClr val="92D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05CE0BBE-5022-49CC-8E71-4064C833AA9A}"/>
                </a:ext>
              </a:extLst>
            </p:cNvPr>
            <p:cNvGrpSpPr/>
            <p:nvPr/>
          </p:nvGrpSpPr>
          <p:grpSpPr>
            <a:xfrm>
              <a:off x="939131" y="3455977"/>
              <a:ext cx="3255356" cy="135592"/>
              <a:chOff x="946190" y="1784346"/>
              <a:chExt cx="3255356" cy="135592"/>
            </a:xfrm>
          </p:grpSpPr>
          <p:cxnSp>
            <p:nvCxnSpPr>
              <p:cNvPr id="139" name="Connecteur droit 138">
                <a:extLst>
                  <a:ext uri="{FF2B5EF4-FFF2-40B4-BE49-F238E27FC236}">
                    <a16:creationId xmlns:a16="http://schemas.microsoft.com/office/drawing/2014/main" id="{8F43E47E-F2D9-4B9E-A4E7-408D30BE84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6190" y="1784346"/>
                <a:ext cx="0" cy="135592"/>
              </a:xfrm>
              <a:prstGeom prst="line">
                <a:avLst/>
              </a:prstGeom>
              <a:ln w="57150">
                <a:solidFill>
                  <a:srgbClr val="92D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>
                <a:extLst>
                  <a:ext uri="{FF2B5EF4-FFF2-40B4-BE49-F238E27FC236}">
                    <a16:creationId xmlns:a16="http://schemas.microsoft.com/office/drawing/2014/main" id="{633FE351-D766-49EF-881D-4436764640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25631" y="1784346"/>
                <a:ext cx="0" cy="135592"/>
              </a:xfrm>
              <a:prstGeom prst="line">
                <a:avLst/>
              </a:prstGeom>
              <a:ln w="57150">
                <a:solidFill>
                  <a:srgbClr val="92D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>
                <a:extLst>
                  <a:ext uri="{FF2B5EF4-FFF2-40B4-BE49-F238E27FC236}">
                    <a16:creationId xmlns:a16="http://schemas.microsoft.com/office/drawing/2014/main" id="{7EEEE638-C707-41AD-BD46-8B2ED4C85D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15600" y="1784346"/>
                <a:ext cx="0" cy="135592"/>
              </a:xfrm>
              <a:prstGeom prst="line">
                <a:avLst/>
              </a:prstGeom>
              <a:ln w="57150">
                <a:solidFill>
                  <a:srgbClr val="92D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>
                <a:extLst>
                  <a:ext uri="{FF2B5EF4-FFF2-40B4-BE49-F238E27FC236}">
                    <a16:creationId xmlns:a16="http://schemas.microsoft.com/office/drawing/2014/main" id="{C3B7CAAB-4639-45C6-9030-68ABF0141A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01546" y="1784346"/>
                <a:ext cx="0" cy="135592"/>
              </a:xfrm>
              <a:prstGeom prst="line">
                <a:avLst/>
              </a:prstGeom>
              <a:ln w="57150">
                <a:solidFill>
                  <a:srgbClr val="92D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e 83">
              <a:extLst>
                <a:ext uri="{FF2B5EF4-FFF2-40B4-BE49-F238E27FC236}">
                  <a16:creationId xmlns:a16="http://schemas.microsoft.com/office/drawing/2014/main" id="{D5FC64DA-0B5D-4175-876F-BC2DEF5599CA}"/>
                </a:ext>
              </a:extLst>
            </p:cNvPr>
            <p:cNvGrpSpPr/>
            <p:nvPr/>
          </p:nvGrpSpPr>
          <p:grpSpPr>
            <a:xfrm>
              <a:off x="939131" y="4294272"/>
              <a:ext cx="3255356" cy="135592"/>
              <a:chOff x="946190" y="1784346"/>
              <a:chExt cx="3255356" cy="135592"/>
            </a:xfrm>
          </p:grpSpPr>
          <p:cxnSp>
            <p:nvCxnSpPr>
              <p:cNvPr id="135" name="Connecteur droit 134">
                <a:extLst>
                  <a:ext uri="{FF2B5EF4-FFF2-40B4-BE49-F238E27FC236}">
                    <a16:creationId xmlns:a16="http://schemas.microsoft.com/office/drawing/2014/main" id="{17D8B606-A814-49D3-ACF9-C735663DD6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6190" y="1784346"/>
                <a:ext cx="0" cy="135592"/>
              </a:xfrm>
              <a:prstGeom prst="line">
                <a:avLst/>
              </a:prstGeom>
              <a:ln w="57150">
                <a:solidFill>
                  <a:srgbClr val="92D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135">
                <a:extLst>
                  <a:ext uri="{FF2B5EF4-FFF2-40B4-BE49-F238E27FC236}">
                    <a16:creationId xmlns:a16="http://schemas.microsoft.com/office/drawing/2014/main" id="{C112B270-0422-4FF0-B536-6DE7AFBB34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25631" y="1784346"/>
                <a:ext cx="0" cy="135592"/>
              </a:xfrm>
              <a:prstGeom prst="line">
                <a:avLst/>
              </a:prstGeom>
              <a:ln w="57150">
                <a:solidFill>
                  <a:srgbClr val="92D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136">
                <a:extLst>
                  <a:ext uri="{FF2B5EF4-FFF2-40B4-BE49-F238E27FC236}">
                    <a16:creationId xmlns:a16="http://schemas.microsoft.com/office/drawing/2014/main" id="{2F4CA298-8677-4110-A303-C57F42C104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15600" y="1784346"/>
                <a:ext cx="0" cy="135592"/>
              </a:xfrm>
              <a:prstGeom prst="line">
                <a:avLst/>
              </a:prstGeom>
              <a:ln w="57150">
                <a:solidFill>
                  <a:srgbClr val="92D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>
                <a:extLst>
                  <a:ext uri="{FF2B5EF4-FFF2-40B4-BE49-F238E27FC236}">
                    <a16:creationId xmlns:a16="http://schemas.microsoft.com/office/drawing/2014/main" id="{56EE1B84-5120-4C3E-BEC3-ECD5252B6F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01546" y="1784346"/>
                <a:ext cx="0" cy="135592"/>
              </a:xfrm>
              <a:prstGeom prst="line">
                <a:avLst/>
              </a:prstGeom>
              <a:ln w="57150">
                <a:solidFill>
                  <a:srgbClr val="92D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7E1942D1-CE45-4104-86BD-F69F2DA862F6}"/>
                </a:ext>
              </a:extLst>
            </p:cNvPr>
            <p:cNvGrpSpPr/>
            <p:nvPr/>
          </p:nvGrpSpPr>
          <p:grpSpPr>
            <a:xfrm>
              <a:off x="1548664" y="1538732"/>
              <a:ext cx="180641" cy="2481030"/>
              <a:chOff x="3990518" y="3616952"/>
              <a:chExt cx="217264" cy="2069175"/>
            </a:xfrm>
          </p:grpSpPr>
          <p:cxnSp>
            <p:nvCxnSpPr>
              <p:cNvPr id="131" name="Connecteur droit 130">
                <a:extLst>
                  <a:ext uri="{FF2B5EF4-FFF2-40B4-BE49-F238E27FC236}">
                    <a16:creationId xmlns:a16="http://schemas.microsoft.com/office/drawing/2014/main" id="{E145E55E-AF43-41CA-A6D8-3F9683F6D7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5686125"/>
                <a:ext cx="217264" cy="2"/>
              </a:xfrm>
              <a:prstGeom prst="line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>
                <a:extLst>
                  <a:ext uri="{FF2B5EF4-FFF2-40B4-BE49-F238E27FC236}">
                    <a16:creationId xmlns:a16="http://schemas.microsoft.com/office/drawing/2014/main" id="{B96D1164-5F4A-4840-B58B-25A8716406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4983632"/>
                <a:ext cx="217264" cy="2"/>
              </a:xfrm>
              <a:prstGeom prst="line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>
                <a:extLst>
                  <a:ext uri="{FF2B5EF4-FFF2-40B4-BE49-F238E27FC236}">
                    <a16:creationId xmlns:a16="http://schemas.microsoft.com/office/drawing/2014/main" id="{DFB641E3-9415-4FA2-8534-8E4CCBCE42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4282118"/>
                <a:ext cx="217264" cy="2"/>
              </a:xfrm>
              <a:prstGeom prst="line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>
                <a:extLst>
                  <a:ext uri="{FF2B5EF4-FFF2-40B4-BE49-F238E27FC236}">
                    <a16:creationId xmlns:a16="http://schemas.microsoft.com/office/drawing/2014/main" id="{A64ADE47-D49E-4B4A-AAB7-EDA0889FD6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3616952"/>
                <a:ext cx="217264" cy="2"/>
              </a:xfrm>
              <a:prstGeom prst="line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e 85">
              <a:extLst>
                <a:ext uri="{FF2B5EF4-FFF2-40B4-BE49-F238E27FC236}">
                  <a16:creationId xmlns:a16="http://schemas.microsoft.com/office/drawing/2014/main" id="{C787F51F-58C7-4311-B073-8787A8F29E50}"/>
                </a:ext>
              </a:extLst>
            </p:cNvPr>
            <p:cNvGrpSpPr/>
            <p:nvPr/>
          </p:nvGrpSpPr>
          <p:grpSpPr>
            <a:xfrm flipH="1">
              <a:off x="1251870" y="1538732"/>
              <a:ext cx="206237" cy="2481030"/>
              <a:chOff x="3990518" y="3616952"/>
              <a:chExt cx="217264" cy="2069175"/>
            </a:xfrm>
          </p:grpSpPr>
          <p:cxnSp>
            <p:nvCxnSpPr>
              <p:cNvPr id="127" name="Connecteur droit 126">
                <a:extLst>
                  <a:ext uri="{FF2B5EF4-FFF2-40B4-BE49-F238E27FC236}">
                    <a16:creationId xmlns:a16="http://schemas.microsoft.com/office/drawing/2014/main" id="{E20D1926-68A8-4ECF-AC38-AF207E250E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5686125"/>
                <a:ext cx="217264" cy="2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8" name="Connecteur droit 127">
                <a:extLst>
                  <a:ext uri="{FF2B5EF4-FFF2-40B4-BE49-F238E27FC236}">
                    <a16:creationId xmlns:a16="http://schemas.microsoft.com/office/drawing/2014/main" id="{03CD3931-0269-4281-B7D5-3D53A1C0CB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4983632"/>
                <a:ext cx="217264" cy="2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9" name="Connecteur droit 128">
                <a:extLst>
                  <a:ext uri="{FF2B5EF4-FFF2-40B4-BE49-F238E27FC236}">
                    <a16:creationId xmlns:a16="http://schemas.microsoft.com/office/drawing/2014/main" id="{EFAECDEB-B878-452D-835B-4C5D9B5C12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4282118"/>
                <a:ext cx="217264" cy="2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0" name="Connecteur droit 129">
                <a:extLst>
                  <a:ext uri="{FF2B5EF4-FFF2-40B4-BE49-F238E27FC236}">
                    <a16:creationId xmlns:a16="http://schemas.microsoft.com/office/drawing/2014/main" id="{64AFBADE-6891-413E-9B32-7437881CFB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3616952"/>
                <a:ext cx="217264" cy="2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e 86">
              <a:extLst>
                <a:ext uri="{FF2B5EF4-FFF2-40B4-BE49-F238E27FC236}">
                  <a16:creationId xmlns:a16="http://schemas.microsoft.com/office/drawing/2014/main" id="{C9A89776-4E8A-4923-9F7E-2841C2B60638}"/>
                </a:ext>
              </a:extLst>
            </p:cNvPr>
            <p:cNvGrpSpPr/>
            <p:nvPr/>
          </p:nvGrpSpPr>
          <p:grpSpPr>
            <a:xfrm>
              <a:off x="2647680" y="1538853"/>
              <a:ext cx="180641" cy="2481030"/>
              <a:chOff x="3990518" y="3616952"/>
              <a:chExt cx="217264" cy="2069175"/>
            </a:xfrm>
          </p:grpSpPr>
          <p:cxnSp>
            <p:nvCxnSpPr>
              <p:cNvPr id="123" name="Connecteur droit 122">
                <a:extLst>
                  <a:ext uri="{FF2B5EF4-FFF2-40B4-BE49-F238E27FC236}">
                    <a16:creationId xmlns:a16="http://schemas.microsoft.com/office/drawing/2014/main" id="{0C0636A3-E79C-46DD-97B8-FD36004E15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5686125"/>
                <a:ext cx="217264" cy="2"/>
              </a:xfrm>
              <a:prstGeom prst="line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4" name="Connecteur droit 123">
                <a:extLst>
                  <a:ext uri="{FF2B5EF4-FFF2-40B4-BE49-F238E27FC236}">
                    <a16:creationId xmlns:a16="http://schemas.microsoft.com/office/drawing/2014/main" id="{9613E67A-E52F-4694-B48F-D07584C6EB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4983632"/>
                <a:ext cx="217264" cy="2"/>
              </a:xfrm>
              <a:prstGeom prst="line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5" name="Connecteur droit 124">
                <a:extLst>
                  <a:ext uri="{FF2B5EF4-FFF2-40B4-BE49-F238E27FC236}">
                    <a16:creationId xmlns:a16="http://schemas.microsoft.com/office/drawing/2014/main" id="{A709F17F-93C8-4022-A256-BA83DA866C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4282118"/>
                <a:ext cx="217264" cy="2"/>
              </a:xfrm>
              <a:prstGeom prst="line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6" name="Connecteur droit 125">
                <a:extLst>
                  <a:ext uri="{FF2B5EF4-FFF2-40B4-BE49-F238E27FC236}">
                    <a16:creationId xmlns:a16="http://schemas.microsoft.com/office/drawing/2014/main" id="{66FC60D6-8425-449F-9BA8-CB789FCB43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3616952"/>
                <a:ext cx="217264" cy="2"/>
              </a:xfrm>
              <a:prstGeom prst="line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e 87">
              <a:extLst>
                <a:ext uri="{FF2B5EF4-FFF2-40B4-BE49-F238E27FC236}">
                  <a16:creationId xmlns:a16="http://schemas.microsoft.com/office/drawing/2014/main" id="{3C5CE9AA-EB6D-4D0D-B7BC-4539BFC03D1F}"/>
                </a:ext>
              </a:extLst>
            </p:cNvPr>
            <p:cNvGrpSpPr/>
            <p:nvPr/>
          </p:nvGrpSpPr>
          <p:grpSpPr>
            <a:xfrm flipH="1">
              <a:off x="2350886" y="1538853"/>
              <a:ext cx="206237" cy="2481030"/>
              <a:chOff x="3990518" y="3616952"/>
              <a:chExt cx="217264" cy="2069175"/>
            </a:xfrm>
          </p:grpSpPr>
          <p:cxnSp>
            <p:nvCxnSpPr>
              <p:cNvPr id="119" name="Connecteur droit 118">
                <a:extLst>
                  <a:ext uri="{FF2B5EF4-FFF2-40B4-BE49-F238E27FC236}">
                    <a16:creationId xmlns:a16="http://schemas.microsoft.com/office/drawing/2014/main" id="{9C8BF20D-3512-45A6-A5EC-B6143FB0FB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5686125"/>
                <a:ext cx="217264" cy="2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0" name="Connecteur droit 119">
                <a:extLst>
                  <a:ext uri="{FF2B5EF4-FFF2-40B4-BE49-F238E27FC236}">
                    <a16:creationId xmlns:a16="http://schemas.microsoft.com/office/drawing/2014/main" id="{D52259FC-0C4C-4ACC-9CB6-CB53241DB7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4983632"/>
                <a:ext cx="217264" cy="2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1" name="Connecteur droit 120">
                <a:extLst>
                  <a:ext uri="{FF2B5EF4-FFF2-40B4-BE49-F238E27FC236}">
                    <a16:creationId xmlns:a16="http://schemas.microsoft.com/office/drawing/2014/main" id="{8289503E-9380-4D96-8DD5-A2451202FD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4282118"/>
                <a:ext cx="217264" cy="2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2" name="Connecteur droit 121">
                <a:extLst>
                  <a:ext uri="{FF2B5EF4-FFF2-40B4-BE49-F238E27FC236}">
                    <a16:creationId xmlns:a16="http://schemas.microsoft.com/office/drawing/2014/main" id="{2663976B-7EA6-4391-B775-2FC151BCB0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3616952"/>
                <a:ext cx="217264" cy="2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e 88">
              <a:extLst>
                <a:ext uri="{FF2B5EF4-FFF2-40B4-BE49-F238E27FC236}">
                  <a16:creationId xmlns:a16="http://schemas.microsoft.com/office/drawing/2014/main" id="{8817F57A-A2F3-4224-B5F1-08B6E2D5ED8E}"/>
                </a:ext>
              </a:extLst>
            </p:cNvPr>
            <p:cNvGrpSpPr/>
            <p:nvPr/>
          </p:nvGrpSpPr>
          <p:grpSpPr>
            <a:xfrm>
              <a:off x="3735406" y="1538299"/>
              <a:ext cx="180641" cy="2481030"/>
              <a:chOff x="3990518" y="3616952"/>
              <a:chExt cx="217264" cy="2069175"/>
            </a:xfrm>
          </p:grpSpPr>
          <p:cxnSp>
            <p:nvCxnSpPr>
              <p:cNvPr id="115" name="Connecteur droit 114">
                <a:extLst>
                  <a:ext uri="{FF2B5EF4-FFF2-40B4-BE49-F238E27FC236}">
                    <a16:creationId xmlns:a16="http://schemas.microsoft.com/office/drawing/2014/main" id="{C9DB0BBE-4F29-48EB-9105-09650C55A2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5686125"/>
                <a:ext cx="217264" cy="2"/>
              </a:xfrm>
              <a:prstGeom prst="line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6" name="Connecteur droit 115">
                <a:extLst>
                  <a:ext uri="{FF2B5EF4-FFF2-40B4-BE49-F238E27FC236}">
                    <a16:creationId xmlns:a16="http://schemas.microsoft.com/office/drawing/2014/main" id="{EA42F62A-6405-4FDD-8834-8ACE8DF5CA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4983632"/>
                <a:ext cx="217264" cy="2"/>
              </a:xfrm>
              <a:prstGeom prst="line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116">
                <a:extLst>
                  <a:ext uri="{FF2B5EF4-FFF2-40B4-BE49-F238E27FC236}">
                    <a16:creationId xmlns:a16="http://schemas.microsoft.com/office/drawing/2014/main" id="{14C166E8-D3EF-4C21-B738-1021BC33A3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4282118"/>
                <a:ext cx="217264" cy="2"/>
              </a:xfrm>
              <a:prstGeom prst="line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117">
                <a:extLst>
                  <a:ext uri="{FF2B5EF4-FFF2-40B4-BE49-F238E27FC236}">
                    <a16:creationId xmlns:a16="http://schemas.microsoft.com/office/drawing/2014/main" id="{131238B8-898E-4B2E-9449-F506F18A32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3616952"/>
                <a:ext cx="217264" cy="2"/>
              </a:xfrm>
              <a:prstGeom prst="line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38A621E4-C2DA-4305-ABF9-F80F085FC245}"/>
                </a:ext>
              </a:extLst>
            </p:cNvPr>
            <p:cNvGrpSpPr/>
            <p:nvPr/>
          </p:nvGrpSpPr>
          <p:grpSpPr>
            <a:xfrm flipH="1">
              <a:off x="3438612" y="1538299"/>
              <a:ext cx="206237" cy="2481030"/>
              <a:chOff x="3990518" y="3616952"/>
              <a:chExt cx="217264" cy="2069175"/>
            </a:xfrm>
          </p:grpSpPr>
          <p:cxnSp>
            <p:nvCxnSpPr>
              <p:cNvPr id="111" name="Connecteur droit 110">
                <a:extLst>
                  <a:ext uri="{FF2B5EF4-FFF2-40B4-BE49-F238E27FC236}">
                    <a16:creationId xmlns:a16="http://schemas.microsoft.com/office/drawing/2014/main" id="{537E59C4-3986-40D6-A692-B8E7D139E3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5686125"/>
                <a:ext cx="217264" cy="2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2" name="Connecteur droit 111">
                <a:extLst>
                  <a:ext uri="{FF2B5EF4-FFF2-40B4-BE49-F238E27FC236}">
                    <a16:creationId xmlns:a16="http://schemas.microsoft.com/office/drawing/2014/main" id="{07D45B7F-BB1D-4B0B-8E15-2BAA97FAF7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4983632"/>
                <a:ext cx="217264" cy="2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112">
                <a:extLst>
                  <a:ext uri="{FF2B5EF4-FFF2-40B4-BE49-F238E27FC236}">
                    <a16:creationId xmlns:a16="http://schemas.microsoft.com/office/drawing/2014/main" id="{10B05C6C-6D0E-4FD7-A4DF-A4D5C1803E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4282118"/>
                <a:ext cx="217264" cy="2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113">
                <a:extLst>
                  <a:ext uri="{FF2B5EF4-FFF2-40B4-BE49-F238E27FC236}">
                    <a16:creationId xmlns:a16="http://schemas.microsoft.com/office/drawing/2014/main" id="{191B9AF1-C29A-466E-9BF6-F0297AF2D2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3616952"/>
                <a:ext cx="217264" cy="2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DFB7B335-9520-43D4-BFBE-207AAB839FE9}"/>
                </a:ext>
              </a:extLst>
            </p:cNvPr>
            <p:cNvSpPr txBox="1"/>
            <p:nvPr/>
          </p:nvSpPr>
          <p:spPr>
            <a:xfrm>
              <a:off x="957414" y="799102"/>
              <a:ext cx="5132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</a:rPr>
                <a:t>RND</a:t>
              </a:r>
              <a:r>
                <a:rPr lang="en-US" sz="1200" baseline="-25000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5B3B63B9-B265-481E-805B-9F6CFAE6F9C6}"/>
                </a:ext>
              </a:extLst>
            </p:cNvPr>
            <p:cNvSpPr txBox="1"/>
            <p:nvPr/>
          </p:nvSpPr>
          <p:spPr>
            <a:xfrm>
              <a:off x="2023559" y="799102"/>
              <a:ext cx="5132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</a:rPr>
                <a:t>RND</a:t>
              </a:r>
              <a:r>
                <a:rPr lang="en-US" sz="1200" baseline="-25000" dirty="0">
                  <a:solidFill>
                    <a:schemeClr val="accent1"/>
                  </a:solidFill>
                </a:rPr>
                <a:t>2</a:t>
              </a:r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50B38E98-88A4-4FE8-BCA7-B85193B505CB}"/>
                </a:ext>
              </a:extLst>
            </p:cNvPr>
            <p:cNvSpPr txBox="1"/>
            <p:nvPr/>
          </p:nvSpPr>
          <p:spPr>
            <a:xfrm>
              <a:off x="3123681" y="799102"/>
              <a:ext cx="5132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</a:rPr>
                <a:t>RND</a:t>
              </a:r>
              <a:r>
                <a:rPr lang="en-US" sz="1200" baseline="-25000" dirty="0">
                  <a:solidFill>
                    <a:schemeClr val="accent1"/>
                  </a:solidFill>
                </a:rPr>
                <a:t>3</a:t>
              </a:r>
            </a:p>
          </p:txBody>
        </p:sp>
        <p:sp>
          <p:nvSpPr>
            <p:cNvPr id="94" name="ZoneTexte 93">
              <a:extLst>
                <a:ext uri="{FF2B5EF4-FFF2-40B4-BE49-F238E27FC236}">
                  <a16:creationId xmlns:a16="http://schemas.microsoft.com/office/drawing/2014/main" id="{15425B8F-773B-4BF9-9937-5D81FBEA0805}"/>
                </a:ext>
              </a:extLst>
            </p:cNvPr>
            <p:cNvSpPr txBox="1"/>
            <p:nvPr/>
          </p:nvSpPr>
          <p:spPr>
            <a:xfrm>
              <a:off x="4188268" y="799102"/>
              <a:ext cx="5132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</a:rPr>
                <a:t>RND</a:t>
              </a:r>
              <a:r>
                <a:rPr lang="en-US" sz="1200" baseline="-25000" dirty="0">
                  <a:solidFill>
                    <a:schemeClr val="accent1"/>
                  </a:solidFill>
                </a:rPr>
                <a:t>4</a:t>
              </a:r>
            </a:p>
          </p:txBody>
        </p:sp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823D7C92-DF0C-42C8-9DF8-D3AA76824E70}"/>
                </a:ext>
              </a:extLst>
            </p:cNvPr>
            <p:cNvGrpSpPr/>
            <p:nvPr/>
          </p:nvGrpSpPr>
          <p:grpSpPr>
            <a:xfrm flipH="1">
              <a:off x="4523001" y="1537866"/>
              <a:ext cx="206237" cy="2481030"/>
              <a:chOff x="3990518" y="3616952"/>
              <a:chExt cx="217264" cy="2069175"/>
            </a:xfrm>
          </p:grpSpPr>
          <p:cxnSp>
            <p:nvCxnSpPr>
              <p:cNvPr id="107" name="Connecteur droit 106">
                <a:extLst>
                  <a:ext uri="{FF2B5EF4-FFF2-40B4-BE49-F238E27FC236}">
                    <a16:creationId xmlns:a16="http://schemas.microsoft.com/office/drawing/2014/main" id="{40EC105D-B52B-4A05-AAA7-8E4E821143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5686125"/>
                <a:ext cx="217264" cy="2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107">
                <a:extLst>
                  <a:ext uri="{FF2B5EF4-FFF2-40B4-BE49-F238E27FC236}">
                    <a16:creationId xmlns:a16="http://schemas.microsoft.com/office/drawing/2014/main" id="{F7E5DE5C-6558-4C9B-9776-8A54A94503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4983632"/>
                <a:ext cx="217264" cy="2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108">
                <a:extLst>
                  <a:ext uri="{FF2B5EF4-FFF2-40B4-BE49-F238E27FC236}">
                    <a16:creationId xmlns:a16="http://schemas.microsoft.com/office/drawing/2014/main" id="{E1D1D32F-AF09-44E1-A65F-CD9167EE74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4282118"/>
                <a:ext cx="217264" cy="2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109">
                <a:extLst>
                  <a:ext uri="{FF2B5EF4-FFF2-40B4-BE49-F238E27FC236}">
                    <a16:creationId xmlns:a16="http://schemas.microsoft.com/office/drawing/2014/main" id="{517FCB52-2B66-47AC-8C53-C57DBCA520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518" y="3616952"/>
                <a:ext cx="217264" cy="2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id="{EE9D7F99-205F-4D4D-85DC-198B3C1613A5}"/>
                </a:ext>
              </a:extLst>
            </p:cNvPr>
            <p:cNvGrpSpPr/>
            <p:nvPr/>
          </p:nvGrpSpPr>
          <p:grpSpPr>
            <a:xfrm>
              <a:off x="414676" y="879513"/>
              <a:ext cx="4295920" cy="3674272"/>
              <a:chOff x="414676" y="879513"/>
              <a:chExt cx="4295920" cy="3530736"/>
            </a:xfrm>
          </p:grpSpPr>
          <p:cxnSp>
            <p:nvCxnSpPr>
              <p:cNvPr id="98" name="Connecteur droit 97">
                <a:extLst>
                  <a:ext uri="{FF2B5EF4-FFF2-40B4-BE49-F238E27FC236}">
                    <a16:creationId xmlns:a16="http://schemas.microsoft.com/office/drawing/2014/main" id="{7915864C-74A7-4C46-A820-2639666AC4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676" y="880379"/>
                <a:ext cx="0" cy="3529749"/>
              </a:xfrm>
              <a:prstGeom prst="line">
                <a:avLst/>
              </a:prstGeom>
              <a:ln w="57150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9" name="Connecteur droit 98">
                <a:extLst>
                  <a:ext uri="{FF2B5EF4-FFF2-40B4-BE49-F238E27FC236}">
                    <a16:creationId xmlns:a16="http://schemas.microsoft.com/office/drawing/2014/main" id="{D0C6E473-94C8-4212-9CB1-655DEE138F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439465" y="880379"/>
                <a:ext cx="0" cy="3529749"/>
              </a:xfrm>
              <a:prstGeom prst="line">
                <a:avLst/>
              </a:prstGeom>
              <a:ln w="57150"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99">
                <a:extLst>
                  <a:ext uri="{FF2B5EF4-FFF2-40B4-BE49-F238E27FC236}">
                    <a16:creationId xmlns:a16="http://schemas.microsoft.com/office/drawing/2014/main" id="{D1AD0B0C-6C91-446E-B8CB-785E916B49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538481" y="880500"/>
                <a:ext cx="0" cy="3529749"/>
              </a:xfrm>
              <a:prstGeom prst="line">
                <a:avLst/>
              </a:prstGeom>
              <a:ln w="57150"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101" name="Groupe 100">
                <a:extLst>
                  <a:ext uri="{FF2B5EF4-FFF2-40B4-BE49-F238E27FC236}">
                    <a16:creationId xmlns:a16="http://schemas.microsoft.com/office/drawing/2014/main" id="{96E027D8-6855-47BC-AB3D-6DDA5183B21F}"/>
                  </a:ext>
                </a:extLst>
              </p:cNvPr>
              <p:cNvGrpSpPr/>
              <p:nvPr/>
            </p:nvGrpSpPr>
            <p:grpSpPr>
              <a:xfrm>
                <a:off x="1531045" y="879946"/>
                <a:ext cx="2186742" cy="3529314"/>
                <a:chOff x="1531045" y="879946"/>
                <a:chExt cx="2186742" cy="3510389"/>
              </a:xfrm>
            </p:grpSpPr>
            <p:cxnSp>
              <p:nvCxnSpPr>
                <p:cNvPr id="104" name="Connecteur droit 103">
                  <a:extLst>
                    <a:ext uri="{FF2B5EF4-FFF2-40B4-BE49-F238E27FC236}">
                      <a16:creationId xmlns:a16="http://schemas.microsoft.com/office/drawing/2014/main" id="{B8FC2C4F-0D63-4345-95F0-2B0781BC09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31045" y="880379"/>
                  <a:ext cx="0" cy="3509835"/>
                </a:xfrm>
                <a:prstGeom prst="line">
                  <a:avLst/>
                </a:prstGeom>
                <a:ln w="57150"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necteur droit 104">
                  <a:extLst>
                    <a:ext uri="{FF2B5EF4-FFF2-40B4-BE49-F238E27FC236}">
                      <a16:creationId xmlns:a16="http://schemas.microsoft.com/office/drawing/2014/main" id="{9D1A877D-FA88-45E4-8D87-ED0D60D108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0061" y="880500"/>
                  <a:ext cx="0" cy="3509835"/>
                </a:xfrm>
                <a:prstGeom prst="line">
                  <a:avLst/>
                </a:prstGeom>
                <a:ln w="57150"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Connecteur droit 105">
                  <a:extLst>
                    <a:ext uri="{FF2B5EF4-FFF2-40B4-BE49-F238E27FC236}">
                      <a16:creationId xmlns:a16="http://schemas.microsoft.com/office/drawing/2014/main" id="{18652F01-56A3-46C0-B107-3405385EFC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17787" y="879946"/>
                  <a:ext cx="0" cy="3509835"/>
                </a:xfrm>
                <a:prstGeom prst="line">
                  <a:avLst/>
                </a:prstGeom>
                <a:ln w="57150"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2" name="Connecteur droit 101">
                <a:extLst>
                  <a:ext uri="{FF2B5EF4-FFF2-40B4-BE49-F238E27FC236}">
                    <a16:creationId xmlns:a16="http://schemas.microsoft.com/office/drawing/2014/main" id="{0C4727C4-82DB-480E-90CF-BD3048BA41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626207" y="879946"/>
                <a:ext cx="0" cy="3529749"/>
              </a:xfrm>
              <a:prstGeom prst="line">
                <a:avLst/>
              </a:prstGeom>
              <a:ln w="57150"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>
                <a:extLst>
                  <a:ext uri="{FF2B5EF4-FFF2-40B4-BE49-F238E27FC236}">
                    <a16:creationId xmlns:a16="http://schemas.microsoft.com/office/drawing/2014/main" id="{CD6B41C7-6E08-4B54-BB46-6284D49E53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10596" y="879513"/>
                <a:ext cx="0" cy="3529749"/>
              </a:xfrm>
              <a:prstGeom prst="line">
                <a:avLst/>
              </a:prstGeom>
              <a:ln w="57150"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87DC74ED-4E00-4D60-B5E2-5A774FF9C23E}"/>
                </a:ext>
              </a:extLst>
            </p:cNvPr>
            <p:cNvSpPr/>
            <p:nvPr/>
          </p:nvSpPr>
          <p:spPr>
            <a:xfrm>
              <a:off x="1296188" y="4530118"/>
              <a:ext cx="2467246" cy="305896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Digital Control Unit</a:t>
              </a:r>
            </a:p>
          </p:txBody>
        </p:sp>
      </p:grpSp>
      <p:grpSp>
        <p:nvGrpSpPr>
          <p:cNvPr id="163" name="Groupe 162">
            <a:extLst>
              <a:ext uri="{FF2B5EF4-FFF2-40B4-BE49-F238E27FC236}">
                <a16:creationId xmlns:a16="http://schemas.microsoft.com/office/drawing/2014/main" id="{2219A49B-1599-4140-9201-46324C320EB5}"/>
              </a:ext>
            </a:extLst>
          </p:cNvPr>
          <p:cNvGrpSpPr/>
          <p:nvPr/>
        </p:nvGrpSpPr>
        <p:grpSpPr>
          <a:xfrm>
            <a:off x="3636688" y="1208309"/>
            <a:ext cx="3086078" cy="2581990"/>
            <a:chOff x="4879207" y="3901950"/>
            <a:chExt cx="3056185" cy="2459645"/>
          </a:xfrm>
        </p:grpSpPr>
        <p:cxnSp>
          <p:nvCxnSpPr>
            <p:cNvPr id="164" name="Connecteur droit 163">
              <a:extLst>
                <a:ext uri="{FF2B5EF4-FFF2-40B4-BE49-F238E27FC236}">
                  <a16:creationId xmlns:a16="http://schemas.microsoft.com/office/drawing/2014/main" id="{962029C0-305C-44F3-8533-E762A904E4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3316" y="3901950"/>
              <a:ext cx="2232076" cy="306175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164">
              <a:extLst>
                <a:ext uri="{FF2B5EF4-FFF2-40B4-BE49-F238E27FC236}">
                  <a16:creationId xmlns:a16="http://schemas.microsoft.com/office/drawing/2014/main" id="{F63B35EC-FE4B-47AE-910F-2C9960E62A7F}"/>
                </a:ext>
              </a:extLst>
            </p:cNvPr>
            <p:cNvCxnSpPr>
              <a:cxnSpLocks/>
            </p:cNvCxnSpPr>
            <p:nvPr/>
          </p:nvCxnSpPr>
          <p:spPr>
            <a:xfrm>
              <a:off x="5703316" y="4830942"/>
              <a:ext cx="2180274" cy="1530653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3CDEDDB0-6D51-4FBB-BF16-4C4D0090B4B4}"/>
                </a:ext>
              </a:extLst>
            </p:cNvPr>
            <p:cNvSpPr/>
            <p:nvPr/>
          </p:nvSpPr>
          <p:spPr>
            <a:xfrm>
              <a:off x="4879207" y="4214103"/>
              <a:ext cx="858100" cy="63194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EE8854A-26A6-42F3-B47C-3081756A528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53065" y="689902"/>
            <a:ext cx="3819291" cy="37571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1" name="ZoneTexte 460">
                <a:extLst>
                  <a:ext uri="{FF2B5EF4-FFF2-40B4-BE49-F238E27FC236}">
                    <a16:creationId xmlns:a16="http://schemas.microsoft.com/office/drawing/2014/main" id="{4D9B03FF-4E46-425B-A3C8-2D24E8104140}"/>
                  </a:ext>
                </a:extLst>
              </p:cNvPr>
              <p:cNvSpPr txBox="1"/>
              <p:nvPr/>
            </p:nvSpPr>
            <p:spPr>
              <a:xfrm>
                <a:off x="7093079" y="5152527"/>
                <a:ext cx="45579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P(Y=4|O</a:t>
                </a:r>
                <a:r>
                  <a:rPr lang="en-US" sz="1600" baseline="-25000" dirty="0"/>
                  <a:t>1</a:t>
                </a:r>
                <a:r>
                  <a:rPr lang="en-US" sz="1600" dirty="0"/>
                  <a:t>,O</a:t>
                </a:r>
                <a:r>
                  <a:rPr lang="en-US" sz="1600" baseline="-25000" dirty="0"/>
                  <a:t>2</a:t>
                </a:r>
                <a:r>
                  <a:rPr lang="en-US" sz="1600" dirty="0"/>
                  <a:t>,O</a:t>
                </a:r>
                <a:r>
                  <a:rPr lang="en-US" sz="1600" baseline="-25000" dirty="0"/>
                  <a:t>3</a:t>
                </a:r>
                <a:r>
                  <a:rPr lang="en-US" sz="1600" dirty="0"/>
                  <a:t>,O</a:t>
                </a:r>
                <a:r>
                  <a:rPr lang="en-US" sz="1600" baseline="-25000" dirty="0"/>
                  <a:t>4</a:t>
                </a:r>
                <a:r>
                  <a:rPr lang="en-US" sz="1600" dirty="0"/>
                  <a:t>)</a:t>
                </a:r>
                <a:r>
                  <a:rPr lang="el-GR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m:rPr>
                        <m:nor/>
                      </m:rPr>
                      <a:rPr lang="en-US" sz="1600" dirty="0"/>
                      <m:t>P</m:t>
                    </m:r>
                    <m:r>
                      <m:rPr>
                        <m:nor/>
                      </m:rPr>
                      <a:rPr lang="en-US" sz="1600" dirty="0"/>
                      <m:t>(</m:t>
                    </m:r>
                    <m:r>
                      <m:rPr>
                        <m:nor/>
                      </m:rPr>
                      <a:rPr lang="en-US" sz="1600" dirty="0"/>
                      <m:t>O</m:t>
                    </m:r>
                    <m:r>
                      <m:rPr>
                        <m:nor/>
                      </m:rPr>
                      <a:rPr lang="en-US" sz="1600" baseline="-25000" dirty="0"/>
                      <m:t>1</m:t>
                    </m:r>
                    <m:r>
                      <m:rPr>
                        <m:nor/>
                      </m:rPr>
                      <a:rPr lang="fr-FR" sz="1600" b="0" i="0" dirty="0" smtClean="0"/>
                      <m:t>|</m:t>
                    </m:r>
                    <m:r>
                      <m:rPr>
                        <m:nor/>
                      </m:rPr>
                      <a:rPr lang="fr-FR" sz="1600" b="0" i="0" dirty="0" smtClean="0"/>
                      <m:t>Y</m:t>
                    </m:r>
                    <m:r>
                      <m:rPr>
                        <m:nor/>
                      </m:rPr>
                      <a:rPr lang="fr-FR" sz="1600" b="0" i="0" dirty="0" smtClean="0"/>
                      <m:t>=4)</m:t>
                    </m:r>
                    <m:r>
                      <a:rPr lang="fr-FR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×…×</m:t>
                    </m:r>
                    <m:r>
                      <m:rPr>
                        <m:nor/>
                      </m:rPr>
                      <a:rPr lang="en-US" sz="1600" dirty="0"/>
                      <m:t>P</m:t>
                    </m:r>
                    <m:r>
                      <m:rPr>
                        <m:nor/>
                      </m:rPr>
                      <a:rPr lang="en-US" sz="1600" dirty="0"/>
                      <m:t>(</m:t>
                    </m:r>
                    <m:r>
                      <m:rPr>
                        <m:nor/>
                      </m:rPr>
                      <a:rPr lang="en-US" sz="1600" dirty="0"/>
                      <m:t>O</m:t>
                    </m:r>
                    <m:r>
                      <m:rPr>
                        <m:nor/>
                      </m:rPr>
                      <a:rPr lang="fr-FR" sz="1600" b="0" i="0" baseline="-25000" dirty="0" smtClean="0"/>
                      <m:t>4</m:t>
                    </m:r>
                    <m:r>
                      <m:rPr>
                        <m:nor/>
                      </m:rPr>
                      <a:rPr lang="fr-FR" sz="1600" dirty="0"/>
                      <m:t>|</m:t>
                    </m:r>
                    <m:r>
                      <m:rPr>
                        <m:nor/>
                      </m:rPr>
                      <a:rPr lang="fr-FR" sz="1600" dirty="0"/>
                      <m:t>Y</m:t>
                    </m:r>
                    <m:r>
                      <m:rPr>
                        <m:nor/>
                      </m:rPr>
                      <a:rPr lang="fr-FR" sz="1600" dirty="0"/>
                      <m:t>=4)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61" name="ZoneTexte 460">
                <a:extLst>
                  <a:ext uri="{FF2B5EF4-FFF2-40B4-BE49-F238E27FC236}">
                    <a16:creationId xmlns:a16="http://schemas.microsoft.com/office/drawing/2014/main" id="{4D9B03FF-4E46-425B-A3C8-2D24E81041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3079" y="5152527"/>
                <a:ext cx="4557979" cy="338554"/>
              </a:xfrm>
              <a:prstGeom prst="rect">
                <a:avLst/>
              </a:prstGeom>
              <a:blipFill>
                <a:blip r:embed="rId20"/>
                <a:stretch>
                  <a:fillRect l="-803" t="-7143" b="-196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DC0F8916-D2B8-20EA-B402-63006D6AAF08}"/>
              </a:ext>
            </a:extLst>
          </p:cNvPr>
          <p:cNvSpPr txBox="1"/>
          <p:nvPr/>
        </p:nvSpPr>
        <p:spPr>
          <a:xfrm>
            <a:off x="309356" y="6176377"/>
            <a:ext cx="8844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0" i="0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Harabi</a:t>
            </a:r>
            <a:r>
              <a:rPr lang="fr-FR" sz="1600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fr-FR" sz="1600" b="0" i="0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Hirtzli</a:t>
            </a:r>
            <a:r>
              <a:rPr lang="fr-FR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n</a:t>
            </a:r>
            <a:r>
              <a:rPr lang="fr-FR" sz="1600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fr-FR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Turck</a:t>
            </a:r>
            <a:r>
              <a:rPr lang="fr-FR" sz="1600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al, </a:t>
            </a:r>
            <a:r>
              <a:rPr lang="fr-FR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Nature Electronics 6</a:t>
            </a:r>
            <a:r>
              <a:rPr lang="fr-FR" sz="1600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53 (2023)</a:t>
            </a:r>
            <a:endParaRPr lang="fr-FR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538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re 1"/>
          <p:cNvSpPr>
            <a:spLocks noGrp="1"/>
          </p:cNvSpPr>
          <p:nvPr>
            <p:ph type="title"/>
          </p:nvPr>
        </p:nvSpPr>
        <p:spPr>
          <a:xfrm>
            <a:off x="1833418" y="89912"/>
            <a:ext cx="9155147" cy="66876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</a:rPr>
              <a:t>2T2R Approach to Reduce Error Rate without ECC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9560-36A5-4E5C-AD05-6B0C43E6C7A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0" name="ZoneTexte 29"/>
          <p:cNvSpPr txBox="1"/>
          <p:nvPr/>
        </p:nvSpPr>
        <p:spPr>
          <a:xfrm flipH="1">
            <a:off x="126828" y="3280637"/>
            <a:ext cx="9045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Bocquet</a:t>
            </a:r>
            <a:r>
              <a:rPr lang="en-US" sz="1200" dirty="0"/>
              <a:t> et al, IEEE IEDM, </a:t>
            </a:r>
            <a:r>
              <a:rPr lang="fr-FR" sz="1200" dirty="0"/>
              <a:t>p. 20.6.1, </a:t>
            </a:r>
            <a:r>
              <a:rPr lang="en-US" sz="1200" dirty="0"/>
              <a:t>2018; </a:t>
            </a:r>
            <a:r>
              <a:rPr lang="en-US" sz="1200" dirty="0" err="1"/>
              <a:t>Hirtzlin</a:t>
            </a:r>
            <a:r>
              <a:rPr lang="en-US" sz="1200" dirty="0"/>
              <a:t> et al., Front. </a:t>
            </a:r>
            <a:r>
              <a:rPr lang="en-US" sz="1200" dirty="0" err="1"/>
              <a:t>Neurosci</a:t>
            </a:r>
            <a:r>
              <a:rPr lang="en-US" sz="1200" dirty="0"/>
              <a:t>. 13, </a:t>
            </a:r>
            <a:r>
              <a:rPr lang="fr-FR" sz="1200" dirty="0"/>
              <a:t>p. 1383, 2020</a:t>
            </a:r>
            <a:endParaRPr lang="en-US" sz="12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053EAD-DFF5-C380-548A-DE0B5EAC0C8C}"/>
              </a:ext>
            </a:extLst>
          </p:cNvPr>
          <p:cNvSpPr/>
          <p:nvPr/>
        </p:nvSpPr>
        <p:spPr>
          <a:xfrm>
            <a:off x="6189002" y="813843"/>
            <a:ext cx="748994" cy="349722"/>
          </a:xfrm>
          <a:prstGeom prst="rect">
            <a:avLst/>
          </a:prstGeom>
          <a:solidFill>
            <a:srgbClr val="1F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9AAB280-5FBB-613D-FDFF-45DF26A0BDBB}"/>
              </a:ext>
            </a:extLst>
          </p:cNvPr>
          <p:cNvSpPr/>
          <p:nvPr/>
        </p:nvSpPr>
        <p:spPr>
          <a:xfrm>
            <a:off x="6946717" y="812391"/>
            <a:ext cx="741977" cy="3497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7DC2602-76A2-6181-10C6-28BDC2437B91}"/>
              </a:ext>
            </a:extLst>
          </p:cNvPr>
          <p:cNvSpPr/>
          <p:nvPr/>
        </p:nvSpPr>
        <p:spPr>
          <a:xfrm>
            <a:off x="7002021" y="850992"/>
            <a:ext cx="672305" cy="27061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>
                <a:solidFill>
                  <a:prstClr val="white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H</a:t>
            </a:r>
            <a:r>
              <a:rPr kumimoji="0" lang="fr-FR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RS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B8250FB-8892-26B2-6E36-88F06A45A5AE}"/>
              </a:ext>
            </a:extLst>
          </p:cNvPr>
          <p:cNvSpPr/>
          <p:nvPr/>
        </p:nvSpPr>
        <p:spPr>
          <a:xfrm>
            <a:off x="6219147" y="853768"/>
            <a:ext cx="672305" cy="27061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LRS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CFB236BD-8A23-CE32-A682-E04A88497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31" y="772515"/>
            <a:ext cx="2792351" cy="2388470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7C4D5264-70B6-D6ED-D192-9687331D5B87}"/>
              </a:ext>
            </a:extLst>
          </p:cNvPr>
          <p:cNvSpPr txBox="1"/>
          <p:nvPr/>
        </p:nvSpPr>
        <p:spPr>
          <a:xfrm>
            <a:off x="7751015" y="789768"/>
            <a:ext cx="931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1</a:t>
            </a:r>
          </a:p>
          <a:p>
            <a:r>
              <a:rPr lang="fr-FR" sz="2000" b="1" dirty="0">
                <a:solidFill>
                  <a:srgbClr val="1F77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F8D69EE-4120-CCB7-1031-361F8593328C}"/>
              </a:ext>
            </a:extLst>
          </p:cNvPr>
          <p:cNvSpPr/>
          <p:nvPr/>
        </p:nvSpPr>
        <p:spPr>
          <a:xfrm>
            <a:off x="6189002" y="1237666"/>
            <a:ext cx="741977" cy="3497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27F3C36-DD17-FD0B-01E8-76374B093C3B}"/>
              </a:ext>
            </a:extLst>
          </p:cNvPr>
          <p:cNvSpPr/>
          <p:nvPr/>
        </p:nvSpPr>
        <p:spPr>
          <a:xfrm>
            <a:off x="6244306" y="1276267"/>
            <a:ext cx="672305" cy="27061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>
                <a:solidFill>
                  <a:prstClr val="white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H</a:t>
            </a:r>
            <a:r>
              <a:rPr kumimoji="0" lang="fr-FR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RS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991016C-0862-355D-50D0-95B9E050C1CE}"/>
              </a:ext>
            </a:extLst>
          </p:cNvPr>
          <p:cNvSpPr/>
          <p:nvPr/>
        </p:nvSpPr>
        <p:spPr>
          <a:xfrm>
            <a:off x="6946717" y="1237666"/>
            <a:ext cx="748994" cy="349722"/>
          </a:xfrm>
          <a:prstGeom prst="rect">
            <a:avLst/>
          </a:prstGeom>
          <a:solidFill>
            <a:srgbClr val="1F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AEFE7B9-C257-2FB4-D794-F6A05D110B8B}"/>
              </a:ext>
            </a:extLst>
          </p:cNvPr>
          <p:cNvSpPr/>
          <p:nvPr/>
        </p:nvSpPr>
        <p:spPr>
          <a:xfrm>
            <a:off x="6976862" y="1277591"/>
            <a:ext cx="672305" cy="27061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LRS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9A9F784D-9A20-77BA-A065-DE38521E9375}"/>
              </a:ext>
            </a:extLst>
          </p:cNvPr>
          <p:cNvSpPr txBox="1"/>
          <p:nvPr/>
        </p:nvSpPr>
        <p:spPr>
          <a:xfrm>
            <a:off x="6381849" y="49778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fr-FR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0AC71E4A-C24D-2F55-4CA3-5F8B6A119EEE}"/>
              </a:ext>
            </a:extLst>
          </p:cNvPr>
          <p:cNvSpPr txBox="1"/>
          <p:nvPr/>
        </p:nvSpPr>
        <p:spPr>
          <a:xfrm>
            <a:off x="7146888" y="47969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fr-F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69" name="Image 68">
            <a:extLst>
              <a:ext uri="{FF2B5EF4-FFF2-40B4-BE49-F238E27FC236}">
                <a16:creationId xmlns:a16="http://schemas.microsoft.com/office/drawing/2014/main" id="{5EF5FA6D-0054-A333-1312-11BED9FB0F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6" t="24947" r="20372" b="24671"/>
          <a:stretch/>
        </p:blipFill>
        <p:spPr>
          <a:xfrm>
            <a:off x="5617898" y="1923276"/>
            <a:ext cx="1966398" cy="835357"/>
          </a:xfrm>
          <a:prstGeom prst="rect">
            <a:avLst/>
          </a:prstGeom>
        </p:spPr>
      </p:pic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96968252-ED2E-A47D-2AA9-730686471570}"/>
              </a:ext>
            </a:extLst>
          </p:cNvPr>
          <p:cNvCxnSpPr/>
          <p:nvPr/>
        </p:nvCxnSpPr>
        <p:spPr>
          <a:xfrm flipV="1">
            <a:off x="5617897" y="1728846"/>
            <a:ext cx="0" cy="9853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F2AA0B20-078B-DB4E-A886-CD5F2E402FBA}"/>
              </a:ext>
            </a:extLst>
          </p:cNvPr>
          <p:cNvCxnSpPr>
            <a:cxnSpLocks/>
          </p:cNvCxnSpPr>
          <p:nvPr/>
        </p:nvCxnSpPr>
        <p:spPr>
          <a:xfrm>
            <a:off x="5617897" y="2705221"/>
            <a:ext cx="198079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ZoneTexte 71">
            <a:extLst>
              <a:ext uri="{FF2B5EF4-FFF2-40B4-BE49-F238E27FC236}">
                <a16:creationId xmlns:a16="http://schemas.microsoft.com/office/drawing/2014/main" id="{68E671CF-C9AA-9C21-219E-CB4423AD056A}"/>
              </a:ext>
            </a:extLst>
          </p:cNvPr>
          <p:cNvSpPr txBox="1"/>
          <p:nvPr/>
        </p:nvSpPr>
        <p:spPr>
          <a:xfrm rot="16200000">
            <a:off x="5093658" y="203742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P(R)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E0EFCED8-E65A-CB1A-FCC5-60A207A23AC6}"/>
              </a:ext>
            </a:extLst>
          </p:cNvPr>
          <p:cNvSpPr txBox="1"/>
          <p:nvPr/>
        </p:nvSpPr>
        <p:spPr>
          <a:xfrm>
            <a:off x="5499672" y="2776515"/>
            <a:ext cx="2173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Memristor Resistance R</a:t>
            </a:r>
          </a:p>
        </p:txBody>
      </p:sp>
      <p:pic>
        <p:nvPicPr>
          <p:cNvPr id="74" name="Image 73">
            <a:extLst>
              <a:ext uri="{FF2B5EF4-FFF2-40B4-BE49-F238E27FC236}">
                <a16:creationId xmlns:a16="http://schemas.microsoft.com/office/drawing/2014/main" id="{616FDC91-53EE-C2BE-7C49-C9003B92BA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1" t="24653" r="14403" b="24965"/>
          <a:stretch/>
        </p:blipFill>
        <p:spPr>
          <a:xfrm>
            <a:off x="5632289" y="1921824"/>
            <a:ext cx="1966398" cy="835357"/>
          </a:xfrm>
          <a:prstGeom prst="rect">
            <a:avLst/>
          </a:prstGeom>
        </p:spPr>
      </p:pic>
      <p:sp>
        <p:nvSpPr>
          <p:cNvPr id="75" name="ZoneTexte 74">
            <a:extLst>
              <a:ext uri="{FF2B5EF4-FFF2-40B4-BE49-F238E27FC236}">
                <a16:creationId xmlns:a16="http://schemas.microsoft.com/office/drawing/2014/main" id="{79C565C4-1217-8FAA-DD98-B95236A8E793}"/>
              </a:ext>
            </a:extLst>
          </p:cNvPr>
          <p:cNvSpPr txBox="1"/>
          <p:nvPr/>
        </p:nvSpPr>
        <p:spPr>
          <a:xfrm>
            <a:off x="7921344" y="1831768"/>
            <a:ext cx="1998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error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happens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if</a:t>
            </a: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R(LRS)&gt;R(HRS)</a:t>
            </a:r>
            <a:endParaRPr lang="fr-FR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2B4BBAD-DAFB-8A59-7DA8-33B1F2799D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5" t="4771" b="51112"/>
          <a:stretch/>
        </p:blipFill>
        <p:spPr>
          <a:xfrm>
            <a:off x="537516" y="3677288"/>
            <a:ext cx="4681817" cy="295601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500130D-28E1-1F73-67B8-AA113825BDEC}"/>
              </a:ext>
            </a:extLst>
          </p:cNvPr>
          <p:cNvSpPr txBox="1"/>
          <p:nvPr/>
        </p:nvSpPr>
        <p:spPr>
          <a:xfrm>
            <a:off x="5875938" y="4050674"/>
            <a:ext cx="46818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No </a:t>
            </a:r>
            <a:r>
              <a:rPr lang="fr-FR" sz="2400" dirty="0" err="1"/>
              <a:t>errors</a:t>
            </a:r>
            <a:r>
              <a:rPr lang="fr-FR" sz="2400" dirty="0"/>
              <a:t> in the </a:t>
            </a:r>
            <a:r>
              <a:rPr lang="fr-FR" sz="2400" dirty="0" err="1"/>
              <a:t>programmed</a:t>
            </a:r>
            <a:r>
              <a:rPr lang="fr-FR" sz="2400" dirty="0"/>
              <a:t> </a:t>
            </a:r>
            <a:r>
              <a:rPr lang="fr-FR" sz="2400" dirty="0" err="1"/>
              <a:t>likelihoods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Even 5 </a:t>
            </a:r>
            <a:r>
              <a:rPr lang="fr-FR" sz="2400" dirty="0" err="1"/>
              <a:t>months</a:t>
            </a:r>
            <a:r>
              <a:rPr lang="fr-FR" sz="2400" dirty="0"/>
              <a:t> </a:t>
            </a:r>
            <a:r>
              <a:rPr lang="fr-FR" sz="2400" dirty="0" err="1"/>
              <a:t>after</a:t>
            </a:r>
            <a:r>
              <a:rPr lang="fr-FR" sz="2400" dirty="0"/>
              <a:t> </a:t>
            </a:r>
            <a:r>
              <a:rPr lang="fr-FR" sz="2400" dirty="0" err="1"/>
              <a:t>programming</a:t>
            </a:r>
            <a:endParaRPr lang="fr-FR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916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3A86A75C-4F4B-4683-9AE1-C65F6400EC91}">
      <p14:laserTraceLst xmlns:p14="http://schemas.microsoft.com/office/powerpoint/2010/main">
        <p14:tracePtLst>
          <p14:tracePt t="9590" x="7331075" y="4510088"/>
          <p14:tracePt t="9598" x="7394575" y="4510088"/>
          <p14:tracePt t="9616" x="7548563" y="4510088"/>
          <p14:tracePt t="9631" x="7713663" y="4510088"/>
          <p14:tracePt t="9648" x="7910513" y="4551363"/>
          <p14:tracePt t="9667" x="8054975" y="4603750"/>
          <p14:tracePt t="9686" x="8034338" y="4592638"/>
          <p14:tracePt t="9697" x="7942263" y="4510088"/>
          <p14:tracePt t="9716" x="7754938" y="4219575"/>
          <p14:tracePt t="9731" x="7518400" y="3889375"/>
          <p14:tracePt t="9748" x="7248525" y="3536950"/>
          <p14:tracePt t="9768" x="6856413" y="3092450"/>
          <p14:tracePt t="9781" x="6732588" y="2959100"/>
          <p14:tracePt t="9783" x="6524625" y="2803525"/>
          <p14:tracePt t="9798" x="6173788" y="2574925"/>
          <p14:tracePt t="9814" x="5997575" y="2471738"/>
          <p14:tracePt t="9815" x="5873750" y="2420938"/>
          <p14:tracePt t="9831" x="5480050" y="2244725"/>
          <p14:tracePt t="9848" x="5170488" y="2109788"/>
          <p14:tracePt t="9865" x="4953000" y="1997075"/>
          <p14:tracePt t="9881" x="4860925" y="1954213"/>
          <p14:tracePt t="9898" x="4840288" y="1954213"/>
          <p14:tracePt t="9915" x="4829175" y="1944688"/>
          <p14:tracePt t="9931" x="4797425" y="1944688"/>
          <p14:tracePt t="9950" x="4787900" y="1944688"/>
          <p14:tracePt t="9967" x="4776788" y="1944688"/>
          <p14:tracePt t="9998" x="4756150" y="1944688"/>
          <p14:tracePt t="10047" x="4746625" y="1944688"/>
          <p14:tracePt t="10054" x="4725988" y="1944688"/>
          <p14:tracePt t="10078" x="4705350" y="1965325"/>
          <p14:tracePt t="10098" x="4694238" y="1976438"/>
          <p14:tracePt t="10116" x="4694238" y="1997075"/>
          <p14:tracePt t="10131" x="4684713" y="2017713"/>
          <p14:tracePt t="10231" x="4673600" y="2027238"/>
          <p14:tracePt t="10248" x="4643438" y="2058988"/>
          <p14:tracePt t="10267" x="4622800" y="2068513"/>
          <p14:tracePt t="10282" x="4591050" y="2109788"/>
          <p14:tracePt t="10303" x="4549775" y="2151063"/>
          <p14:tracePt t="10314" x="4540250" y="2162175"/>
          <p14:tracePt t="10331" x="4508500" y="2182813"/>
          <p14:tracePt t="10349" x="4478338" y="2212975"/>
          <p14:tracePt t="10350" x="4467225" y="2212975"/>
          <p14:tracePt t="10366" x="4446588" y="2224088"/>
          <p14:tracePt t="10381" x="4425950" y="2224088"/>
          <p14:tracePt t="10399" x="4394200" y="2244725"/>
          <p14:tracePt t="10486" x="4373563" y="2244725"/>
          <p14:tracePt t="10527" x="4364038" y="2244725"/>
          <p14:tracePt t="10548" x="4352925" y="2244725"/>
          <p14:tracePt t="10566" x="4302125" y="2233613"/>
          <p14:tracePt t="10568" x="4240213" y="2233613"/>
          <p14:tracePt t="10582" x="4178300" y="2224088"/>
          <p14:tracePt t="10583" x="4095750" y="2224088"/>
          <p14:tracePt t="10599" x="3970338" y="2182813"/>
          <p14:tracePt t="10616" x="3846513" y="2171700"/>
          <p14:tracePt t="10631" x="3713163" y="2162175"/>
          <p14:tracePt t="10648" x="3557588" y="2130425"/>
          <p14:tracePt t="10665" x="3454400" y="2130425"/>
          <p14:tracePt t="10681" x="3298825" y="2130425"/>
          <p14:tracePt t="10698" x="3195638" y="2130425"/>
          <p14:tracePt t="10715" x="3122613" y="2130425"/>
          <p14:tracePt t="10731" x="2998788" y="2120900"/>
          <p14:tracePt t="10749" x="2884488" y="2100263"/>
          <p14:tracePt t="10751" x="2833688" y="2089150"/>
          <p14:tracePt t="10765" x="2813050" y="2089150"/>
          <p14:tracePt t="10767" x="2751138" y="2089150"/>
          <p14:tracePt t="10781" x="2709863" y="2068513"/>
          <p14:tracePt t="10782" x="2668588" y="2068513"/>
          <p14:tracePt t="10798" x="2606675" y="2047875"/>
          <p14:tracePt t="10816" x="2533650" y="2047875"/>
          <p14:tracePt t="10831" x="2492375" y="2047875"/>
          <p14:tracePt t="10848" x="2481263" y="2047875"/>
          <p14:tracePt t="10865" x="2460625" y="2047875"/>
          <p14:tracePt t="10881" x="2430463" y="2047875"/>
          <p14:tracePt t="10899" x="2398713" y="2058988"/>
          <p14:tracePt t="10916" x="2378075" y="2068513"/>
          <p14:tracePt t="10919" x="2357438" y="2079625"/>
          <p14:tracePt t="10931" x="2327275" y="2089150"/>
          <p14:tracePt t="10949" x="2265363" y="2141538"/>
          <p14:tracePt t="10951" x="2233613" y="2162175"/>
          <p14:tracePt t="10966" x="2201863" y="2182813"/>
          <p14:tracePt t="10967" x="2160588" y="2192338"/>
          <p14:tracePt t="10981" x="2130425" y="2192338"/>
          <p14:tracePt t="10982" x="2109788" y="2212975"/>
          <p14:tracePt t="10999" x="2027238" y="2233613"/>
          <p14:tracePt t="11015" x="2006600" y="2233613"/>
          <p14:tracePt t="11016" x="1965325" y="2233613"/>
          <p14:tracePt t="11031" x="1933575" y="2233613"/>
          <p14:tracePt t="11048" x="1892300" y="2233613"/>
          <p14:tracePt t="11064" x="1862138" y="2212975"/>
          <p14:tracePt t="11081" x="1851025" y="2212975"/>
          <p14:tracePt t="11126" x="1839913" y="2212975"/>
          <p14:tracePt t="11148" x="1819275" y="2212975"/>
          <p14:tracePt t="11166" x="1798638" y="2212975"/>
          <p14:tracePt t="11247" x="1768475" y="2212975"/>
          <p14:tracePt t="11263" x="1747838" y="2212975"/>
          <p14:tracePt t="11271" x="1736725" y="2212975"/>
          <p14:tracePt t="11298" x="1695450" y="2212975"/>
          <p14:tracePt t="11316" x="1665288" y="2224088"/>
          <p14:tracePt t="11331" x="1644650" y="2233613"/>
          <p14:tracePt t="11348" x="1592263" y="2244725"/>
          <p14:tracePt t="11365" x="1582738" y="2244725"/>
          <p14:tracePt t="11398" x="1562100" y="2244725"/>
          <p14:tracePt t="11630" x="1550988" y="2254250"/>
          <p14:tracePt t="13560" x="1562100" y="2254250"/>
          <p14:tracePt t="13566" x="1571625" y="2286000"/>
          <p14:tracePt t="13581" x="1582738" y="2327275"/>
          <p14:tracePt t="13582" x="1582738" y="2347913"/>
          <p14:tracePt t="13597" x="1612900" y="2389188"/>
          <p14:tracePt t="13615" x="1665288" y="2451100"/>
          <p14:tracePt t="13631" x="1736725" y="2533650"/>
          <p14:tracePt t="13648" x="1798638" y="2606675"/>
          <p14:tracePt t="13666" x="1830388" y="2647950"/>
          <p14:tracePt t="13681" x="1871663" y="2700338"/>
          <p14:tracePt t="13699" x="1924050" y="2741613"/>
          <p14:tracePt t="13715" x="1933575" y="2762250"/>
          <p14:tracePt t="13731" x="1965325" y="2792413"/>
          <p14:tracePt t="13748" x="1995488" y="2824163"/>
          <p14:tracePt t="13765" x="2006600" y="2833688"/>
          <p14:tracePt t="13815" x="2016125" y="2844800"/>
          <p14:tracePt t="13847" x="2027238" y="2854325"/>
          <p14:tracePt t="13919" x="2036763" y="2854325"/>
          <p14:tracePt t="14006" x="2047875" y="2854325"/>
          <p14:tracePt t="14015" x="2057400" y="2854325"/>
          <p14:tracePt t="14030" x="2078038" y="2854325"/>
          <p14:tracePt t="14038" x="2089150" y="2854325"/>
          <p14:tracePt t="14047" x="2098675" y="2854325"/>
          <p14:tracePt t="14066" x="2130425" y="2865438"/>
          <p14:tracePt t="14081" x="2151063" y="2865438"/>
          <p14:tracePt t="14116" x="2181225" y="2874963"/>
          <p14:tracePt t="14132" x="2212975" y="2874963"/>
          <p14:tracePt t="14149" x="2233613" y="2874963"/>
          <p14:tracePt t="14168" x="2254250" y="2874963"/>
          <p14:tracePt t="14181" x="2265363" y="2865438"/>
          <p14:tracePt t="14182" x="2286000" y="2854325"/>
          <p14:tracePt t="14197" x="2286000" y="2844800"/>
          <p14:tracePt t="14214" x="2295525" y="2824163"/>
          <p14:tracePt t="14231" x="2295525" y="2803525"/>
          <p14:tracePt t="14248" x="2295525" y="2782888"/>
          <p14:tracePt t="14271" x="2295525" y="2771775"/>
          <p14:tracePt t="14281" x="2295525" y="2762250"/>
          <p14:tracePt t="14298" x="2295525" y="2741613"/>
          <p14:tracePt t="14314" x="2274888" y="2709863"/>
          <p14:tracePt t="14332" x="2233613" y="2679700"/>
          <p14:tracePt t="14348" x="2224088" y="2668588"/>
          <p14:tracePt t="14352" x="2212975" y="2659063"/>
          <p14:tracePt t="14364" x="2201863" y="2659063"/>
          <p14:tracePt t="14367" x="2181225" y="2659063"/>
          <p14:tracePt t="14382" x="2089150" y="2627313"/>
          <p14:tracePt t="14399" x="2006600" y="2617788"/>
          <p14:tracePt t="14415" x="1974850" y="2595563"/>
          <p14:tracePt t="14431" x="1924050" y="2595563"/>
          <p14:tracePt t="14448" x="1809750" y="2574925"/>
          <p14:tracePt t="14466" x="1695450" y="2533650"/>
          <p14:tracePt t="14481" x="1582738" y="2524125"/>
          <p14:tracePt t="14499" x="1571625" y="2513013"/>
          <p14:tracePt t="14542" x="1550988" y="2513013"/>
          <p14:tracePt t="14607" x="1530350" y="2513013"/>
          <p14:tracePt t="14615" x="1520825" y="2513013"/>
          <p14:tracePt t="14622" x="1500188" y="2524125"/>
          <p14:tracePt t="14649" x="1468438" y="2544763"/>
          <p14:tracePt t="14679" x="1468438" y="2554288"/>
          <p14:tracePt t="14823" x="1479550" y="2574925"/>
          <p14:tracePt t="14847" x="1489075" y="2574925"/>
          <p14:tracePt t="14854" x="1509713" y="2586038"/>
          <p14:tracePt t="14870" x="1520825" y="2586038"/>
          <p14:tracePt t="14881" x="1550988" y="2617788"/>
          <p14:tracePt t="14898" x="1592263" y="2647950"/>
          <p14:tracePt t="14914" x="1644650" y="2709863"/>
          <p14:tracePt t="14931" x="1674813" y="2771775"/>
          <p14:tracePt t="14947" x="1716088" y="2824163"/>
          <p14:tracePt t="14968" x="1789113" y="2906713"/>
          <p14:tracePt t="14981" x="1789113" y="2916238"/>
          <p14:tracePt t="14982" x="1830388" y="2947988"/>
          <p14:tracePt t="15000" x="1862138" y="2947988"/>
          <p14:tracePt t="15014" x="1912938" y="2959100"/>
          <p14:tracePt t="15031" x="1924050" y="2959100"/>
          <p14:tracePt t="15049" x="1933575" y="2959100"/>
          <p14:tracePt t="15066" x="1965325" y="2947988"/>
          <p14:tracePt t="15082" x="1965325" y="2927350"/>
          <p14:tracePt t="15098" x="1954213" y="2886075"/>
          <p14:tracePt t="15115" x="1912938" y="2824163"/>
          <p14:tracePt t="15131" x="1882775" y="2782888"/>
          <p14:tracePt t="15148" x="1830388" y="2709863"/>
          <p14:tracePt t="15164" x="1798638" y="2700338"/>
          <p14:tracePt t="15180" x="1789113" y="2689225"/>
          <p14:tracePt t="15232" x="1778000" y="2679700"/>
          <p14:tracePt t="15271" x="1789113" y="2638425"/>
          <p14:tracePt t="15278" x="1903413" y="2586038"/>
          <p14:tracePt t="15286" x="2036763" y="2533650"/>
          <p14:tracePt t="15298" x="2389188" y="2513013"/>
          <p14:tracePt t="15317" x="3867150" y="2244725"/>
          <p14:tracePt t="15318" x="4808538" y="2120900"/>
          <p14:tracePt t="15331" x="5635625" y="1933575"/>
          <p14:tracePt t="15348" x="7197725" y="1738313"/>
          <p14:tracePt t="15366" x="8872538" y="1520825"/>
          <p14:tracePt t="15367" x="9482138" y="1406525"/>
          <p14:tracePt t="15381" x="9885363" y="1230313"/>
          <p14:tracePt t="15383" x="10040938" y="1127125"/>
          <p14:tracePt t="15399" x="10113963" y="1044575"/>
          <p14:tracePt t="15415" x="10113963" y="962025"/>
          <p14:tracePt t="15431" x="10061575" y="827088"/>
          <p14:tracePt t="15449" x="10020300" y="755650"/>
          <p14:tracePt t="15465" x="9947275" y="682625"/>
          <p14:tracePt t="15481" x="9864725" y="661988"/>
          <p14:tracePt t="15498" x="9793288" y="650875"/>
          <p14:tracePt t="15514" x="9669463" y="630238"/>
          <p14:tracePt t="15531" x="9420225" y="630238"/>
          <p14:tracePt t="15548" x="9172575" y="620713"/>
          <p14:tracePt t="15565" x="8955088" y="588963"/>
          <p14:tracePt t="15567" x="8893175" y="588963"/>
          <p14:tracePt t="15581" x="8840788" y="588963"/>
          <p14:tracePt t="15582" x="8820150" y="588963"/>
          <p14:tracePt t="15598" x="8758238" y="588963"/>
          <p14:tracePt t="15615" x="8696325" y="588963"/>
          <p14:tracePt t="15631" x="8593138" y="588963"/>
          <p14:tracePt t="15648" x="8355013" y="661988"/>
          <p14:tracePt t="15666" x="8054975" y="785813"/>
          <p14:tracePt t="15681" x="7848600" y="879475"/>
          <p14:tracePt t="15699" x="7797800" y="909638"/>
          <p14:tracePt t="15717" x="7766050" y="941388"/>
          <p14:tracePt t="15798" x="7766050" y="950913"/>
          <p14:tracePt t="15806" x="7766050" y="962025"/>
          <p14:tracePt t="15815" x="7766050" y="971550"/>
          <p14:tracePt t="15831" x="7786688" y="993775"/>
          <p14:tracePt t="15848" x="7827963" y="993775"/>
          <p14:tracePt t="15865" x="7910513" y="1003300"/>
          <p14:tracePt t="15881" x="8066088" y="1044575"/>
          <p14:tracePt t="15898" x="8169275" y="1076325"/>
          <p14:tracePt t="15936" x="8180388" y="1076325"/>
          <p14:tracePt t="15950" x="8189913" y="1076325"/>
          <p14:tracePt t="15965" x="8201025" y="1076325"/>
          <p14:tracePt t="15966" x="8221663" y="1065213"/>
          <p14:tracePt t="15981" x="8221663" y="1014413"/>
          <p14:tracePt t="15983" x="8221663" y="1003300"/>
          <p14:tracePt t="15999" x="8221663" y="868363"/>
          <p14:tracePt t="16016" x="8189913" y="776288"/>
          <p14:tracePt t="16031" x="8169275" y="703263"/>
          <p14:tracePt t="16047" x="8086725" y="609600"/>
          <p14:tracePt t="16065" x="8004175" y="558800"/>
          <p14:tracePt t="16081" x="7921625" y="547688"/>
          <p14:tracePt t="16097" x="7807325" y="538163"/>
          <p14:tracePt t="16115" x="7610475" y="496888"/>
          <p14:tracePt t="16131" x="7372350" y="423863"/>
          <p14:tracePt t="16149" x="7145338" y="393700"/>
          <p14:tracePt t="16152" x="7053263" y="382588"/>
          <p14:tracePt t="16164" x="7000875" y="352425"/>
          <p14:tracePt t="16167" x="6877050" y="341313"/>
          <p14:tracePt t="16180" x="6732588" y="320675"/>
          <p14:tracePt t="16200" x="6432550" y="309563"/>
          <p14:tracePt t="16215" x="6288088" y="309563"/>
          <p14:tracePt t="16231" x="6194425" y="309563"/>
          <p14:tracePt t="16249" x="6100763" y="341313"/>
          <p14:tracePt t="16265" x="6018213" y="393700"/>
          <p14:tracePt t="16282" x="5935663" y="434975"/>
          <p14:tracePt t="16300" x="5862638" y="465138"/>
          <p14:tracePt t="16317" x="5832475" y="485775"/>
          <p14:tracePt t="16331" x="5780088" y="517525"/>
          <p14:tracePt t="16350" x="5770563" y="538163"/>
          <p14:tracePt t="16365" x="5770563" y="547688"/>
          <p14:tracePt t="16367" x="5749925" y="579438"/>
          <p14:tracePt t="16381" x="5729288" y="600075"/>
          <p14:tracePt t="16382" x="5718175" y="620713"/>
          <p14:tracePt t="16399" x="5697538" y="693738"/>
          <p14:tracePt t="16414" x="5667375" y="735013"/>
          <p14:tracePt t="16416" x="5656263" y="776288"/>
          <p14:tracePt t="16431" x="5646738" y="827088"/>
          <p14:tracePt t="16448" x="5646738" y="858838"/>
          <p14:tracePt t="16466" x="5646738" y="889000"/>
          <p14:tracePt t="16481" x="5646738" y="909638"/>
          <p14:tracePt t="16498" x="5718175" y="1003300"/>
          <p14:tracePt t="16515" x="5791200" y="1044575"/>
          <p14:tracePt t="16531" x="5926138" y="1127125"/>
          <p14:tracePt t="16548" x="6121400" y="1220788"/>
          <p14:tracePt t="16552" x="6276975" y="1292225"/>
          <p14:tracePt t="16564" x="6411913" y="1344613"/>
          <p14:tracePt t="16581" x="6700838" y="1417638"/>
          <p14:tracePt t="16582" x="6918325" y="1479550"/>
          <p14:tracePt t="16599" x="7248525" y="1541463"/>
          <p14:tracePt t="16614" x="7415213" y="1562100"/>
          <p14:tracePt t="16615" x="7527925" y="1571625"/>
          <p14:tracePt t="16631" x="7797800" y="1571625"/>
          <p14:tracePt t="16648" x="8086725" y="1571625"/>
          <p14:tracePt t="16665" x="8293100" y="1541463"/>
          <p14:tracePt t="16681" x="8458200" y="1500188"/>
          <p14:tracePt t="16698" x="8501063" y="1458913"/>
          <p14:tracePt t="16714" x="8510588" y="1438275"/>
          <p14:tracePt t="16731" x="8510588" y="1417638"/>
          <p14:tracePt t="16748" x="8510588" y="1376363"/>
          <p14:tracePt t="16752" x="8510588" y="1335088"/>
          <p14:tracePt t="16765" x="8501063" y="1314450"/>
          <p14:tracePt t="16767" x="8489950" y="1303338"/>
          <p14:tracePt t="16781" x="8469313" y="1262063"/>
          <p14:tracePt t="16782" x="8448675" y="1241425"/>
          <p14:tracePt t="16799" x="8386763" y="1179513"/>
          <p14:tracePt t="16815" x="8324850" y="1117600"/>
          <p14:tracePt t="16831" x="8251825" y="1085850"/>
          <p14:tracePt t="16848" x="8148638" y="1065213"/>
          <p14:tracePt t="16866" x="8066088" y="1014413"/>
          <p14:tracePt t="16881" x="7931150" y="971550"/>
          <p14:tracePt t="16899" x="7754938" y="930275"/>
          <p14:tracePt t="16914" x="7497763" y="879475"/>
          <p14:tracePt t="16931" x="7269163" y="868363"/>
          <p14:tracePt t="16947" x="7032625" y="868363"/>
          <p14:tracePt t="16967" x="6773863" y="868363"/>
          <p14:tracePt t="16981" x="6691313" y="868363"/>
          <p14:tracePt t="16999" x="6607175" y="868363"/>
          <p14:tracePt t="17014" x="6565900" y="868363"/>
          <p14:tracePt t="17015" x="6524625" y="879475"/>
          <p14:tracePt t="17031" x="6462713" y="900113"/>
          <p14:tracePt t="17048" x="6442075" y="900113"/>
          <p14:tracePt t="17065" x="6400800" y="900113"/>
          <p14:tracePt t="17081" x="6391275" y="909638"/>
          <p14:tracePt t="17097" x="6380163" y="930275"/>
          <p14:tracePt t="17115" x="6380163" y="950913"/>
          <p14:tracePt t="17131" x="6380163" y="1003300"/>
          <p14:tracePt t="17148" x="6432550" y="1076325"/>
          <p14:tracePt t="17165" x="6494463" y="1158875"/>
          <p14:tracePt t="17167" x="6494463" y="1168400"/>
          <p14:tracePt t="17181" x="6535738" y="1200150"/>
          <p14:tracePt t="17183" x="6545263" y="1241425"/>
          <p14:tracePt t="17199" x="6627813" y="1314450"/>
          <p14:tracePt t="17215" x="6721475" y="1376363"/>
          <p14:tracePt t="17231" x="6927850" y="1458913"/>
          <p14:tracePt t="17249" x="7165975" y="1530350"/>
          <p14:tracePt t="17265" x="7445375" y="1603375"/>
          <p14:tracePt t="17281" x="7672388" y="1612900"/>
          <p14:tracePt t="17298" x="7859713" y="1612900"/>
          <p14:tracePt t="17315" x="8075613" y="1592263"/>
          <p14:tracePt t="17331" x="8189913" y="1509713"/>
          <p14:tracePt t="17348" x="8242300" y="1447800"/>
          <p14:tracePt t="17351" x="8251825" y="1376363"/>
          <p14:tracePt t="17365" x="8251825" y="1292225"/>
          <p14:tracePt t="17367" x="8251825" y="1189038"/>
          <p14:tracePt t="17381" x="8251825" y="1127125"/>
          <p14:tracePt t="17382" x="8251825" y="1076325"/>
          <p14:tracePt t="17399" x="8221663" y="982663"/>
          <p14:tracePt t="17415" x="8139113" y="909638"/>
          <p14:tracePt t="17431" x="7972425" y="838200"/>
          <p14:tracePt t="17448" x="7724775" y="785813"/>
          <p14:tracePt t="17465" x="7466013" y="765175"/>
          <p14:tracePt t="17481" x="7177088" y="755650"/>
          <p14:tracePt t="17498" x="6845300" y="755650"/>
          <p14:tracePt t="17514" x="6618288" y="755650"/>
          <p14:tracePt t="17531" x="6556375" y="755650"/>
          <p14:tracePt t="17548" x="6524625" y="755650"/>
          <p14:tracePt t="17552" x="6503988" y="776288"/>
          <p14:tracePt t="17565" x="6494463" y="785813"/>
          <p14:tracePt t="17581" x="6483350" y="796925"/>
          <p14:tracePt t="17686" x="6483350" y="806450"/>
          <p14:tracePt t="18007" x="6483350" y="817563"/>
          <p14:tracePt t="18015" x="6483350" y="827088"/>
          <p14:tracePt t="18022" x="6473825" y="838200"/>
          <p14:tracePt t="18055" x="6473825" y="847725"/>
          <p14:tracePt t="18719" x="6473825" y="879475"/>
          <p14:tracePt t="18727" x="6483350" y="909638"/>
          <p14:tracePt t="18735" x="6503988" y="930275"/>
          <p14:tracePt t="18749" x="6524625" y="982663"/>
          <p14:tracePt t="18751" x="6556375" y="1003300"/>
          <p14:tracePt t="18765" x="6586538" y="1035050"/>
          <p14:tracePt t="18767" x="6618288" y="1076325"/>
          <p14:tracePt t="18781" x="6638925" y="1096963"/>
          <p14:tracePt t="18783" x="6680200" y="1127125"/>
          <p14:tracePt t="18799" x="6742113" y="1220788"/>
          <p14:tracePt t="18814" x="6742113" y="1230313"/>
          <p14:tracePt t="18815" x="6762750" y="1262063"/>
          <p14:tracePt t="18831" x="6804025" y="1303338"/>
          <p14:tracePt t="18848" x="6815138" y="1335088"/>
          <p14:tracePt t="18866" x="6835775" y="1355725"/>
          <p14:tracePt t="18927" x="6845300" y="1376363"/>
          <p14:tracePt t="18959" x="6845300" y="1406525"/>
          <p14:tracePt t="18975" x="6845300" y="1417638"/>
          <p14:tracePt t="18982" x="6845300" y="1427163"/>
          <p14:tracePt t="19014" x="6845300" y="1458913"/>
          <p14:tracePt t="19031" x="6845300" y="1468438"/>
          <p14:tracePt t="19064" x="6845300" y="1500188"/>
          <p14:tracePt t="19097" x="6845300" y="1509713"/>
          <p14:tracePt t="19114" x="6835775" y="1530350"/>
          <p14:tracePt t="19131" x="6835775" y="1541463"/>
          <p14:tracePt t="19165" x="6835775" y="1571625"/>
          <p14:tracePt t="19181" x="6835775" y="1582738"/>
          <p14:tracePt t="19182" x="6824663" y="1592263"/>
          <p14:tracePt t="19215" x="6824663" y="1603375"/>
          <p14:tracePt t="19232" x="6804025" y="1624013"/>
          <p14:tracePt t="19248" x="6794500" y="1655763"/>
          <p14:tracePt t="19265" x="6794500" y="1685925"/>
          <p14:tracePt t="19282" x="6794500" y="1738313"/>
          <p14:tracePt t="19299" x="6794500" y="1758950"/>
          <p14:tracePt t="19315" x="6794500" y="1809750"/>
          <p14:tracePt t="19331" x="6794500" y="1851025"/>
          <p14:tracePt t="19366" x="6794500" y="1912938"/>
          <p14:tracePt t="19367" x="6794500" y="1944688"/>
          <p14:tracePt t="19381" x="6794500" y="1954213"/>
          <p14:tracePt t="19398" x="6794500" y="1965325"/>
          <p14:tracePt t="19415" x="6804025" y="1997075"/>
          <p14:tracePt t="19432" x="6804025" y="2006600"/>
          <p14:tracePt t="20190" x="6804025" y="2038350"/>
          <p14:tracePt t="20206" x="6804025" y="2058988"/>
          <p14:tracePt t="20214" x="6794500" y="2068513"/>
          <p14:tracePt t="20230" x="6794500" y="2079625"/>
          <p14:tracePt t="20232" x="6794500" y="2089150"/>
          <p14:tracePt t="20248" x="6773863" y="2130425"/>
          <p14:tracePt t="20265" x="6742113" y="2151063"/>
          <p14:tracePt t="20281" x="6700838" y="2212975"/>
          <p14:tracePt t="20297" x="6648450" y="2244725"/>
          <p14:tracePt t="20314" x="6586538" y="2265363"/>
          <p14:tracePt t="20331" x="6524625" y="2327275"/>
          <p14:tracePt t="20349" x="6494463" y="2379663"/>
          <p14:tracePt t="20352" x="6483350" y="2389188"/>
          <p14:tracePt t="20365" x="6453188" y="2409825"/>
          <p14:tracePt t="20367" x="6442075" y="2430463"/>
          <p14:tracePt t="20381" x="6421438" y="2462213"/>
          <p14:tracePt t="20383" x="6400800" y="2482850"/>
          <p14:tracePt t="20398" x="6380163" y="2492375"/>
          <p14:tracePt t="20416" x="6370638" y="2503488"/>
          <p14:tracePt t="20551" x="6359525" y="2503488"/>
          <p14:tracePt t="20646" x="6350000" y="2513013"/>
          <p14:tracePt t="20654" x="6338888" y="2524125"/>
          <p14:tracePt t="20679" x="6338888" y="2533650"/>
          <p14:tracePt t="21294" x="6338888" y="2544763"/>
          <p14:tracePt t="21390" x="6350000" y="2544763"/>
          <p14:tracePt t="21414" x="6359525" y="2544763"/>
          <p14:tracePt t="21422" x="6370638" y="2544763"/>
          <p14:tracePt t="21431" x="6380163" y="2533650"/>
          <p14:tracePt t="21448" x="6380163" y="2524125"/>
          <p14:tracePt t="21464" x="6391275" y="2503488"/>
          <p14:tracePt t="21481" x="6391275" y="2492375"/>
          <p14:tracePt t="21498" x="6391275" y="2471738"/>
          <p14:tracePt t="21515" x="6411913" y="2441575"/>
          <p14:tracePt t="21531" x="6411913" y="2430463"/>
          <p14:tracePt t="21549" x="6421438" y="2409825"/>
          <p14:tracePt t="21552" x="6432550" y="2400300"/>
          <p14:tracePt t="21983" x="6442075" y="2368550"/>
          <p14:tracePt t="21990" x="6453188" y="2338388"/>
          <p14:tracePt t="22015" x="6556375" y="2120900"/>
          <p14:tracePt t="22032" x="6700838" y="1912938"/>
          <p14:tracePt t="22048" x="6721475" y="1800225"/>
          <p14:tracePt t="22065" x="6762750" y="1717675"/>
          <p14:tracePt t="22082" x="6794500" y="1676400"/>
          <p14:tracePt t="22097" x="6804025" y="1676400"/>
          <p14:tracePt t="22263" x="6794500" y="1676400"/>
          <p14:tracePt t="22279" x="6773863" y="1676400"/>
          <p14:tracePt t="22299" x="6762750" y="1676400"/>
          <p14:tracePt t="22314" x="6742113" y="1676400"/>
          <p14:tracePt t="22366" x="6732588" y="1685925"/>
          <p14:tracePt t="22406" x="6711950" y="1676400"/>
          <p14:tracePt t="22423" x="6700838" y="1665288"/>
          <p14:tracePt t="22431" x="6691313" y="1665288"/>
          <p14:tracePt t="22438" x="6680200" y="1655763"/>
          <p14:tracePt t="22446" x="6670675" y="1644650"/>
          <p14:tracePt t="22526" x="6721475" y="1676400"/>
          <p14:tracePt t="22534" x="6815138" y="1779588"/>
          <p14:tracePt t="22548" x="6897688" y="1841500"/>
          <p14:tracePt t="22564" x="7104063" y="1976438"/>
          <p14:tracePt t="22566" x="7218363" y="2047875"/>
          <p14:tracePt t="22581" x="7280275" y="2068513"/>
          <p14:tracePt t="22582" x="7394575" y="2089150"/>
          <p14:tracePt t="22599" x="7435850" y="2100263"/>
          <p14:tracePt t="22614" x="7445375" y="2079625"/>
          <p14:tracePt t="22615" x="7445375" y="2017713"/>
          <p14:tracePt t="22632" x="7445375" y="1851025"/>
          <p14:tracePt t="22647" x="7424738" y="1706563"/>
          <p14:tracePt t="22664" x="7383463" y="1582738"/>
          <p14:tracePt t="22683" x="7331075" y="1458913"/>
          <p14:tracePt t="22697" x="7280275" y="1355725"/>
          <p14:tracePt t="22714" x="7248525" y="1303338"/>
          <p14:tracePt t="22732" x="7227888" y="1282700"/>
          <p14:tracePt t="22749" x="7207250" y="1262063"/>
          <p14:tracePt t="22806" x="7186613" y="1262063"/>
          <p14:tracePt t="22831" x="7177088" y="1262063"/>
          <p14:tracePt t="22847" x="7156450" y="1303338"/>
          <p14:tracePt t="22865" x="7124700" y="1385888"/>
          <p14:tracePt t="22881" x="7115175" y="1468438"/>
          <p14:tracePt t="22897" x="7115175" y="1541463"/>
          <p14:tracePt t="22914" x="7094538" y="1603375"/>
          <p14:tracePt t="22931" x="7042150" y="1655763"/>
          <p14:tracePt t="22948" x="6989763" y="1676400"/>
          <p14:tracePt t="22951" x="6938963" y="1676400"/>
          <p14:tracePt t="22965" x="6877050" y="1676400"/>
          <p14:tracePt t="22981" x="6824663" y="1644650"/>
          <p14:tracePt t="22983" x="6753225" y="1582738"/>
          <p14:tracePt t="22998" x="6565900" y="1438275"/>
          <p14:tracePt t="23015" x="6432550" y="1303338"/>
          <p14:tracePt t="23031" x="6411913" y="1282700"/>
          <p14:tracePt t="23032" x="6400800" y="1271588"/>
          <p14:tracePt t="23047" x="6380163" y="1250950"/>
          <p14:tracePt t="23071" x="6380163" y="1241425"/>
          <p14:tracePt t="23118" x="6400800" y="1250950"/>
          <p14:tracePt t="23126" x="6462713" y="1271588"/>
          <p14:tracePt t="23134" x="6577013" y="1323975"/>
          <p14:tracePt t="23148" x="6700838" y="1355725"/>
          <p14:tracePt t="23165" x="6959600" y="1417638"/>
          <p14:tracePt t="23166" x="7021513" y="1417638"/>
          <p14:tracePt t="23181" x="7073900" y="1417638"/>
          <p14:tracePt t="23183" x="7104063" y="1417638"/>
          <p14:tracePt t="23197" x="7115175" y="1417638"/>
          <p14:tracePt t="23199" x="7124700" y="1417638"/>
          <p14:tracePt t="23215" x="7135813" y="1417638"/>
          <p14:tracePt t="23232" x="7145338" y="1406525"/>
          <p14:tracePt t="23247" x="7145338" y="1376363"/>
          <p14:tracePt t="23265" x="7145338" y="1323975"/>
          <p14:tracePt t="23282" x="7124700" y="1292225"/>
          <p14:tracePt t="23297" x="7094538" y="1262063"/>
          <p14:tracePt t="23315" x="7053263" y="1250950"/>
          <p14:tracePt t="23332" x="7010400" y="1250950"/>
          <p14:tracePt t="23365" x="6980238" y="1250950"/>
          <p14:tracePt t="23431" x="6959600" y="1250950"/>
          <p14:tracePt t="23438" x="6959600" y="1262063"/>
          <p14:tracePt t="23447" x="6959600" y="1282700"/>
          <p14:tracePt t="23464" x="6959600" y="1292225"/>
          <p14:tracePt t="23482" x="6959600" y="1303338"/>
          <p14:tracePt t="23497" x="6959600" y="1314450"/>
          <p14:tracePt t="23542" x="6948488" y="1355725"/>
          <p14:tracePt t="23558" x="6938963" y="1365250"/>
          <p14:tracePt t="23566" x="6927850" y="1376363"/>
          <p14:tracePt t="23582" x="6886575" y="1385888"/>
          <p14:tracePt t="23583" x="6856413" y="1406525"/>
          <p14:tracePt t="23597" x="6773863" y="1417638"/>
          <p14:tracePt t="23598" x="6627813" y="1458913"/>
          <p14:tracePt t="23615" x="5903913" y="1458913"/>
          <p14:tracePt t="23632" x="4643438" y="1458913"/>
          <p14:tracePt t="23647" x="3516313" y="1335088"/>
          <p14:tracePt t="23665" x="2430463" y="971550"/>
          <p14:tracePt t="23682" x="1365250" y="661988"/>
          <p14:tracePt t="23697" x="1138238" y="517525"/>
          <p14:tracePt t="23715" x="1044575" y="423863"/>
          <p14:tracePt t="23732" x="1044575" y="414338"/>
          <p14:tracePt t="23748" x="1044575" y="393700"/>
          <p14:tracePt t="23765" x="1044575" y="361950"/>
          <p14:tracePt t="23767" x="1054100" y="361950"/>
          <p14:tracePt t="23782" x="1065213" y="352425"/>
          <p14:tracePt t="23814" x="1117600" y="352425"/>
          <p14:tracePt t="23854" x="1147763" y="352425"/>
          <p14:tracePt t="23871" x="1230313" y="382588"/>
          <p14:tracePt t="23881" x="1344613" y="444500"/>
          <p14:tracePt t="23897" x="1447800" y="527050"/>
          <p14:tracePt t="23914" x="1489075" y="538163"/>
          <p14:tracePt t="23932" x="1562100" y="579438"/>
          <p14:tracePt t="23947" x="1644650" y="661988"/>
          <p14:tracePt t="23965" x="1839913" y="796925"/>
          <p14:tracePt t="23967" x="1954213" y="879475"/>
          <p14:tracePt t="23984" x="2109788" y="971550"/>
          <p14:tracePt t="23998" x="2233613" y="1035050"/>
          <p14:tracePt t="24014" x="2306638" y="1076325"/>
          <p14:tracePt t="24015" x="2378075" y="1106488"/>
          <p14:tracePt t="24032" x="2481263" y="1179513"/>
          <p14:tracePt t="24047" x="2627313" y="1282700"/>
          <p14:tracePt t="24065" x="2905125" y="1417638"/>
          <p14:tracePt t="24082" x="3287713" y="1571625"/>
          <p14:tracePt t="24097" x="3640138" y="1635125"/>
          <p14:tracePt t="24115" x="3970338" y="1635125"/>
          <p14:tracePt t="24132" x="4364038" y="1635125"/>
          <p14:tracePt t="24149" x="4756150" y="1592263"/>
          <p14:tracePt t="24151" x="4849813" y="1530350"/>
          <p14:tracePt t="24164" x="4911725" y="1489075"/>
          <p14:tracePt t="24181" x="4964113" y="1292225"/>
          <p14:tracePt t="24183" x="4984750" y="1230313"/>
          <p14:tracePt t="24197" x="4984750" y="1127125"/>
          <p14:tracePt t="24199" x="4984750" y="1023938"/>
          <p14:tracePt t="24215" x="4911725" y="796925"/>
          <p14:tracePt t="24233" x="4714875" y="588963"/>
          <p14:tracePt t="24247" x="4405313" y="361950"/>
          <p14:tracePt t="24264" x="4052888" y="155575"/>
          <p14:tracePt t="24406" x="588963" y="20638"/>
          <p14:tracePt t="24414" x="527050" y="103188"/>
          <p14:tracePt t="24422" x="465138" y="206375"/>
          <p14:tracePt t="24432" x="434975" y="320675"/>
          <p14:tracePt t="24447" x="350838" y="579438"/>
          <p14:tracePt t="24465" x="350838" y="785813"/>
          <p14:tracePt t="24481" x="350838" y="1023938"/>
          <p14:tracePt t="24497" x="517525" y="1282700"/>
          <p14:tracePt t="24514" x="776288" y="1592263"/>
          <p14:tracePt t="24532" x="1085850" y="1768475"/>
          <p14:tracePt t="24535" x="1220788" y="1820863"/>
          <p14:tracePt t="24566" x="1685925" y="1965325"/>
          <p14:tracePt t="24567" x="1933575" y="2038350"/>
          <p14:tracePt t="24582" x="2139950" y="2079625"/>
          <p14:tracePt t="24584" x="2336800" y="2079625"/>
          <p14:tracePt t="24597" x="2554288" y="2130425"/>
          <p14:tracePt t="24598" x="2698750" y="2130425"/>
          <p14:tracePt t="24614" x="2968625" y="2130425"/>
          <p14:tracePt t="24632" x="3298825" y="2089150"/>
          <p14:tracePt t="24648" x="3660775" y="1985963"/>
          <p14:tracePt t="24664" x="4022725" y="1851025"/>
          <p14:tracePt t="24682" x="4270375" y="1685925"/>
          <p14:tracePt t="24697" x="4478338" y="1520825"/>
          <p14:tracePt t="24714" x="4549775" y="1458913"/>
          <p14:tracePt t="24732" x="4570413" y="1365250"/>
          <p14:tracePt t="24748" x="4591050" y="1168400"/>
          <p14:tracePt t="24751" x="4591050" y="1044575"/>
          <p14:tracePt t="24765" x="4570413" y="920750"/>
          <p14:tracePt t="24767" x="4519613" y="765175"/>
          <p14:tracePt t="24783" x="4373563" y="558800"/>
          <p14:tracePt t="24797" x="4260850" y="444500"/>
          <p14:tracePt t="24798" x="4167188" y="361950"/>
          <p14:tracePt t="24814" x="3898900" y="217488"/>
          <p14:tracePt t="24833" x="3578225" y="114300"/>
          <p14:tracePt t="24959" x="1044575" y="0"/>
          <p14:tracePt t="24966" x="950913" y="52388"/>
          <p14:tracePt t="24983" x="838200" y="114300"/>
          <p14:tracePt t="24998" x="755650" y="185738"/>
          <p14:tracePt t="25014" x="692150" y="309563"/>
          <p14:tracePt t="25031" x="609600" y="496888"/>
          <p14:tracePt t="25048" x="588963" y="682625"/>
          <p14:tracePt t="25065" x="588963" y="889000"/>
          <p14:tracePt t="25082" x="588963" y="1085850"/>
          <p14:tracePt t="25097" x="785813" y="1335088"/>
          <p14:tracePt t="25115" x="1074738" y="1676400"/>
          <p14:tracePt t="25130" x="1385888" y="1912938"/>
          <p14:tracePt t="25148" x="1798638" y="2100263"/>
          <p14:tracePt t="25164" x="2047875" y="2212975"/>
          <p14:tracePt t="25167" x="2171700" y="2212975"/>
          <p14:tracePt t="25182" x="2336800" y="2224088"/>
          <p14:tracePt t="25183" x="2439988" y="2254250"/>
          <p14:tracePt t="25197" x="2584450" y="2254250"/>
          <p14:tracePt t="25199" x="2751138" y="2254250"/>
          <p14:tracePt t="25215" x="3009900" y="2233613"/>
          <p14:tracePt t="25232" x="3225800" y="2141538"/>
          <p14:tracePt t="25248" x="3475038" y="1976438"/>
          <p14:tracePt t="25265" x="3681413" y="1820863"/>
          <p14:tracePt t="25282" x="3867150" y="1603375"/>
          <p14:tracePt t="25289" x="3908425" y="1500188"/>
          <p14:tracePt t="25299" x="3960813" y="1365250"/>
          <p14:tracePt t="25321" x="3970338" y="1055688"/>
          <p14:tracePt t="25330" x="3970338" y="930275"/>
          <p14:tracePt t="25347" x="3970338" y="693738"/>
          <p14:tracePt t="25365" x="3867150" y="455613"/>
          <p14:tracePt t="25368" x="3784600" y="320675"/>
          <p14:tracePt t="25382" x="3690938" y="206375"/>
          <p14:tracePt t="25384" x="3619500" y="144463"/>
          <p14:tracePt t="25397" x="3525838" y="82550"/>
          <p14:tracePt t="25399" x="3392488" y="31750"/>
          <p14:tracePt t="25730" x="1674813" y="20638"/>
          <p14:tracePt t="25749" x="1644650" y="41275"/>
          <p14:tracePt t="25751" x="1612900" y="52388"/>
          <p14:tracePt t="25765" x="1592263" y="52388"/>
          <p14:tracePt t="25766" x="1541463" y="61913"/>
          <p14:tracePt t="25780" x="1509713" y="82550"/>
          <p14:tracePt t="25799" x="1385888" y="123825"/>
          <p14:tracePt t="25815" x="1303338" y="185738"/>
          <p14:tracePt t="25832" x="1209675" y="279400"/>
          <p14:tracePt t="25864" x="1085850" y="465138"/>
          <p14:tracePt t="25881" x="1023938" y="609600"/>
          <p14:tracePt t="25897" x="1012825" y="693738"/>
          <p14:tracePt t="25914" x="1012825" y="744538"/>
          <p14:tracePt t="25932" x="1012825" y="796925"/>
          <p14:tracePt t="25947" x="1023938" y="838200"/>
          <p14:tracePt t="25965" x="1044575" y="858838"/>
          <p14:tracePt t="25966" x="1085850" y="889000"/>
          <p14:tracePt t="25982" x="1127125" y="900113"/>
          <p14:tracePt t="25984" x="1147763" y="909638"/>
          <p14:tracePt t="25998" x="1189038" y="941388"/>
          <p14:tracePt t="26015" x="1230313" y="950913"/>
          <p14:tracePt t="26032" x="1241425" y="962025"/>
          <p14:tracePt t="26048" x="1271588" y="962025"/>
          <p14:tracePt t="26065" x="1292225" y="971550"/>
          <p14:tracePt t="26082" x="1312863" y="982663"/>
          <p14:tracePt t="26097" x="1365250" y="982663"/>
          <p14:tracePt t="26115" x="1447800" y="982663"/>
          <p14:tracePt t="26131" x="1500188" y="982663"/>
          <p14:tracePt t="26148" x="1592263" y="993775"/>
          <p14:tracePt t="26164" x="1695450" y="993775"/>
          <p14:tracePt t="26166" x="1736725" y="1003300"/>
          <p14:tracePt t="26182" x="1789113" y="1014413"/>
          <p14:tracePt t="26184" x="1830388" y="1014413"/>
          <p14:tracePt t="26197" x="1862138" y="1035050"/>
          <p14:tracePt t="26263" x="1892300" y="1044575"/>
          <p14:tracePt t="26294" x="1903413" y="1044575"/>
          <p14:tracePt t="26314" x="1912938" y="1044575"/>
          <p14:tracePt t="26406" x="1933575" y="1044575"/>
          <p14:tracePt t="26414" x="1944688" y="1044575"/>
          <p14:tracePt t="26431" x="1965325" y="1044575"/>
          <p14:tracePt t="26438" x="1985963" y="1044575"/>
          <p14:tracePt t="26454" x="2006600" y="1044575"/>
          <p14:tracePt t="26470" x="2006600" y="1035050"/>
          <p14:tracePt t="26576" x="2006600" y="1023938"/>
          <p14:tracePt t="26599" x="2006600" y="1003300"/>
          <p14:tracePt t="26614" x="2006600" y="993775"/>
          <p14:tracePt t="26663" x="2016125" y="982663"/>
          <p14:tracePt t="26694" x="2036763" y="982663"/>
          <p14:tracePt t="26714" x="2047875" y="971550"/>
          <p14:tracePt t="26846" x="2047875" y="962025"/>
          <p14:tracePt t="26854" x="2068513" y="930275"/>
          <p14:tracePt t="26870" x="2068513" y="909638"/>
          <p14:tracePt t="26880" x="2068513" y="900113"/>
          <p14:tracePt t="26898" x="2068513" y="868363"/>
          <p14:tracePt t="26914" x="2068513" y="847725"/>
          <p14:tracePt t="26932" x="2078038" y="838200"/>
          <p14:tracePt t="27023" x="2089150" y="827088"/>
          <p14:tracePt t="27030" x="2089150" y="817563"/>
          <p14:tracePt t="27055" x="2089150" y="806450"/>
          <p14:tracePt t="27065" x="2089150" y="796925"/>
          <p14:tracePt t="27086" x="2089150" y="776288"/>
          <p14:tracePt t="28398" x="2098675" y="785813"/>
          <p14:tracePt t="28414" x="2119313" y="806450"/>
          <p14:tracePt t="28438" x="2130425" y="806450"/>
          <p14:tracePt t="28465" x="2151063" y="817563"/>
          <p14:tracePt t="28481" x="2265363" y="879475"/>
          <p14:tracePt t="28497" x="2368550" y="930275"/>
          <p14:tracePt t="28514" x="2730500" y="1014413"/>
          <p14:tracePt t="28531" x="3246438" y="1147763"/>
          <p14:tracePt t="28548" x="3940175" y="1282700"/>
          <p14:tracePt t="28552" x="4311650" y="1355725"/>
          <p14:tracePt t="28564" x="4673600" y="1397000"/>
          <p14:tracePt t="28581" x="4964113" y="1489075"/>
          <p14:tracePt t="28583" x="5108575" y="1562100"/>
          <p14:tracePt t="28597" x="5264150" y="1592263"/>
          <p14:tracePt t="28597" x="5387975" y="1635125"/>
          <p14:tracePt t="28615" x="5708650" y="1768475"/>
          <p14:tracePt t="28631" x="5842000" y="1809750"/>
          <p14:tracePt t="28648" x="5873750" y="1830388"/>
          <p14:tracePt t="28665" x="5883275" y="1851025"/>
          <p14:tracePt t="28681" x="5894388" y="1871663"/>
          <p14:tracePt t="28697" x="5903913" y="1882775"/>
          <p14:tracePt t="28750" x="5903913" y="1892300"/>
          <p14:tracePt t="28863" x="5903913" y="1903413"/>
          <p14:tracePt t="29047" x="5903913" y="1924050"/>
          <p14:tracePt t="29064" x="5903913" y="1944688"/>
          <p14:tracePt t="29081" x="5903913" y="1965325"/>
          <p14:tracePt t="29097" x="5935663" y="2006600"/>
          <p14:tracePt t="29114" x="5946775" y="2027238"/>
          <p14:tracePt t="29131" x="6008688" y="2100263"/>
          <p14:tracePt t="29147" x="6059488" y="2162175"/>
          <p14:tracePt t="29164" x="6111875" y="2212975"/>
          <p14:tracePt t="29166" x="6121400" y="2224088"/>
          <p14:tracePt t="29180" x="6132513" y="2233613"/>
          <p14:tracePt t="29196" x="6142038" y="2254250"/>
          <p14:tracePt t="29216" x="6173788" y="2265363"/>
          <p14:tracePt t="29302" x="6194425" y="2286000"/>
          <p14:tracePt t="29334" x="6194425" y="2297113"/>
          <p14:tracePt t="29398" x="6194425" y="2306638"/>
          <p14:tracePt t="29414" x="6183313" y="2317750"/>
          <p14:tracePt t="29432" x="6183313" y="2327275"/>
          <p14:tracePt t="29464" x="6162675" y="2347913"/>
          <p14:tracePt t="29481" x="6142038" y="2359025"/>
          <p14:tracePt t="29496" x="6121400" y="2379663"/>
          <p14:tracePt t="29514" x="6111875" y="2409825"/>
          <p14:tracePt t="29530" x="6100763" y="2430463"/>
          <p14:tracePt t="29547" x="6091238" y="2441575"/>
          <p14:tracePt t="29565" x="6070600" y="2462213"/>
          <p14:tracePt t="29567" x="6070600" y="2471738"/>
          <p14:tracePt t="29581" x="6059488" y="2482850"/>
          <p14:tracePt t="29584" x="6049963" y="2492375"/>
          <p14:tracePt t="29615" x="6018213" y="2554288"/>
          <p14:tracePt t="29631" x="6018213" y="2565400"/>
          <p14:tracePt t="29648" x="6008688" y="2574925"/>
          <p14:tracePt t="29664" x="6008688" y="2586038"/>
          <p14:tracePt t="29681" x="5997575" y="2595563"/>
          <p14:tracePt t="30055" x="5997575" y="2565400"/>
          <p14:tracePt t="30079" x="5997575" y="2554288"/>
          <p14:tracePt t="30087" x="6008688" y="2544763"/>
          <p14:tracePt t="30099" x="6018213" y="2524125"/>
          <p14:tracePt t="30114" x="6029325" y="2462213"/>
          <p14:tracePt t="30131" x="6049963" y="2347913"/>
          <p14:tracePt t="30147" x="6080125" y="2274888"/>
          <p14:tracePt t="30165" x="6100763" y="2233613"/>
          <p14:tracePt t="30167" x="6132513" y="2212975"/>
          <p14:tracePt t="30206" x="6142038" y="2212975"/>
          <p14:tracePt t="30215" x="6173788" y="2212975"/>
          <p14:tracePt t="30230" x="6215063" y="2212975"/>
          <p14:tracePt t="30248" x="6224588" y="2233613"/>
          <p14:tracePt t="30266" x="6245225" y="2274888"/>
          <p14:tracePt t="30282" x="6276975" y="2338388"/>
          <p14:tracePt t="30296" x="6308725" y="2420938"/>
          <p14:tracePt t="30314" x="6308725" y="2482850"/>
          <p14:tracePt t="30331" x="6329363" y="2544763"/>
          <p14:tracePt t="30347" x="6350000" y="2606675"/>
          <p14:tracePt t="30364" x="6359525" y="2647950"/>
          <p14:tracePt t="30381" x="6380163" y="2720975"/>
          <p14:tracePt t="30382" x="6391275" y="2730500"/>
          <p14:tracePt t="30397" x="6391275" y="2741613"/>
          <p14:tracePt t="30398" x="6400800" y="2771775"/>
          <p14:tracePt t="30414" x="6411913" y="2771775"/>
          <p14:tracePt t="30431" x="6411913" y="2782888"/>
          <p14:tracePt t="30448" x="6432550" y="2792413"/>
          <p14:tracePt t="30465" x="6473825" y="2792413"/>
          <p14:tracePt t="30481" x="6607175" y="2762250"/>
          <p14:tracePt t="30497" x="6680200" y="2709863"/>
          <p14:tracePt t="30514" x="6824663" y="2617788"/>
          <p14:tracePt t="30530" x="6865938" y="2574925"/>
          <p14:tracePt t="30547" x="6886575" y="2554288"/>
          <p14:tracePt t="30564" x="6897688" y="2544763"/>
          <p14:tracePt t="31814" x="6886575" y="2544763"/>
          <p14:tracePt t="31838" x="6877050" y="2554288"/>
          <p14:tracePt t="31847" x="6865938" y="2565400"/>
          <p14:tracePt t="31910" x="6856413" y="2574925"/>
          <p14:tracePt t="31958" x="6845300" y="2574925"/>
          <p14:tracePt t="31974" x="6835775" y="2574925"/>
          <p14:tracePt t="31990" x="6824663" y="2574925"/>
          <p14:tracePt t="32015" x="6783388" y="2586038"/>
          <p14:tracePt t="32126" x="6762750" y="2586038"/>
          <p14:tracePt t="32377" x="6753225" y="2586038"/>
          <p14:tracePt t="32487" x="6794500" y="2586038"/>
          <p14:tracePt t="32494" x="6877050" y="2586038"/>
          <p14:tracePt t="32502" x="6938963" y="2586038"/>
          <p14:tracePt t="32513" x="7032625" y="2586038"/>
          <p14:tracePt t="32531" x="7177088" y="2586038"/>
          <p14:tracePt t="32547" x="7342188" y="2586038"/>
          <p14:tracePt t="32563" x="7477125" y="2586038"/>
          <p14:tracePt t="32580" x="7548563" y="2595563"/>
          <p14:tracePt t="32596" x="7662863" y="2617788"/>
          <p14:tracePt t="32614" x="7734300" y="2638425"/>
          <p14:tracePt t="32630" x="7754938" y="2638425"/>
          <p14:tracePt t="32648" x="7807325" y="2659063"/>
          <p14:tracePt t="32663" x="7900988" y="2659063"/>
          <p14:tracePt t="32681" x="7951788" y="2659063"/>
          <p14:tracePt t="32697" x="8024813" y="2647950"/>
          <p14:tracePt t="32713" x="8054975" y="2617788"/>
          <p14:tracePt t="32742" x="8066088" y="2617788"/>
          <p14:tracePt t="32750" x="8075613" y="2606675"/>
          <p14:tracePt t="32764" x="8086725" y="2606675"/>
          <p14:tracePt t="32781" x="8107363" y="2586038"/>
          <p14:tracePt t="32783" x="8159750" y="2554288"/>
          <p14:tracePt t="32796" x="8169275" y="2544763"/>
          <p14:tracePt t="32798" x="8210550" y="2513013"/>
          <p14:tracePt t="32814" x="8272463" y="2492375"/>
          <p14:tracePt t="32831" x="8366125" y="2430463"/>
          <p14:tracePt t="32848" x="8437563" y="2379663"/>
          <p14:tracePt t="32865" x="8510588" y="2347913"/>
          <p14:tracePt t="32882" x="8562975" y="2327275"/>
          <p14:tracePt t="32897" x="8593138" y="2317750"/>
          <p14:tracePt t="32967" x="8604250" y="2306638"/>
          <p14:tracePt t="32982" x="8604250" y="2297113"/>
          <p14:tracePt t="32990" x="8583613" y="2274888"/>
          <p14:tracePt t="33015" x="8478838" y="2265363"/>
          <p14:tracePt t="33031" x="8448675" y="2265363"/>
          <p14:tracePt t="33046" x="8396288" y="2265363"/>
          <p14:tracePt t="33064" x="8386763" y="2265363"/>
          <p14:tracePt t="33081" x="8355013" y="2265363"/>
          <p14:tracePt t="33097" x="8334375" y="2286000"/>
          <p14:tracePt t="33114" x="8272463" y="2327275"/>
          <p14:tracePt t="33130" x="8242300" y="2389188"/>
          <p14:tracePt t="33147" x="8231188" y="2451100"/>
          <p14:tracePt t="33163" x="8231188" y="2471738"/>
          <p14:tracePt t="33190" x="8231188" y="2492375"/>
          <p14:tracePt t="33215" x="8283575" y="2503488"/>
          <p14:tracePt t="33231" x="8396288" y="2492375"/>
          <p14:tracePt t="33248" x="8510588" y="2471738"/>
          <p14:tracePt t="33265" x="8572500" y="2471738"/>
          <p14:tracePt t="33282" x="8624888" y="2451100"/>
          <p14:tracePt t="33342" x="8624888" y="2430463"/>
          <p14:tracePt t="33365" x="8624888" y="2389188"/>
          <p14:tracePt t="33381" x="8613775" y="2347913"/>
          <p14:tracePt t="33382" x="8593138" y="2338388"/>
          <p14:tracePt t="33396" x="8583613" y="2327275"/>
          <p14:tracePt t="33398" x="8551863" y="2327275"/>
          <p14:tracePt t="33414" x="8542338" y="2327275"/>
          <p14:tracePt t="33430" x="8521700" y="2327275"/>
          <p14:tracePt t="33479" x="8510588" y="2327275"/>
          <p14:tracePt t="33495" x="8501063" y="2327275"/>
          <p14:tracePt t="33514" x="8489950" y="2327275"/>
          <p14:tracePt t="33531" x="8478838" y="2327275"/>
          <p14:tracePt t="33567" x="8469313" y="2327275"/>
          <p14:tracePt t="33590" x="8448675" y="2327275"/>
          <p14:tracePt t="33598" x="8416925" y="2327275"/>
          <p14:tracePt t="33614" x="8396288" y="2327275"/>
          <p14:tracePt t="33630" x="8375650" y="2327275"/>
          <p14:tracePt t="33647" x="8366125" y="2327275"/>
          <p14:tracePt t="33680" x="8355013" y="2327275"/>
          <p14:tracePt t="33823" x="8345488" y="2327275"/>
          <p14:tracePt t="33838" x="8345488" y="2338388"/>
          <p14:tracePt t="33864" x="8324850" y="2379663"/>
          <p14:tracePt t="33881" x="8324850" y="2389188"/>
          <p14:tracePt t="33896" x="8324850" y="2400300"/>
          <p14:tracePt t="33914" x="8324850" y="2420938"/>
          <p14:tracePt t="33975" x="8324850" y="2441575"/>
          <p14:tracePt t="34118" x="8324850" y="2451100"/>
          <p14:tracePt t="34126" x="8324850" y="2471738"/>
          <p14:tracePt t="34134" x="8324850" y="2482850"/>
          <p14:tracePt t="34164" x="8324850" y="2503488"/>
          <p14:tracePt t="34180" x="8313738" y="2533650"/>
          <p14:tracePt t="34196" x="8313738" y="2544763"/>
          <p14:tracePt t="34214" x="8304213" y="2574925"/>
          <p14:tracePt t="35998" x="8293100" y="2595563"/>
          <p14:tracePt t="36975" x="8283575" y="2595563"/>
          <p14:tracePt t="37263" x="8262938" y="2595563"/>
          <p14:tracePt t="37270" x="8262938" y="2574925"/>
          <p14:tracePt t="37283" x="8262938" y="2533650"/>
          <p14:tracePt t="37297" x="8262938" y="2400300"/>
          <p14:tracePt t="37313" x="8293100" y="2297113"/>
          <p14:tracePt t="37330" x="8416925" y="2141538"/>
          <p14:tracePt t="37347" x="8604250" y="2006600"/>
          <p14:tracePt t="37364" x="8945563" y="1882775"/>
          <p14:tracePt t="37380" x="9275763" y="1851025"/>
          <p14:tracePt t="37396" x="9585325" y="1851025"/>
          <p14:tracePt t="37398" x="9648825" y="1851025"/>
          <p14:tracePt t="37414" x="9710738" y="1851025"/>
          <p14:tracePt t="37416" x="9720263" y="1851025"/>
          <p14:tracePt t="37431" x="9740900" y="1862138"/>
          <p14:tracePt t="37463" x="9761538" y="1871663"/>
          <p14:tracePt t="37480" x="9793288" y="1892300"/>
          <p14:tracePt t="37496" x="9813925" y="1903413"/>
          <p14:tracePt t="37513" x="9813925" y="1912938"/>
          <p14:tracePt t="37532" x="9813925" y="1965325"/>
          <p14:tracePt t="37546" x="9813925" y="2006600"/>
          <p14:tracePt t="37563" x="9813925" y="2058988"/>
          <p14:tracePt t="37580" x="9813925" y="2079625"/>
          <p14:tracePt t="37596" x="9813925" y="2109788"/>
          <p14:tracePt t="37631" x="9802813" y="2120900"/>
          <p14:tracePt t="37647" x="9793288" y="2141538"/>
          <p14:tracePt t="37664" x="9761538" y="2162175"/>
          <p14:tracePt t="37681" x="9740900" y="2182813"/>
          <p14:tracePt t="37696" x="9720263" y="2182813"/>
          <p14:tracePt t="37713" x="9690100" y="2192338"/>
          <p14:tracePt t="37935" x="9678988" y="2192338"/>
          <p14:tracePt t="37950" x="9669463" y="2192338"/>
          <p14:tracePt t="37964" x="9658350" y="2192338"/>
          <p14:tracePt t="37983" x="9637713" y="2192338"/>
          <p14:tracePt t="37998" x="9617075" y="2203450"/>
          <p14:tracePt t="38030" x="9596438" y="2203450"/>
          <p14:tracePt t="38047" x="9585325" y="2203450"/>
          <p14:tracePt t="38066" x="9575800" y="2203450"/>
          <p14:tracePt t="38167" x="9564688" y="2203450"/>
          <p14:tracePt t="39271" x="9544050" y="2203450"/>
          <p14:tracePt t="39278" x="9534525" y="2203450"/>
          <p14:tracePt t="39286" x="9523413" y="2203450"/>
          <p14:tracePt t="39367" x="9493250" y="2203450"/>
          <p14:tracePt t="39375" x="9461500" y="2203450"/>
          <p14:tracePt t="39382" x="9399588" y="2203450"/>
          <p14:tracePt t="39396" x="9275763" y="2203450"/>
          <p14:tracePt t="39413" x="9069388" y="2192338"/>
          <p14:tracePt t="39414" x="8975725" y="2192338"/>
          <p14:tracePt t="39430" x="8748713" y="2192338"/>
          <p14:tracePt t="39446" x="8501063" y="2192338"/>
          <p14:tracePt t="39463" x="8210550" y="2192338"/>
          <p14:tracePt t="39480" x="8066088" y="2192338"/>
          <p14:tracePt t="39496" x="7983538" y="2171700"/>
          <p14:tracePt t="39513" x="7889875" y="2171700"/>
          <p14:tracePt t="39530" x="7818438" y="2171700"/>
          <p14:tracePt t="39622" x="7807325" y="2162175"/>
          <p14:tracePt t="39680" x="7807325" y="2151063"/>
          <p14:tracePt t="39902" x="7807325" y="2162175"/>
          <p14:tracePt t="39918" x="7807325" y="2182813"/>
          <p14:tracePt t="39930" x="7827963" y="2203450"/>
          <p14:tracePt t="39946" x="7839075" y="2212975"/>
          <p14:tracePt t="40087" x="7839075" y="2233613"/>
          <p14:tracePt t="40102" x="7839075" y="2244725"/>
          <p14:tracePt t="40118" x="7839075" y="2254250"/>
          <p14:tracePt t="40150" x="7839075" y="2265363"/>
          <p14:tracePt t="40166" x="7827963" y="2274888"/>
          <p14:tracePt t="40214" x="7818438" y="2286000"/>
          <p14:tracePt t="40222" x="7807325" y="2274888"/>
          <p14:tracePt t="40247" x="7807325" y="2254250"/>
          <p14:tracePt t="40431" x="7807325" y="2244725"/>
          <p14:tracePt t="40454" x="7818438" y="2244725"/>
          <p14:tracePt t="40463" x="7827963" y="2244725"/>
          <p14:tracePt t="40480" x="7839075" y="2254250"/>
          <p14:tracePt t="40496" x="7839075" y="2265363"/>
          <p14:tracePt t="40654" x="7827963" y="2265363"/>
          <p14:tracePt t="40663" x="7786688" y="2265363"/>
          <p14:tracePt t="40680" x="7693025" y="2224088"/>
          <p14:tracePt t="40696" x="7580313" y="2203450"/>
          <p14:tracePt t="40713" x="7466013" y="2162175"/>
          <p14:tracePt t="40730" x="7383463" y="2141538"/>
          <p14:tracePt t="40746" x="7300913" y="2141538"/>
          <p14:tracePt t="40763" x="7218363" y="2141538"/>
          <p14:tracePt t="40781" x="7186613" y="2141538"/>
          <p14:tracePt t="40784" x="7177088" y="2141538"/>
          <p14:tracePt t="40813" x="7165975" y="2141538"/>
          <p14:tracePt t="41080" x="7135813" y="2141538"/>
          <p14:tracePt t="41086" x="7073900" y="2141538"/>
          <p14:tracePt t="41096" x="7010400" y="2141538"/>
          <p14:tracePt t="41114" x="6897688" y="2141538"/>
          <p14:tracePt t="41130" x="6877050" y="2141538"/>
          <p14:tracePt t="41147" x="6794500" y="2141538"/>
          <p14:tracePt t="41163" x="6753225" y="2162175"/>
          <p14:tracePt t="41181" x="6721475" y="2171700"/>
          <p14:tracePt t="41213" x="6721475" y="2182813"/>
          <p14:tracePt t="41231" x="6711950" y="2203450"/>
          <p14:tracePt t="41263" x="6711950" y="2212975"/>
          <p14:tracePt t="41264" x="6711950" y="2224088"/>
          <p14:tracePt t="41327" x="6711950" y="2244725"/>
          <p14:tracePt t="41342" x="6711950" y="2254250"/>
          <p14:tracePt t="41364" x="6711950" y="2265363"/>
          <p14:tracePt t="41398" x="6711950" y="2274888"/>
          <p14:tracePt t="41412" x="6711950" y="2286000"/>
          <p14:tracePt t="41430" x="6711950" y="2306638"/>
          <p14:tracePt t="41471" x="6721475" y="2306638"/>
          <p14:tracePt t="41495" x="6732588" y="2306638"/>
          <p14:tracePt t="41535" x="6742113" y="2306638"/>
          <p14:tracePt t="41542" x="6742113" y="2297113"/>
          <p14:tracePt t="41563" x="6732588" y="2265363"/>
          <p14:tracePt t="41580" x="6732588" y="2254250"/>
          <p14:tracePt t="41596" x="6721475" y="2244725"/>
          <p14:tracePt t="41871" x="6721475" y="2212975"/>
          <p14:tracePt t="41879" x="6721475" y="2203450"/>
          <p14:tracePt t="41886" x="6711950" y="2182813"/>
          <p14:tracePt t="41896" x="6700838" y="2151063"/>
          <p14:tracePt t="41913" x="6670675" y="2109788"/>
          <p14:tracePt t="41930" x="6659563" y="2100263"/>
          <p14:tracePt t="41946" x="6618288" y="2058988"/>
          <p14:tracePt t="41962" x="6577013" y="2047875"/>
          <p14:tracePt t="41980" x="6565900" y="2038350"/>
          <p14:tracePt t="41996" x="6545263" y="2038350"/>
          <p14:tracePt t="42054" x="6535738" y="2038350"/>
          <p14:tracePt t="42063" x="6524625" y="2038350"/>
          <p14:tracePt t="42080" x="6515100" y="2038350"/>
          <p14:tracePt t="42097" x="6494463" y="2047875"/>
          <p14:tracePt t="42113" x="6483350" y="2068513"/>
          <p14:tracePt t="42134" x="6473825" y="2079625"/>
          <p14:tracePt t="42148" x="6473825" y="2089150"/>
          <p14:tracePt t="42163" x="6462713" y="2109788"/>
          <p14:tracePt t="42180" x="6442075" y="2130425"/>
          <p14:tracePt t="42185" x="6442075" y="2141538"/>
          <p14:tracePt t="42197" x="6432550" y="2141538"/>
          <p14:tracePt t="42198" x="6421438" y="2151063"/>
          <p14:tracePt t="42230" x="6421438" y="2182813"/>
          <p14:tracePt t="42327" x="6453188" y="2162175"/>
          <p14:tracePt t="42335" x="6494463" y="2130425"/>
          <p14:tracePt t="42346" x="6586538" y="2079625"/>
          <p14:tracePt t="42363" x="6680200" y="2017713"/>
          <p14:tracePt t="42380" x="6815138" y="1985963"/>
          <p14:tracePt t="42396" x="6886575" y="1954213"/>
          <p14:tracePt t="42415" x="6938963" y="1954213"/>
          <p14:tracePt t="42431" x="7000875" y="1944688"/>
          <p14:tracePt t="42463" x="7010400" y="1944688"/>
          <p14:tracePt t="42480" x="7053263" y="1954213"/>
          <p14:tracePt t="42496" x="7083425" y="1954213"/>
          <p14:tracePt t="42513" x="7115175" y="1997075"/>
          <p14:tracePt t="42529" x="7165975" y="2100263"/>
          <p14:tracePt t="42546" x="7186613" y="2151063"/>
          <p14:tracePt t="42564" x="7207250" y="2192338"/>
          <p14:tracePt t="42580" x="7207250" y="2224088"/>
          <p14:tracePt t="42596" x="7218363" y="2233613"/>
          <p14:tracePt t="42791" x="7218363" y="2212975"/>
          <p14:tracePt t="42822" x="7207250" y="2212975"/>
          <p14:tracePt t="42846" x="7197725" y="2212975"/>
          <p14:tracePt t="42854" x="7177088" y="2212975"/>
          <p14:tracePt t="42886" x="7165975" y="2212975"/>
          <p14:tracePt t="42902" x="7156450" y="2212975"/>
          <p14:tracePt t="42913" x="7135813" y="2212975"/>
          <p14:tracePt t="42929" x="7124700" y="2212975"/>
          <p14:tracePt t="43408" x="7115175" y="2212975"/>
          <p14:tracePt t="43879" x="7104063" y="2212975"/>
          <p14:tracePt t="43966" x="7094538" y="2212975"/>
          <p14:tracePt t="44247" x="7073900" y="2212975"/>
          <p14:tracePt t="44336" x="7062788" y="2212975"/>
          <p14:tracePt t="45030" x="7032625" y="2203450"/>
          <p14:tracePt t="45038" x="7021513" y="2192338"/>
          <p14:tracePt t="45063" x="7000875" y="2182813"/>
          <p14:tracePt t="45086" x="7000875" y="2171700"/>
          <p14:tracePt t="45679" x="7032625" y="2130425"/>
          <p14:tracePt t="45686" x="7083425" y="2100263"/>
          <p14:tracePt t="45702" x="7104063" y="2089150"/>
          <p14:tracePt t="45713" x="7115175" y="2079625"/>
          <p14:tracePt t="45730" x="7135813" y="2058988"/>
          <p14:tracePt t="48966" x="7124700" y="2079625"/>
          <p14:tracePt t="48974" x="7073900" y="2130425"/>
          <p14:tracePt t="48982" x="7032625" y="2162175"/>
          <p14:tracePt t="48996" x="6980238" y="2233613"/>
          <p14:tracePt t="49013" x="6865938" y="2338388"/>
          <p14:tracePt t="49016" x="6824663" y="2409825"/>
          <p14:tracePt t="49030" x="6773863" y="2462213"/>
          <p14:tracePt t="49047" x="6732588" y="2533650"/>
          <p14:tracePt t="49063" x="6670675" y="2606675"/>
          <p14:tracePt t="49079" x="6659563" y="2679700"/>
          <p14:tracePt t="49096" x="6565900" y="2844800"/>
          <p14:tracePt t="49114" x="6503988" y="2927350"/>
          <p14:tracePt t="49130" x="6453188" y="3030538"/>
          <p14:tracePt t="49147" x="6421438" y="3062288"/>
          <p14:tracePt t="49163" x="6411913" y="3092450"/>
          <p14:tracePt t="49181" x="6370638" y="3144838"/>
          <p14:tracePt t="49183" x="6359525" y="3154363"/>
          <p14:tracePt t="49198" x="6350000" y="3165475"/>
          <p14:tracePt t="49229" x="6338888" y="3165475"/>
          <p14:tracePt t="49263" x="6329363" y="3165475"/>
          <p14:tracePt t="49280" x="6276975" y="3165475"/>
          <p14:tracePt t="49297" x="6203950" y="3175000"/>
          <p14:tracePt t="49313" x="6100763" y="3195638"/>
          <p14:tracePt t="49329" x="5988050" y="3206750"/>
          <p14:tracePt t="49347" x="5915025" y="3206750"/>
          <p14:tracePt t="49364" x="5821363" y="3227388"/>
          <p14:tracePt t="49367" x="5791200" y="3236913"/>
          <p14:tracePt t="49379" x="5738813" y="3236913"/>
          <p14:tracePt t="49396" x="5614988" y="3236913"/>
          <p14:tracePt t="49399" x="5573713" y="3236913"/>
          <p14:tracePt t="49413" x="5553075" y="3236913"/>
          <p14:tracePt t="49415" x="5491163" y="3236913"/>
          <p14:tracePt t="49430" x="5376863" y="3236913"/>
          <p14:tracePt t="49447" x="5253038" y="3227388"/>
          <p14:tracePt t="49462" x="5211763" y="3227388"/>
          <p14:tracePt t="49479" x="5181600" y="3206750"/>
          <p14:tracePt t="49498" x="5118100" y="3206750"/>
          <p14:tracePt t="49514" x="5076825" y="3206750"/>
          <p14:tracePt t="49529" x="5005388" y="3206750"/>
          <p14:tracePt t="49546" x="4953000" y="3206750"/>
          <p14:tracePt t="49563" x="4932363" y="3216275"/>
          <p14:tracePt t="49580" x="4922838" y="3216275"/>
          <p14:tracePt t="49657" x="4911725" y="3216275"/>
          <p14:tracePt t="49662" x="4902200" y="3216275"/>
          <p14:tracePt t="49942" x="4891088" y="3216275"/>
          <p14:tracePt t="49950" x="4891088" y="3206750"/>
          <p14:tracePt t="49964" x="4891088" y="3195638"/>
          <p14:tracePt t="49980" x="4891088" y="3165475"/>
          <p14:tracePt t="49996" x="4891088" y="3154363"/>
          <p14:tracePt t="50111" x="4902200" y="3144838"/>
          <p14:tracePt t="50158" x="4902200" y="3133725"/>
          <p14:tracePt t="50215" x="4902200" y="3124200"/>
          <p14:tracePt t="50238" x="4891088" y="3124200"/>
          <p14:tracePt t="50247" x="4881563" y="3124200"/>
          <p14:tracePt t="50263" x="4849813" y="3113088"/>
          <p14:tracePt t="50296" x="4829175" y="3113088"/>
          <p14:tracePt t="50302" x="4808538" y="3113088"/>
          <p14:tracePt t="50312" x="4797425" y="3113088"/>
          <p14:tracePt t="50342" x="4787900" y="3113088"/>
          <p14:tracePt t="50446" x="4787900" y="3092450"/>
          <p14:tracePt t="50454" x="4808538" y="3092450"/>
          <p14:tracePt t="50463" x="4829175" y="3082925"/>
          <p14:tracePt t="50481" x="4840288" y="3062288"/>
          <p14:tracePt t="50497" x="4849813" y="3062288"/>
          <p14:tracePt t="50512" x="4870450" y="3051175"/>
          <p14:tracePt t="50566" x="4881563" y="3051175"/>
          <p14:tracePt t="50599" x="4891088" y="3051175"/>
          <p14:tracePt t="50696" x="4891088" y="3062288"/>
          <p14:tracePt t="50710" x="4891088" y="3082925"/>
          <p14:tracePt t="50729" x="4891088" y="3092450"/>
          <p14:tracePt t="50746" x="4870450" y="3113088"/>
          <p14:tracePt t="50762" x="4840288" y="3154363"/>
          <p14:tracePt t="50780" x="4767263" y="3216275"/>
          <p14:tracePt t="50796" x="4725988" y="3248025"/>
          <p14:tracePt t="50813" x="4714875" y="3257550"/>
          <p14:tracePt t="50829" x="4714875" y="3268663"/>
          <p14:tracePt t="50830" x="4714875" y="3289300"/>
          <p14:tracePt t="50847" x="4714875" y="3321050"/>
          <p14:tracePt t="50862" x="4725988" y="3403600"/>
          <p14:tracePt t="50880" x="4849813" y="3536950"/>
          <p14:tracePt t="50897" x="4964113" y="3671888"/>
          <p14:tracePt t="50912" x="5087938" y="3765550"/>
          <p14:tracePt t="50928" x="5181600" y="3857625"/>
          <p14:tracePt t="50947" x="5273675" y="3941763"/>
          <p14:tracePt t="50964" x="5335588" y="3971925"/>
          <p14:tracePt t="50967" x="5367338" y="3992563"/>
          <p14:tracePt t="50979" x="5376863" y="3992563"/>
          <p14:tracePt t="50998" x="5387975" y="4003675"/>
          <p14:tracePt t="51143" x="5397500" y="4013200"/>
          <p14:tracePt t="51151" x="5397500" y="4024313"/>
          <p14:tracePt t="51181" x="5408613" y="4044950"/>
          <p14:tracePt t="51197" x="5418138" y="4065588"/>
          <p14:tracePt t="51199" x="5418138" y="4086225"/>
          <p14:tracePt t="51213" x="5438775" y="4106863"/>
          <p14:tracePt t="51215" x="5449888" y="4116388"/>
          <p14:tracePt t="51229" x="5449888" y="4137025"/>
          <p14:tracePt t="51230" x="5459413" y="4157663"/>
          <p14:tracePt t="51247" x="5470525" y="4168775"/>
          <p14:tracePt t="51263" x="5491163" y="4189413"/>
          <p14:tracePt t="51265" x="5511800" y="4210050"/>
          <p14:tracePt t="51281" x="5521325" y="4230688"/>
          <p14:tracePt t="51297" x="5543550" y="4240213"/>
          <p14:tracePt t="51366" x="5553075" y="4240213"/>
          <p14:tracePt t="51374" x="5564188" y="4230688"/>
          <p14:tracePt t="51382" x="5564188" y="4178300"/>
          <p14:tracePt t="51397" x="5564188" y="4148138"/>
          <p14:tracePt t="51399" x="5532438" y="4095750"/>
          <p14:tracePt t="51414" x="5500688" y="4044950"/>
          <p14:tracePt t="51416" x="5429250" y="3971925"/>
          <p14:tracePt t="51429" x="5376863" y="3910013"/>
          <p14:tracePt t="51430" x="5326063" y="3889375"/>
          <p14:tracePt t="51448" x="5076825" y="3765550"/>
          <p14:tracePt t="51464" x="4508500" y="3703638"/>
          <p14:tracePt t="51479" x="3536950" y="3703638"/>
          <p14:tracePt t="51497" x="2274888" y="3703638"/>
          <p14:tracePt t="51512" x="1500188" y="3930650"/>
          <p14:tracePt t="51529" x="1241425" y="4095750"/>
          <p14:tracePt t="51546" x="930275" y="4354513"/>
          <p14:tracePt t="51563" x="776288" y="4603750"/>
          <p14:tracePt t="51580" x="765175" y="4913313"/>
          <p14:tracePt t="51597" x="806450" y="5265738"/>
          <p14:tracePt t="51599" x="847725" y="5316538"/>
          <p14:tracePt t="51612" x="950913" y="5492750"/>
          <p14:tracePt t="51616" x="1054100" y="5689600"/>
          <p14:tracePt t="51631" x="1065213" y="5927725"/>
          <p14:tracePt t="51647" x="1168400" y="6102350"/>
          <p14:tracePt t="51649" x="1312863" y="6278563"/>
          <p14:tracePt t="51664" x="1582738" y="6516688"/>
          <p14:tracePt t="51680" x="1924050" y="6713538"/>
          <p14:tracePt t="51697" x="2265363" y="6816725"/>
          <p14:tracePt t="51713" x="2492375" y="6846888"/>
          <p14:tracePt t="51729" x="2606675" y="6846888"/>
          <p14:tracePt t="51748" x="2709863" y="6846888"/>
          <p14:tracePt t="51763" x="2801938" y="6826250"/>
          <p14:tracePt t="51780" x="2957513" y="6743700"/>
          <p14:tracePt t="51798" x="2978150" y="6723063"/>
          <p14:tracePt t="51812" x="3019425" y="6681788"/>
          <p14:tracePt t="51829" x="3081338" y="6599238"/>
          <p14:tracePt t="51830" x="3122613" y="6526213"/>
          <p14:tracePt t="51848" x="3195638" y="6381750"/>
          <p14:tracePt t="51862" x="3216275" y="6340475"/>
          <p14:tracePt t="51864" x="3246438" y="6269038"/>
          <p14:tracePt t="51879" x="3298825" y="6164263"/>
          <p14:tracePt t="51897" x="3340100" y="6113463"/>
          <p14:tracePt t="51913" x="3371850" y="5978525"/>
          <p14:tracePt t="51929" x="3381375" y="5948363"/>
          <p14:tracePt t="51947" x="3392488" y="5937250"/>
          <p14:tracePt t="52014" x="3392488" y="5927725"/>
          <p14:tracePt t="52022" x="3402013" y="5927725"/>
          <p14:tracePt t="52030" x="3413125" y="5927725"/>
          <p14:tracePt t="52047" x="3484563" y="5927725"/>
          <p14:tracePt t="52064" x="3567113" y="5927725"/>
          <p14:tracePt t="52079" x="3702050" y="5927725"/>
          <p14:tracePt t="52097" x="3795713" y="5927725"/>
          <p14:tracePt t="52113" x="4022725" y="5927725"/>
          <p14:tracePt t="52129" x="4219575" y="5969000"/>
          <p14:tracePt t="52148" x="4260850" y="5969000"/>
          <p14:tracePt t="52151" x="4281488" y="5969000"/>
          <p14:tracePt t="52200" x="4291013" y="5969000"/>
          <p14:tracePt t="52359" x="4302125" y="5969000"/>
          <p14:tracePt t="53318" x="4302125" y="5978525"/>
          <p14:tracePt t="53326" x="4302125" y="5989638"/>
          <p14:tracePt t="53334" x="4302125" y="5999163"/>
          <p14:tracePt t="53346" x="4311650" y="5999163"/>
          <p14:tracePt t="53364" x="4322763" y="6010275"/>
          <p14:tracePt t="53406" x="4332288" y="6010275"/>
          <p14:tracePt t="53759" x="4352925" y="6010275"/>
          <p14:tracePt t="53780" x="4540250" y="5969000"/>
          <p14:tracePt t="53797" x="4787900" y="5843588"/>
          <p14:tracePt t="53800" x="4943475" y="5751513"/>
          <p14:tracePt t="53812" x="5056188" y="5689600"/>
          <p14:tracePt t="53815" x="5191125" y="5586413"/>
          <p14:tracePt t="53829" x="5305425" y="5502275"/>
          <p14:tracePt t="53831" x="5376863" y="5410200"/>
          <p14:tracePt t="53848" x="5438775" y="5254625"/>
          <p14:tracePt t="53879" x="5376863" y="4881563"/>
          <p14:tracePt t="53896" x="5159375" y="4686300"/>
          <p14:tracePt t="53912" x="4870450" y="4510088"/>
          <p14:tracePt t="53929" x="4540250" y="4324350"/>
          <p14:tracePt t="53947" x="3940175" y="4157663"/>
          <p14:tracePt t="53963" x="3225800" y="3971925"/>
          <p14:tracePt t="53980" x="2595563" y="3889375"/>
          <p14:tracePt t="53998" x="2327275" y="3889375"/>
          <p14:tracePt t="54000" x="2130425" y="3930650"/>
          <p14:tracePt t="54012" x="1985963" y="3930650"/>
          <p14:tracePt t="54030" x="1819275" y="4054475"/>
          <p14:tracePt t="54031" x="1768475" y="4065588"/>
          <p14:tracePt t="54048" x="1727200" y="4116388"/>
          <p14:tracePt t="54063" x="1685925" y="4210050"/>
          <p14:tracePt t="54081" x="1674813" y="4262438"/>
          <p14:tracePt t="54096" x="1665288" y="4313238"/>
          <p14:tracePt t="54112" x="1665288" y="4365625"/>
          <p14:tracePt t="54129" x="1706563" y="4427538"/>
          <p14:tracePt t="54147" x="1768475" y="4510088"/>
          <p14:tracePt t="54164" x="1839913" y="4633913"/>
          <p14:tracePt t="54167" x="1862138" y="4654550"/>
          <p14:tracePt t="54179" x="1903413" y="4706938"/>
          <p14:tracePt t="54197" x="1965325" y="4799013"/>
          <p14:tracePt t="54199" x="1985963" y="4830763"/>
          <p14:tracePt t="54213" x="2016125" y="4851400"/>
          <p14:tracePt t="54215" x="2068513" y="4892675"/>
          <p14:tracePt t="54229" x="2109788" y="4913313"/>
          <p14:tracePt t="54230" x="2151063" y="4945063"/>
          <p14:tracePt t="54248" x="2295525" y="4995863"/>
          <p14:tracePt t="54263" x="2451100" y="5037138"/>
          <p14:tracePt t="54279" x="2771775" y="5089525"/>
          <p14:tracePt t="54297" x="3133725" y="5089525"/>
          <p14:tracePt t="54313" x="3505200" y="5078413"/>
          <p14:tracePt t="54329" x="3887788" y="4995863"/>
          <p14:tracePt t="54347" x="4229100" y="4892675"/>
          <p14:tracePt t="54363" x="4508500" y="4727575"/>
          <p14:tracePt t="54379" x="4673600" y="4624388"/>
          <p14:tracePt t="54397" x="4705350" y="4583113"/>
          <p14:tracePt t="54399" x="4725988" y="4530725"/>
          <p14:tracePt t="54413" x="4746625" y="4498975"/>
          <p14:tracePt t="54415" x="4767263" y="4457700"/>
          <p14:tracePt t="54431" x="4797425" y="4416425"/>
          <p14:tracePt t="54447" x="4829175" y="4365625"/>
          <p14:tracePt t="54465" x="4849813" y="4324350"/>
          <p14:tracePt t="54480" x="4881563" y="4292600"/>
          <p14:tracePt t="54497" x="4891088" y="428307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9120" y="61162"/>
            <a:ext cx="12481098" cy="901676"/>
          </a:xfrm>
        </p:spPr>
        <p:txBody>
          <a:bodyPr/>
          <a:lstStyle/>
          <a:p>
            <a:r>
              <a:rPr lang="en-US" dirty="0"/>
              <a:t>The Memristor-Based Bayesian Machine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0262-D998-43DC-9786-FEA33247F219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4EE0F48-52F3-4E8E-89FA-D8EA9D0914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9"/>
          <a:stretch/>
        </p:blipFill>
        <p:spPr>
          <a:xfrm>
            <a:off x="741680" y="2077720"/>
            <a:ext cx="10915270" cy="366268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EE7DFDB-FFD7-4C0D-B825-A562FE92D6C8}"/>
              </a:ext>
            </a:extLst>
          </p:cNvPr>
          <p:cNvSpPr txBox="1"/>
          <p:nvPr/>
        </p:nvSpPr>
        <p:spPr>
          <a:xfrm>
            <a:off x="2245360" y="1134386"/>
            <a:ext cx="2137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Randomly</a:t>
            </a:r>
            <a:r>
              <a:rPr lang="fr-FR" dirty="0"/>
              <a:t> </a:t>
            </a:r>
            <a:r>
              <a:rPr lang="fr-FR" dirty="0" err="1"/>
              <a:t>chosen</a:t>
            </a:r>
            <a:endParaRPr lang="fr-FR" dirty="0"/>
          </a:p>
          <a:p>
            <a:r>
              <a:rPr lang="fr-FR" dirty="0"/>
              <a:t>p</a:t>
            </a:r>
            <a:r>
              <a:rPr lang="fr-FR"/>
              <a:t>seudo-RNG </a:t>
            </a:r>
            <a:r>
              <a:rPr lang="fr-FR" dirty="0" err="1"/>
              <a:t>seeds</a:t>
            </a:r>
            <a:endParaRPr lang="fr-FR" dirty="0"/>
          </a:p>
        </p:txBody>
      </p:sp>
      <p:sp>
        <p:nvSpPr>
          <p:cNvPr id="167" name="ZoneTexte 166">
            <a:extLst>
              <a:ext uri="{FF2B5EF4-FFF2-40B4-BE49-F238E27FC236}">
                <a16:creationId xmlns:a16="http://schemas.microsoft.com/office/drawing/2014/main" id="{38FEF889-9F35-44B9-B22A-E9C6A3073646}"/>
              </a:ext>
            </a:extLst>
          </p:cNvPr>
          <p:cNvSpPr txBox="1"/>
          <p:nvPr/>
        </p:nvSpPr>
        <p:spPr>
          <a:xfrm>
            <a:off x="7023229" y="1134386"/>
            <a:ext cx="2137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Best </a:t>
            </a:r>
            <a:r>
              <a:rPr lang="fr-FR" dirty="0" err="1"/>
              <a:t>choice</a:t>
            </a:r>
            <a:r>
              <a:rPr lang="fr-FR" dirty="0"/>
              <a:t> of</a:t>
            </a:r>
          </a:p>
          <a:p>
            <a:r>
              <a:rPr lang="fr-FR" dirty="0"/>
              <a:t>pseudo-RNG </a:t>
            </a:r>
            <a:r>
              <a:rPr lang="fr-FR" dirty="0" err="1"/>
              <a:t>seeds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336BAEC-E873-866C-3B9B-ED7C4FFB11B2}"/>
              </a:ext>
            </a:extLst>
          </p:cNvPr>
          <p:cNvSpPr txBox="1"/>
          <p:nvPr/>
        </p:nvSpPr>
        <p:spPr>
          <a:xfrm>
            <a:off x="309356" y="6176377"/>
            <a:ext cx="8844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0" i="0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Harabi</a:t>
            </a:r>
            <a:r>
              <a:rPr lang="fr-FR" sz="1600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fr-FR" sz="1600" b="0" i="0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Hirtzli</a:t>
            </a:r>
            <a:r>
              <a:rPr lang="fr-FR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n</a:t>
            </a:r>
            <a:r>
              <a:rPr lang="fr-FR" sz="1600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fr-FR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Turck</a:t>
            </a:r>
            <a:r>
              <a:rPr lang="fr-FR" sz="1600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al, </a:t>
            </a:r>
            <a:r>
              <a:rPr lang="fr-FR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Nature Electronics 6</a:t>
            </a:r>
            <a:r>
              <a:rPr lang="fr-FR" sz="1600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53 (2023)</a:t>
            </a:r>
            <a:endParaRPr lang="fr-FR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468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83654" y="2173654"/>
            <a:ext cx="224692" cy="9144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A923CD-45DF-9448-B44B-C121FABDD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solidFill>
                  <a:srgbClr val="313E48"/>
                </a:solidFill>
              </a:rPr>
              <a:t>The Energy Problem of Artificial Intelligence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06298" y="1055199"/>
            <a:ext cx="10177132" cy="536702"/>
          </a:xfrm>
        </p:spPr>
        <p:txBody>
          <a:bodyPr/>
          <a:lstStyle/>
          <a:p>
            <a:pPr marL="0" indent="0">
              <a:buNone/>
            </a:pPr>
            <a:r>
              <a:rPr lang="en-US" b="1" noProof="0" dirty="0"/>
              <a:t>Operating AI is energy-intensive</a:t>
            </a: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796159" y="4774071"/>
            <a:ext cx="11189542" cy="112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Training the Google PALM  </a:t>
            </a:r>
            <a:r>
              <a:rPr lang="fr-FR" sz="2400" dirty="0" err="1"/>
              <a:t>language</a:t>
            </a:r>
            <a:r>
              <a:rPr lang="fr-FR" sz="2400" dirty="0"/>
              <a:t> model (~free version of </a:t>
            </a:r>
            <a:r>
              <a:rPr lang="fr-FR" sz="2400" dirty="0" err="1"/>
              <a:t>ChatGPT</a:t>
            </a:r>
            <a:r>
              <a:rPr lang="fr-FR" sz="2400" dirty="0"/>
              <a:t>) </a:t>
            </a:r>
            <a:r>
              <a:rPr lang="fr-FR" sz="2400" dirty="0" err="1"/>
              <a:t>required</a:t>
            </a:r>
            <a:r>
              <a:rPr lang="fr-FR" sz="2400" dirty="0"/>
              <a:t> 3.5 </a:t>
            </a:r>
            <a:r>
              <a:rPr lang="fr-FR" sz="2400" dirty="0" err="1"/>
              <a:t>GW.h</a:t>
            </a:r>
            <a:endParaRPr lang="fr-FR" sz="2400" dirty="0"/>
          </a:p>
          <a:p>
            <a:r>
              <a:rPr lang="fr-FR" sz="2400" i="1" dirty="0"/>
              <a:t>20,000 </a:t>
            </a:r>
            <a:r>
              <a:rPr lang="fr-FR" sz="2400" i="1" dirty="0" err="1"/>
              <a:t>years</a:t>
            </a:r>
            <a:r>
              <a:rPr lang="fr-FR" sz="2400" i="1" dirty="0"/>
              <a:t> of </a:t>
            </a:r>
            <a:r>
              <a:rPr lang="fr-FR" sz="2400" i="1" dirty="0" err="1"/>
              <a:t>brain</a:t>
            </a:r>
            <a:r>
              <a:rPr lang="fr-FR" sz="2400" i="1" dirty="0"/>
              <a:t> </a:t>
            </a:r>
            <a:r>
              <a:rPr lang="fr-FR" sz="2400" i="1" dirty="0" err="1"/>
              <a:t>operation</a:t>
            </a:r>
            <a:r>
              <a:rPr lang="fr-FR" sz="2400" i="1" dirty="0"/>
              <a:t>!</a:t>
            </a:r>
          </a:p>
        </p:txBody>
      </p:sp>
      <p:sp>
        <p:nvSpPr>
          <p:cNvPr id="13" name="Espace réservé du contenu 1"/>
          <p:cNvSpPr txBox="1">
            <a:spLocks/>
          </p:cNvSpPr>
          <p:nvPr/>
        </p:nvSpPr>
        <p:spPr>
          <a:xfrm>
            <a:off x="102024" y="4223242"/>
            <a:ext cx="10177132" cy="536702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0000"/>
                </a:solidFill>
              </a:rPr>
              <a:t>Creating an AI is </a:t>
            </a:r>
            <a:r>
              <a:rPr lang="en-US" b="1" i="1" dirty="0">
                <a:solidFill>
                  <a:srgbClr val="000000"/>
                </a:solidFill>
              </a:rPr>
              <a:t>EXTREMELY</a:t>
            </a:r>
            <a:r>
              <a:rPr lang="en-US" b="1" dirty="0">
                <a:solidFill>
                  <a:srgbClr val="000000"/>
                </a:solidFill>
              </a:rPr>
              <a:t> energy-intensive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C63D498-1E63-48DB-971B-F8C719CF9B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A0B0FBA5-3649-4193-81EC-FC1C61F9B58C}" type="slidenum">
              <a:rPr lang="fr-FR" smtClean="0"/>
              <a:pPr algn="l"/>
              <a:t>2</a:t>
            </a:fld>
            <a:endParaRPr lang="fr-FR" dirty="0"/>
          </a:p>
        </p:txBody>
      </p:sp>
      <p:pic>
        <p:nvPicPr>
          <p:cNvPr id="6" name="Picture 4" descr="Image">
            <a:extLst>
              <a:ext uri="{FF2B5EF4-FFF2-40B4-BE49-F238E27FC236}">
                <a16:creationId xmlns:a16="http://schemas.microsoft.com/office/drawing/2014/main" id="{1E3AAAE3-FCDE-B308-1620-74BF07543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63" y="1740622"/>
            <a:ext cx="1861274" cy="186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08F0B9A-6DC1-363A-E96C-59CC9A9C7814}"/>
              </a:ext>
            </a:extLst>
          </p:cNvPr>
          <p:cNvSpPr/>
          <p:nvPr/>
        </p:nvSpPr>
        <p:spPr>
          <a:xfrm>
            <a:off x="495788" y="1888355"/>
            <a:ext cx="13139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F1419"/>
                </a:solidFill>
                <a:latin typeface="TwitterChirp"/>
              </a:rPr>
              <a:t>“Teddy bears working on new AI research on the moon in the 1980s”</a:t>
            </a:r>
            <a:br>
              <a:rPr lang="en-US" sz="1600" i="1" dirty="0">
                <a:solidFill>
                  <a:srgbClr val="1D9BF0"/>
                </a:solidFill>
                <a:latin typeface="TwitterChirp"/>
              </a:rPr>
            </a:br>
            <a:endParaRPr lang="fr-FR" sz="1600" i="1" dirty="0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DBD6F9A-E8D9-F42D-24E3-8F48C5853F1F}"/>
              </a:ext>
            </a:extLst>
          </p:cNvPr>
          <p:cNvSpPr txBox="1">
            <a:spLocks/>
          </p:cNvSpPr>
          <p:nvPr/>
        </p:nvSpPr>
        <p:spPr>
          <a:xfrm>
            <a:off x="4042058" y="1740622"/>
            <a:ext cx="7943643" cy="1444609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2400" dirty="0" err="1"/>
              <a:t>Generating</a:t>
            </a:r>
            <a:r>
              <a:rPr lang="fr-FR" sz="2400" dirty="0"/>
              <a:t> an image </a:t>
            </a:r>
            <a:r>
              <a:rPr lang="fr-FR" sz="2400" dirty="0" err="1"/>
              <a:t>with</a:t>
            </a:r>
            <a:r>
              <a:rPr lang="fr-FR" sz="2400" dirty="0"/>
              <a:t> AI or </a:t>
            </a:r>
            <a:r>
              <a:rPr lang="fr-FR" sz="2400" dirty="0" err="1"/>
              <a:t>processing</a:t>
            </a:r>
            <a:r>
              <a:rPr lang="fr-FR" sz="2400" dirty="0"/>
              <a:t> </a:t>
            </a:r>
            <a:r>
              <a:rPr lang="fr-FR" sz="2400"/>
              <a:t>a medium </a:t>
            </a:r>
            <a:r>
              <a:rPr lang="fr-FR" sz="2400" dirty="0" err="1"/>
              <a:t>ChatGPT</a:t>
            </a:r>
            <a:r>
              <a:rPr lang="fr-FR" sz="2400" dirty="0"/>
              <a:t> </a:t>
            </a:r>
            <a:r>
              <a:rPr lang="fr-FR" sz="2400" dirty="0" err="1"/>
              <a:t>request</a:t>
            </a:r>
            <a:r>
              <a:rPr lang="fr-FR" sz="2400" dirty="0"/>
              <a:t>:   a few </a:t>
            </a:r>
            <a:r>
              <a:rPr lang="fr-FR" sz="2400" dirty="0" err="1"/>
              <a:t>W.h</a:t>
            </a:r>
            <a:endParaRPr lang="fr-FR" sz="2400" dirty="0"/>
          </a:p>
          <a:p>
            <a:pPr>
              <a:lnSpc>
                <a:spcPct val="110000"/>
              </a:lnSpc>
            </a:pPr>
            <a:r>
              <a:rPr lang="fr-FR" sz="2400" dirty="0"/>
              <a:t>Battery of a laptop ~40 </a:t>
            </a:r>
            <a:r>
              <a:rPr lang="fr-FR" sz="2400" dirty="0" err="1"/>
              <a:t>W.h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8459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71620E-5026-7CE0-875C-F3B2FF829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03330"/>
          </a:xfrm>
        </p:spPr>
        <p:txBody>
          <a:bodyPr/>
          <a:lstStyle/>
          <a:p>
            <a:r>
              <a:rPr lang="fr-FR" dirty="0"/>
              <a:t>Energy </a:t>
            </a:r>
            <a:r>
              <a:rPr lang="fr-FR" dirty="0" err="1"/>
              <a:t>Consumption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C6FD50-D378-530D-CF28-043DAB15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8BCA-52D9-498C-8FBE-13E31195A574}" type="slidenum">
              <a:rPr lang="fr-FR" smtClean="0"/>
              <a:t>20</a:t>
            </a:fld>
            <a:endParaRPr lang="fr-FR"/>
          </a:p>
        </p:txBody>
      </p:sp>
      <p:pic>
        <p:nvPicPr>
          <p:cNvPr id="2050" name="Picture 2" descr="Fig. 4">
            <a:extLst>
              <a:ext uri="{FF2B5EF4-FFF2-40B4-BE49-F238E27FC236}">
                <a16:creationId xmlns:a16="http://schemas.microsoft.com/office/drawing/2014/main" id="{B43FFE30-1358-A926-D2CE-D760BF8E0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47"/>
          <a:stretch/>
        </p:blipFill>
        <p:spPr bwMode="auto">
          <a:xfrm>
            <a:off x="220455" y="1540566"/>
            <a:ext cx="5641975" cy="258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g. 4">
            <a:extLst>
              <a:ext uri="{FF2B5EF4-FFF2-40B4-BE49-F238E27FC236}">
                <a16:creationId xmlns:a16="http://schemas.microsoft.com/office/drawing/2014/main" id="{78F26932-B634-BC93-EF9D-ADB2F29C9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2" t="71957"/>
          <a:stretch/>
        </p:blipFill>
        <p:spPr bwMode="auto">
          <a:xfrm>
            <a:off x="6510130" y="810039"/>
            <a:ext cx="5083866" cy="369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C08AD45-3005-597B-435E-4E458FE9F1EB}"/>
              </a:ext>
            </a:extLst>
          </p:cNvPr>
          <p:cNvSpPr txBox="1"/>
          <p:nvPr/>
        </p:nvSpPr>
        <p:spPr>
          <a:xfrm flipH="1">
            <a:off x="6886877" y="5490189"/>
            <a:ext cx="3577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Same</a:t>
            </a:r>
            <a:r>
              <a:rPr lang="fr-FR" sz="2000" dirty="0"/>
              <a:t> </a:t>
            </a:r>
            <a:r>
              <a:rPr lang="fr-FR" sz="2000" dirty="0" err="1"/>
              <a:t>task</a:t>
            </a:r>
            <a:r>
              <a:rPr lang="fr-FR" sz="2000" dirty="0"/>
              <a:t>, STM32 MCU: 2µJ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C74B018-2F85-56C6-9652-3FFCEEBFA689}"/>
              </a:ext>
            </a:extLst>
          </p:cNvPr>
          <p:cNvSpPr txBox="1"/>
          <p:nvPr/>
        </p:nvSpPr>
        <p:spPr>
          <a:xfrm flipH="1">
            <a:off x="6636743" y="4792122"/>
            <a:ext cx="6312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Majority</a:t>
            </a:r>
            <a:r>
              <a:rPr lang="fr-FR" sz="2000" dirty="0"/>
              <a:t> of </a:t>
            </a:r>
            <a:r>
              <a:rPr lang="fr-FR" sz="2000" dirty="0" err="1"/>
              <a:t>energy</a:t>
            </a:r>
            <a:r>
              <a:rPr lang="fr-FR" sz="2000" dirty="0"/>
              <a:t> </a:t>
            </a:r>
            <a:r>
              <a:rPr lang="fr-FR" sz="2000" dirty="0" err="1"/>
              <a:t>consumption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for RNG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56E45D5-4313-2779-A482-98F2B05600B6}"/>
              </a:ext>
            </a:extLst>
          </p:cNvPr>
          <p:cNvSpPr txBox="1"/>
          <p:nvPr/>
        </p:nvSpPr>
        <p:spPr>
          <a:xfrm>
            <a:off x="309356" y="6176377"/>
            <a:ext cx="8844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0" i="0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Harabi</a:t>
            </a:r>
            <a:r>
              <a:rPr lang="fr-FR" sz="1600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fr-FR" sz="1600" b="0" i="0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Hirtzli</a:t>
            </a:r>
            <a:r>
              <a:rPr lang="fr-FR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n</a:t>
            </a:r>
            <a:r>
              <a:rPr lang="fr-FR" sz="1600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fr-FR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Turck</a:t>
            </a:r>
            <a:r>
              <a:rPr lang="fr-FR" sz="1600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al, </a:t>
            </a:r>
            <a:r>
              <a:rPr lang="fr-FR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Nature Electronics 6</a:t>
            </a:r>
            <a:r>
              <a:rPr lang="fr-FR" sz="1600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53 (2023)</a:t>
            </a:r>
            <a:endParaRPr lang="fr-FR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77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51E9DA-F5DD-F6C7-D45D-9E5F99BFA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091"/>
            <a:ext cx="10515600" cy="896114"/>
          </a:xfrm>
        </p:spPr>
        <p:txBody>
          <a:bodyPr/>
          <a:lstStyle/>
          <a:p>
            <a:r>
              <a:rPr lang="fr-FR" dirty="0" err="1"/>
              <a:t>Uncertainty</a:t>
            </a:r>
            <a:r>
              <a:rPr lang="fr-FR" dirty="0"/>
              <a:t> Evaluation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673975-D2A5-D68B-52DE-B28210BF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8BCA-52D9-498C-8FBE-13E31195A574}" type="slidenum">
              <a:rPr lang="fr-FR" smtClean="0"/>
              <a:t>21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4E55053-6FE8-F290-35EB-B6B14AD68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92865"/>
            <a:ext cx="10039866" cy="47436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6DBC4F-EE8E-388D-5FDF-F771716FE899}"/>
              </a:ext>
            </a:extLst>
          </p:cNvPr>
          <p:cNvSpPr/>
          <p:nvPr/>
        </p:nvSpPr>
        <p:spPr>
          <a:xfrm>
            <a:off x="961697" y="1261242"/>
            <a:ext cx="606972" cy="268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85EFB56-E541-605E-2048-B0E2C6865479}"/>
              </a:ext>
            </a:extLst>
          </p:cNvPr>
          <p:cNvSpPr txBox="1"/>
          <p:nvPr/>
        </p:nvSpPr>
        <p:spPr>
          <a:xfrm>
            <a:off x="309356" y="6176377"/>
            <a:ext cx="8844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0" i="0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Harabi</a:t>
            </a:r>
            <a:r>
              <a:rPr lang="fr-FR" sz="1600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fr-FR" sz="1600" b="0" i="0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Hirtzli</a:t>
            </a:r>
            <a:r>
              <a:rPr lang="fr-FR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n</a:t>
            </a:r>
            <a:r>
              <a:rPr lang="fr-FR" sz="1600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fr-FR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Turck</a:t>
            </a:r>
            <a:r>
              <a:rPr lang="fr-FR" sz="1600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al, </a:t>
            </a:r>
            <a:r>
              <a:rPr lang="fr-FR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Nature Electronics 6</a:t>
            </a:r>
            <a:r>
              <a:rPr lang="fr-FR" sz="1600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53 (2023)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04CBC39-AD77-3C66-D266-A3A5FFA6246F}"/>
              </a:ext>
            </a:extLst>
          </p:cNvPr>
          <p:cNvSpPr txBox="1"/>
          <p:nvPr/>
        </p:nvSpPr>
        <p:spPr>
          <a:xfrm flipH="1">
            <a:off x="8196490" y="3334407"/>
            <a:ext cx="315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EPISTEMIC UNCERTAINTY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D005C5-FE9B-D97C-DD65-82172C7BD34F}"/>
              </a:ext>
            </a:extLst>
          </p:cNvPr>
          <p:cNvSpPr txBox="1"/>
          <p:nvPr/>
        </p:nvSpPr>
        <p:spPr>
          <a:xfrm flipH="1">
            <a:off x="8341007" y="5674609"/>
            <a:ext cx="315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ALEATORIC UNCERTAINTY</a:t>
            </a:r>
          </a:p>
        </p:txBody>
      </p:sp>
    </p:spTree>
    <p:extLst>
      <p:ext uri="{BB962C8B-B14F-4D97-AF65-F5344CB8AC3E}">
        <p14:creationId xmlns:p14="http://schemas.microsoft.com/office/powerpoint/2010/main" val="80581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799" y="205870"/>
            <a:ext cx="11089341" cy="11196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en-US" sz="3200" b="1" dirty="0"/>
              <a:t>The Multifaceted Impact of Memristors on Neuromorphic Systems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47150" y="1325510"/>
            <a:ext cx="9404655" cy="4861599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Analog Memristors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Analog Neural Networks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Binary Memristors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The Bayesian Machine</a:t>
            </a:r>
          </a:p>
          <a:p>
            <a:pPr marL="457200" lvl="1" indent="0">
              <a:buNone/>
            </a:pPr>
            <a:endParaRPr lang="en-US" i="1" dirty="0"/>
          </a:p>
          <a:p>
            <a:endParaRPr lang="en-US" dirty="0"/>
          </a:p>
          <a:p>
            <a:r>
              <a:rPr lang="en-US" dirty="0"/>
              <a:t>Stochastic Memristors</a:t>
            </a:r>
          </a:p>
          <a:p>
            <a:pPr marL="457200" lvl="1" indent="0">
              <a:buNone/>
            </a:pPr>
            <a:r>
              <a:rPr lang="en-US" i="1" dirty="0"/>
              <a:t>Bayesian Neural Networks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Bayesian Learning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0262-D998-43DC-9786-FEA33247F21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CFF817-3E2C-99C8-E489-F13D52C73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8" r="48903"/>
          <a:stretch/>
        </p:blipFill>
        <p:spPr>
          <a:xfrm>
            <a:off x="445934" y="1742600"/>
            <a:ext cx="919370" cy="9316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98507BD-CA19-47EC-DA42-FED0FF9C4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3" r="76562"/>
          <a:stretch/>
        </p:blipFill>
        <p:spPr>
          <a:xfrm>
            <a:off x="1464031" y="1786261"/>
            <a:ext cx="849698" cy="887979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AA48206-837F-A687-7337-22E059CDC3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2" t="14732" r="10941" b="10334"/>
          <a:stretch/>
        </p:blipFill>
        <p:spPr>
          <a:xfrm>
            <a:off x="697933" y="3154164"/>
            <a:ext cx="1271930" cy="1213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9399892-A12E-2651-A6B4-035A6009D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89" y="5053367"/>
            <a:ext cx="1746796" cy="8517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B2ED75-A1A2-5085-E816-1A9967B034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73" b="57238"/>
          <a:stretch/>
        </p:blipFill>
        <p:spPr>
          <a:xfrm>
            <a:off x="622411" y="5616766"/>
            <a:ext cx="1645608" cy="71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39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089" y="147195"/>
            <a:ext cx="11620568" cy="85704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Do Not Fight Memristor Imperfections: </a:t>
            </a:r>
            <a:br>
              <a:rPr lang="en-US" dirty="0"/>
            </a:br>
            <a:r>
              <a:rPr lang="en-US" dirty="0"/>
              <a:t>They Naturally Produce a Bayesian Neural Network!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3083" y="1264328"/>
            <a:ext cx="4214191" cy="121471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In Bayesian models, everything is a random variable that follows specific probability distributions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0262-D998-43DC-9786-FEA33247F219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92089" y="5536942"/>
            <a:ext cx="11933650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Our concept: Bayesian models can be a “better” way to exploit memristors</a:t>
            </a: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40546C07-A895-218A-E236-1B64DE4A67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26"/>
          <a:stretch/>
        </p:blipFill>
        <p:spPr>
          <a:xfrm>
            <a:off x="192089" y="2448560"/>
            <a:ext cx="3181693" cy="2580641"/>
          </a:xfrm>
          <a:prstGeom prst="rect">
            <a:avLst/>
          </a:prstGeom>
        </p:spPr>
      </p:pic>
      <p:sp>
        <p:nvSpPr>
          <p:cNvPr id="64" name="ZoneTexte 63">
            <a:extLst>
              <a:ext uri="{FF2B5EF4-FFF2-40B4-BE49-F238E27FC236}">
                <a16:creationId xmlns:a16="http://schemas.microsoft.com/office/drawing/2014/main" id="{7AFA23A5-7CCD-D8EE-33EF-8159A319571C}"/>
              </a:ext>
            </a:extLst>
          </p:cNvPr>
          <p:cNvSpPr txBox="1"/>
          <p:nvPr/>
        </p:nvSpPr>
        <p:spPr>
          <a:xfrm>
            <a:off x="6296440" y="1473734"/>
            <a:ext cx="5715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Memristors actually act as a random variable that follow specific probability distributions! </a:t>
            </a: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8BA4920D-C1C2-3138-D815-E171842D1D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56"/>
          <a:stretch/>
        </p:blipFill>
        <p:spPr>
          <a:xfrm>
            <a:off x="7417026" y="2337046"/>
            <a:ext cx="4654051" cy="31026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F7EBEAC-EEA4-2B63-D7B6-D7699CA220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78"/>
          <a:stretch/>
        </p:blipFill>
        <p:spPr>
          <a:xfrm>
            <a:off x="4430749" y="2755208"/>
            <a:ext cx="2986277" cy="219759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01413CD-57D9-75E9-2516-43C2A42AF396}"/>
              </a:ext>
            </a:extLst>
          </p:cNvPr>
          <p:cNvSpPr txBox="1"/>
          <p:nvPr/>
        </p:nvSpPr>
        <p:spPr>
          <a:xfrm>
            <a:off x="309356" y="6176377"/>
            <a:ext cx="8844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Bonnet et al, </a:t>
            </a:r>
            <a:r>
              <a:rPr lang="fr-FR" dirty="0" err="1">
                <a:solidFill>
                  <a:srgbClr val="000000"/>
                </a:solidFill>
                <a:latin typeface="Open Sans" panose="020B0606030504020204" pitchFamily="34" charset="0"/>
              </a:rPr>
              <a:t>preprint</a:t>
            </a:r>
            <a:r>
              <a:rPr lang="fr-FR" dirty="0">
                <a:solidFill>
                  <a:srgbClr val="000000"/>
                </a:solidFill>
                <a:latin typeface="Open Sans" panose="020B0606030504020204" pitchFamily="34" charset="0"/>
              </a:rPr>
              <a:t> DOI:  10.21203/rs.3.rs-2458251/v1 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22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269" y="-80138"/>
            <a:ext cx="8229600" cy="1143000"/>
          </a:xfrm>
        </p:spPr>
        <p:txBody>
          <a:bodyPr/>
          <a:lstStyle/>
          <a:p>
            <a:r>
              <a:rPr lang="fr-FR" dirty="0" err="1"/>
              <a:t>Now</a:t>
            </a:r>
            <a:r>
              <a:rPr lang="fr-FR" dirty="0"/>
              <a:t> Let Us </a:t>
            </a:r>
            <a:r>
              <a:rPr lang="fr-FR" dirty="0" err="1"/>
              <a:t>Make</a:t>
            </a:r>
            <a:r>
              <a:rPr lang="fr-FR" dirty="0"/>
              <a:t> a </a:t>
            </a:r>
            <a:r>
              <a:rPr lang="fr-FR" dirty="0" err="1"/>
              <a:t>Bayesian</a:t>
            </a:r>
            <a:r>
              <a:rPr lang="fr-FR" dirty="0"/>
              <a:t> Version!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0262-D998-43DC-9786-FEA33247F219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t="8712"/>
          <a:stretch/>
        </p:blipFill>
        <p:spPr>
          <a:xfrm>
            <a:off x="2984812" y="1326793"/>
            <a:ext cx="1797098" cy="132198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5B2A921-AB74-4FC2-AA53-B819BDDD7BD1}"/>
              </a:ext>
            </a:extLst>
          </p:cNvPr>
          <p:cNvSpPr txBox="1"/>
          <p:nvPr/>
        </p:nvSpPr>
        <p:spPr>
          <a:xfrm>
            <a:off x="299916" y="912733"/>
            <a:ext cx="8748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We</a:t>
            </a:r>
            <a:r>
              <a:rPr lang="fr-FR" sz="2000" dirty="0"/>
              <a:t> program 50 memristor </a:t>
            </a:r>
            <a:r>
              <a:rPr lang="fr-FR" sz="2000" dirty="0" err="1"/>
              <a:t>arrays</a:t>
            </a:r>
            <a:r>
              <a:rPr lang="fr-FR" sz="2000" dirty="0"/>
              <a:t>, and </a:t>
            </a:r>
            <a:r>
              <a:rPr lang="fr-FR" sz="2000" dirty="0" err="1"/>
              <a:t>we</a:t>
            </a:r>
            <a:r>
              <a:rPr lang="fr-FR" sz="2000" dirty="0"/>
              <a:t> </a:t>
            </a:r>
            <a:r>
              <a:rPr lang="fr-FR" sz="2000" dirty="0" err="1"/>
              <a:t>apply</a:t>
            </a:r>
            <a:r>
              <a:rPr lang="fr-FR" sz="2000" dirty="0"/>
              <a:t> the </a:t>
            </a:r>
            <a:r>
              <a:rPr lang="fr-FR" sz="2000" dirty="0" err="1"/>
              <a:t>same</a:t>
            </a:r>
            <a:r>
              <a:rPr lang="fr-FR" sz="2000" dirty="0"/>
              <a:t> input to </a:t>
            </a:r>
            <a:r>
              <a:rPr lang="fr-FR" sz="2000" dirty="0" err="1"/>
              <a:t>them</a:t>
            </a:r>
            <a:endParaRPr lang="fr-FR" sz="20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4B1D0AC-6206-CA99-C5C1-BBAA302896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12"/>
          <a:stretch/>
        </p:blipFill>
        <p:spPr>
          <a:xfrm>
            <a:off x="2984812" y="2817270"/>
            <a:ext cx="1797098" cy="132198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6BCDC2A-1F57-98E7-8404-C3CF68FDF2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60" r="66725"/>
          <a:stretch/>
        </p:blipFill>
        <p:spPr>
          <a:xfrm>
            <a:off x="298528" y="2503573"/>
            <a:ext cx="2185366" cy="185085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82D427A-A6F5-12DA-4F99-FA7C9607E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12"/>
          <a:stretch/>
        </p:blipFill>
        <p:spPr>
          <a:xfrm>
            <a:off x="2984812" y="4870214"/>
            <a:ext cx="1797098" cy="132198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E543AE0-EEED-B723-CED0-E2CB6C50A43D}"/>
              </a:ext>
            </a:extLst>
          </p:cNvPr>
          <p:cNvSpPr txBox="1"/>
          <p:nvPr/>
        </p:nvSpPr>
        <p:spPr>
          <a:xfrm>
            <a:off x="3618601" y="4332038"/>
            <a:ext cx="105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…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E6082D2-78D6-5E88-0022-94D7F12FC91F}"/>
              </a:ext>
            </a:extLst>
          </p:cNvPr>
          <p:cNvSpPr txBox="1"/>
          <p:nvPr/>
        </p:nvSpPr>
        <p:spPr>
          <a:xfrm>
            <a:off x="8289235" y="1713988"/>
            <a:ext cx="3771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We</a:t>
            </a:r>
            <a:r>
              <a:rPr lang="fr-FR" sz="2000" b="1" dirty="0"/>
              <a:t> </a:t>
            </a:r>
            <a:r>
              <a:rPr lang="fr-FR" sz="2000" b="1" dirty="0" err="1"/>
              <a:t>get</a:t>
            </a:r>
            <a:r>
              <a:rPr lang="fr-FR" sz="2000" b="1" dirty="0"/>
              <a:t> 50 outputs:</a:t>
            </a:r>
          </a:p>
          <a:p>
            <a:r>
              <a:rPr lang="fr-FR" sz="2000" b="1" dirty="0" err="1"/>
              <a:t>Their</a:t>
            </a:r>
            <a:r>
              <a:rPr lang="fr-FR" sz="2000" b="1" dirty="0"/>
              <a:t> dispersion tells about the </a:t>
            </a:r>
            <a:r>
              <a:rPr lang="fr-FR" sz="2000" b="1" i="1" dirty="0" err="1"/>
              <a:t>certainty</a:t>
            </a:r>
            <a:r>
              <a:rPr lang="fr-FR" sz="2000" b="1" dirty="0"/>
              <a:t> of the neural network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2B51A98-3BCE-2834-5453-35F2A22DF2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794" t="10126" b="66460"/>
          <a:stretch/>
        </p:blipFill>
        <p:spPr>
          <a:xfrm>
            <a:off x="5861961" y="1840094"/>
            <a:ext cx="1419728" cy="785232"/>
          </a:xfrm>
          <a:prstGeom prst="rect">
            <a:avLst/>
          </a:prstGeom>
        </p:spPr>
      </p:pic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2CB12EBE-204D-8A18-21C9-0859B1B010BB}"/>
              </a:ext>
            </a:extLst>
          </p:cNvPr>
          <p:cNvCxnSpPr>
            <a:stCxn id="22" idx="1"/>
          </p:cNvCxnSpPr>
          <p:nvPr/>
        </p:nvCxnSpPr>
        <p:spPr>
          <a:xfrm flipH="1" flipV="1">
            <a:off x="4351214" y="1648988"/>
            <a:ext cx="1510747" cy="5837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DBAEF71-7655-C8C5-4D22-DEDD0072E072}"/>
              </a:ext>
            </a:extLst>
          </p:cNvPr>
          <p:cNvCxnSpPr>
            <a:cxnSpLocks/>
          </p:cNvCxnSpPr>
          <p:nvPr/>
        </p:nvCxnSpPr>
        <p:spPr>
          <a:xfrm flipH="1">
            <a:off x="4318552" y="2408562"/>
            <a:ext cx="1722782" cy="6438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B270D82A-E81E-656C-C110-16E45A26BF5B}"/>
              </a:ext>
            </a:extLst>
          </p:cNvPr>
          <p:cNvCxnSpPr>
            <a:cxnSpLocks/>
          </p:cNvCxnSpPr>
          <p:nvPr/>
        </p:nvCxnSpPr>
        <p:spPr>
          <a:xfrm flipH="1">
            <a:off x="4318552" y="2560962"/>
            <a:ext cx="1875182" cy="2624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D2A204D5-311F-1AA5-504A-7BAEDD66B835}"/>
              </a:ext>
            </a:extLst>
          </p:cNvPr>
          <p:cNvSpPr txBox="1"/>
          <p:nvPr/>
        </p:nvSpPr>
        <p:spPr>
          <a:xfrm flipH="1">
            <a:off x="6075352" y="2619006"/>
            <a:ext cx="20607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Programmed</a:t>
            </a:r>
            <a:r>
              <a:rPr lang="fr-FR" sz="1400" dirty="0"/>
              <a:t> the </a:t>
            </a:r>
            <a:r>
              <a:rPr lang="fr-FR" sz="1400" dirty="0" err="1"/>
              <a:t>same</a:t>
            </a:r>
            <a:r>
              <a:rPr lang="fr-FR" sz="1400" dirty="0"/>
              <a:t> </a:t>
            </a:r>
            <a:r>
              <a:rPr lang="fr-FR" sz="1400" dirty="0" err="1"/>
              <a:t>way</a:t>
            </a:r>
            <a:r>
              <a:rPr lang="fr-FR" sz="1400" dirty="0"/>
              <a:t> to </a:t>
            </a:r>
            <a:r>
              <a:rPr lang="fr-FR" sz="1400" dirty="0" err="1"/>
              <a:t>represent</a:t>
            </a:r>
            <a:r>
              <a:rPr lang="fr-FR" sz="1400" dirty="0"/>
              <a:t> a </a:t>
            </a:r>
            <a:r>
              <a:rPr lang="fr-FR" sz="1400" dirty="0" err="1"/>
              <a:t>probability</a:t>
            </a:r>
            <a:r>
              <a:rPr lang="fr-FR" sz="1400" dirty="0"/>
              <a:t> distribution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D2484DF-962F-26DE-CFE5-4A2675FB97D8}"/>
              </a:ext>
            </a:extLst>
          </p:cNvPr>
          <p:cNvSpPr txBox="1"/>
          <p:nvPr/>
        </p:nvSpPr>
        <p:spPr>
          <a:xfrm>
            <a:off x="6508688" y="4293617"/>
            <a:ext cx="5085521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rgbClr val="000000"/>
                </a:solidFill>
              </a:rPr>
              <a:t>Neural network </a:t>
            </a:r>
            <a:r>
              <a:rPr lang="fr-FR" sz="2400" b="1" u="sng" dirty="0" err="1">
                <a:solidFill>
                  <a:srgbClr val="000000"/>
                </a:solidFill>
              </a:rPr>
              <a:t>needs</a:t>
            </a:r>
            <a:r>
              <a:rPr lang="fr-FR" sz="2400" b="1" u="sng" dirty="0">
                <a:solidFill>
                  <a:srgbClr val="000000"/>
                </a:solidFill>
              </a:rPr>
              <a:t> to have been </a:t>
            </a:r>
            <a:r>
              <a:rPr lang="fr-FR" sz="2400" b="1" u="sng" dirty="0" err="1">
                <a:solidFill>
                  <a:srgbClr val="000000"/>
                </a:solidFill>
              </a:rPr>
              <a:t>trained</a:t>
            </a:r>
            <a:r>
              <a:rPr lang="fr-FR" sz="2400" b="1" u="sng" dirty="0">
                <a:solidFill>
                  <a:srgbClr val="000000"/>
                </a:solidFill>
              </a:rPr>
              <a:t> in a </a:t>
            </a:r>
            <a:r>
              <a:rPr lang="fr-FR" sz="2400" b="1" u="sng" dirty="0" err="1">
                <a:solidFill>
                  <a:srgbClr val="000000"/>
                </a:solidFill>
              </a:rPr>
              <a:t>special</a:t>
            </a:r>
            <a:r>
              <a:rPr lang="fr-FR" sz="2400" b="1" u="sng" dirty="0">
                <a:solidFill>
                  <a:srgbClr val="000000"/>
                </a:solidFill>
              </a:rPr>
              <a:t> </a:t>
            </a:r>
            <a:r>
              <a:rPr lang="fr-FR" sz="2400" b="1" u="sng" dirty="0" err="1">
                <a:solidFill>
                  <a:srgbClr val="000000"/>
                </a:solidFill>
              </a:rPr>
              <a:t>way</a:t>
            </a:r>
            <a:r>
              <a:rPr lang="fr-FR" sz="2400" b="1" u="sng" dirty="0">
                <a:solidFill>
                  <a:srgbClr val="000000"/>
                </a:solidFill>
              </a:rPr>
              <a:t> </a:t>
            </a:r>
            <a:r>
              <a:rPr lang="fr-FR" sz="2400" b="1" dirty="0">
                <a:solidFill>
                  <a:srgbClr val="000000"/>
                </a:solidFill>
              </a:rPr>
              <a:t>(</a:t>
            </a:r>
            <a:r>
              <a:rPr lang="fr-FR" sz="2400" b="1" dirty="0" err="1">
                <a:solidFill>
                  <a:srgbClr val="000000"/>
                </a:solidFill>
              </a:rPr>
              <a:t>variational</a:t>
            </a:r>
            <a:r>
              <a:rPr lang="fr-FR" sz="2400" b="1" dirty="0">
                <a:solidFill>
                  <a:srgbClr val="000000"/>
                </a:solidFill>
              </a:rPr>
              <a:t> </a:t>
            </a:r>
            <a:r>
              <a:rPr lang="fr-FR" sz="2400" b="1" dirty="0" err="1">
                <a:solidFill>
                  <a:srgbClr val="000000"/>
                </a:solidFill>
              </a:rPr>
              <a:t>inference</a:t>
            </a:r>
            <a:r>
              <a:rPr lang="fr-FR" sz="2400" b="1" dirty="0">
                <a:solidFill>
                  <a:srgbClr val="000000"/>
                </a:solidFill>
              </a:rPr>
              <a:t> </a:t>
            </a:r>
            <a:r>
              <a:rPr lang="fr-FR" sz="2400" b="1" dirty="0" err="1">
                <a:solidFill>
                  <a:srgbClr val="000000"/>
                </a:solidFill>
              </a:rPr>
              <a:t>with</a:t>
            </a:r>
            <a:r>
              <a:rPr lang="fr-FR" sz="2400" b="1" dirty="0">
                <a:solidFill>
                  <a:srgbClr val="000000"/>
                </a:solidFill>
              </a:rPr>
              <a:t> </a:t>
            </a:r>
            <a:r>
              <a:rPr lang="fr-FR" sz="2400" b="1" dirty="0" err="1">
                <a:solidFill>
                  <a:srgbClr val="000000"/>
                </a:solidFill>
              </a:rPr>
              <a:t>technological</a:t>
            </a:r>
            <a:r>
              <a:rPr lang="fr-FR" sz="2400" b="1" dirty="0">
                <a:solidFill>
                  <a:srgbClr val="000000"/>
                </a:solidFill>
              </a:rPr>
              <a:t> </a:t>
            </a:r>
            <a:r>
              <a:rPr lang="fr-FR" sz="2400" b="1" dirty="0" err="1">
                <a:solidFill>
                  <a:srgbClr val="000000"/>
                </a:solidFill>
              </a:rPr>
              <a:t>loss</a:t>
            </a:r>
            <a:r>
              <a:rPr lang="fr-FR" sz="24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E2C5550-13BF-0136-7E65-15E0720DF21D}"/>
              </a:ext>
            </a:extLst>
          </p:cNvPr>
          <p:cNvSpPr txBox="1"/>
          <p:nvPr/>
        </p:nvSpPr>
        <p:spPr>
          <a:xfrm>
            <a:off x="117386" y="4062038"/>
            <a:ext cx="238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0000"/>
                </a:solidFill>
              </a:rPr>
              <a:t>Input: </a:t>
            </a:r>
            <a:r>
              <a:rPr lang="fr-FR" sz="1600" dirty="0" err="1">
                <a:solidFill>
                  <a:srgbClr val="000000"/>
                </a:solidFill>
              </a:rPr>
              <a:t>heartbeat</a:t>
            </a:r>
            <a:r>
              <a:rPr lang="fr-FR" sz="1600" dirty="0">
                <a:solidFill>
                  <a:srgbClr val="000000"/>
                </a:solidFill>
              </a:rPr>
              <a:t> to </a:t>
            </a:r>
            <a:r>
              <a:rPr lang="fr-FR" sz="1600" dirty="0" err="1">
                <a:solidFill>
                  <a:srgbClr val="000000"/>
                </a:solidFill>
              </a:rPr>
              <a:t>classify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511295C-AC85-688B-ED95-58DF36A9CDC5}"/>
              </a:ext>
            </a:extLst>
          </p:cNvPr>
          <p:cNvSpPr txBox="1"/>
          <p:nvPr/>
        </p:nvSpPr>
        <p:spPr>
          <a:xfrm>
            <a:off x="57896" y="6214960"/>
            <a:ext cx="8844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Bonnet et al, </a:t>
            </a:r>
            <a:r>
              <a:rPr lang="fr-FR" dirty="0">
                <a:solidFill>
                  <a:srgbClr val="000000"/>
                </a:solidFill>
                <a:latin typeface="Open Sans" panose="020B0606030504020204" pitchFamily="34" charset="0"/>
              </a:rPr>
              <a:t>Nature Communications 14, 7530 (2023)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1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269" y="-80138"/>
            <a:ext cx="8229600" cy="1143000"/>
          </a:xfrm>
        </p:spPr>
        <p:txBody>
          <a:bodyPr/>
          <a:lstStyle/>
          <a:p>
            <a:r>
              <a:rPr lang="en-US" dirty="0"/>
              <a:t>Now Let Us Make a Bayesian Version!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0262-D998-43DC-9786-FEA33247F21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t="8712"/>
          <a:stretch/>
        </p:blipFill>
        <p:spPr>
          <a:xfrm>
            <a:off x="2984812" y="1326793"/>
            <a:ext cx="1797098" cy="132198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5B2A921-AB74-4FC2-AA53-B819BDDD7BD1}"/>
              </a:ext>
            </a:extLst>
          </p:cNvPr>
          <p:cNvSpPr txBox="1"/>
          <p:nvPr/>
        </p:nvSpPr>
        <p:spPr>
          <a:xfrm>
            <a:off x="299916" y="912733"/>
            <a:ext cx="8748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We program 50 memristor arrays, and we apply the same input to them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4B1D0AC-6206-CA99-C5C1-BBAA302896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12"/>
          <a:stretch/>
        </p:blipFill>
        <p:spPr>
          <a:xfrm>
            <a:off x="2984812" y="2817270"/>
            <a:ext cx="1797098" cy="132198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6BCDC2A-1F57-98E7-8404-C3CF68FDF2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60" r="66725"/>
          <a:stretch/>
        </p:blipFill>
        <p:spPr>
          <a:xfrm>
            <a:off x="298528" y="2503573"/>
            <a:ext cx="2185366" cy="185085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82D427A-A6F5-12DA-4F99-FA7C9607E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12"/>
          <a:stretch/>
        </p:blipFill>
        <p:spPr>
          <a:xfrm>
            <a:off x="2984812" y="4870214"/>
            <a:ext cx="1797098" cy="132198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E543AE0-EEED-B723-CED0-E2CB6C50A43D}"/>
              </a:ext>
            </a:extLst>
          </p:cNvPr>
          <p:cNvSpPr txBox="1"/>
          <p:nvPr/>
        </p:nvSpPr>
        <p:spPr>
          <a:xfrm>
            <a:off x="3618601" y="4332038"/>
            <a:ext cx="105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…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E2C5550-13BF-0136-7E65-15E0720DF21D}"/>
              </a:ext>
            </a:extLst>
          </p:cNvPr>
          <p:cNvSpPr txBox="1"/>
          <p:nvPr/>
        </p:nvSpPr>
        <p:spPr>
          <a:xfrm>
            <a:off x="117386" y="4062038"/>
            <a:ext cx="238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Input: heartbeat to classify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1B3DA69-CA4A-497C-1AE3-5AE49C6FD519}"/>
              </a:ext>
            </a:extLst>
          </p:cNvPr>
          <p:cNvSpPr txBox="1"/>
          <p:nvPr/>
        </p:nvSpPr>
        <p:spPr>
          <a:xfrm>
            <a:off x="4956940" y="1526120"/>
            <a:ext cx="2278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Hesitates between arrythmia type 1 and 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41BF24-4089-2A56-0B1E-EFDC01E41CCF}"/>
              </a:ext>
            </a:extLst>
          </p:cNvPr>
          <p:cNvSpPr txBox="1"/>
          <p:nvPr/>
        </p:nvSpPr>
        <p:spPr>
          <a:xfrm>
            <a:off x="4956940" y="3063738"/>
            <a:ext cx="2278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Hesitates between arrythmia type 3 and 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127ED42-C52D-DEAC-D33E-01C98BABB649}"/>
              </a:ext>
            </a:extLst>
          </p:cNvPr>
          <p:cNvSpPr txBox="1"/>
          <p:nvPr/>
        </p:nvSpPr>
        <p:spPr>
          <a:xfrm>
            <a:off x="4956940" y="5068348"/>
            <a:ext cx="2278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Hesitates between arrythmia type 1 and 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EBCD1E-61C8-30E2-7181-04957C704398}"/>
              </a:ext>
            </a:extLst>
          </p:cNvPr>
          <p:cNvSpPr txBox="1"/>
          <p:nvPr/>
        </p:nvSpPr>
        <p:spPr>
          <a:xfrm>
            <a:off x="8110314" y="2889083"/>
            <a:ext cx="328711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000000"/>
                </a:solidFill>
              </a:rPr>
              <a:t>Unknown</a:t>
            </a:r>
            <a:r>
              <a:rPr lang="fr-FR" sz="2000" b="1" dirty="0">
                <a:solidFill>
                  <a:srgbClr val="000000"/>
                </a:solidFill>
              </a:rPr>
              <a:t> data:</a:t>
            </a:r>
          </a:p>
          <a:p>
            <a:endParaRPr lang="fr-FR" sz="2000" b="1" dirty="0">
              <a:solidFill>
                <a:srgbClr val="000000"/>
              </a:solidFill>
            </a:endParaRPr>
          </a:p>
          <a:p>
            <a:r>
              <a:rPr lang="fr-FR" sz="2000" b="1" dirty="0">
                <a:solidFill>
                  <a:srgbClr val="000000"/>
                </a:solidFill>
              </a:rPr>
              <a:t>EPISTEMIC UNCERTAINTY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CC4185B-C70C-F24E-B2A4-40F7908A7A7A}"/>
              </a:ext>
            </a:extLst>
          </p:cNvPr>
          <p:cNvSpPr txBox="1"/>
          <p:nvPr/>
        </p:nvSpPr>
        <p:spPr>
          <a:xfrm>
            <a:off x="57896" y="6214960"/>
            <a:ext cx="8844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Bonnet et al, </a:t>
            </a:r>
            <a:r>
              <a:rPr lang="fr-FR" dirty="0">
                <a:solidFill>
                  <a:srgbClr val="000000"/>
                </a:solidFill>
                <a:latin typeface="Open Sans" panose="020B0606030504020204" pitchFamily="34" charset="0"/>
              </a:rPr>
              <a:t>Nature Communications 14, 7530 (2023)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158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80F328-49C8-6894-CFFD-1F58D5F60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96" y="196179"/>
            <a:ext cx="11668539" cy="96173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Fully</a:t>
            </a:r>
            <a:r>
              <a:rPr lang="fr-FR" dirty="0"/>
              <a:t> </a:t>
            </a:r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Arrythmia</a:t>
            </a:r>
            <a:r>
              <a:rPr lang="fr-FR" dirty="0"/>
              <a:t> </a:t>
            </a:r>
            <a:r>
              <a:rPr lang="fr-FR" dirty="0" err="1"/>
              <a:t>Recogniton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Uncertainty</a:t>
            </a:r>
            <a:r>
              <a:rPr lang="fr-FR" dirty="0"/>
              <a:t> Evaluation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CFAA115-3CED-A072-C688-EAEB5386D3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5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26</a:t>
            </a:fld>
            <a:endParaRPr lang="fr-FR" sz="75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E7C372-5CEF-26A4-E192-A47DA070BF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2745" y="1181099"/>
            <a:ext cx="10565835" cy="88537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/>
              <a:t> 79% </a:t>
            </a:r>
            <a:r>
              <a:rPr lang="fr-FR" sz="2400" b="1" dirty="0" err="1"/>
              <a:t>raw</a:t>
            </a:r>
            <a:r>
              <a:rPr lang="fr-FR" sz="2400" b="1" dirty="0"/>
              <a:t> </a:t>
            </a:r>
            <a:r>
              <a:rPr lang="fr-FR" sz="2400" b="1" dirty="0" err="1"/>
              <a:t>accuracy</a:t>
            </a:r>
            <a:r>
              <a:rPr lang="fr-FR" sz="2400" b="1" dirty="0"/>
              <a:t> (software: 80%)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/>
              <a:t> </a:t>
            </a:r>
            <a:r>
              <a:rPr lang="fr-FR" sz="2400" b="1" dirty="0" err="1"/>
              <a:t>Unknown</a:t>
            </a:r>
            <a:r>
              <a:rPr lang="fr-FR" sz="2400" b="1" dirty="0"/>
              <a:t> types of </a:t>
            </a:r>
            <a:r>
              <a:rPr lang="fr-FR" sz="2400" b="1" dirty="0" err="1"/>
              <a:t>arrythmia</a:t>
            </a:r>
            <a:r>
              <a:rPr lang="fr-FR" sz="2400" b="1" dirty="0"/>
              <a:t> are </a:t>
            </a:r>
            <a:r>
              <a:rPr lang="fr-FR" sz="2400" b="1" dirty="0" err="1"/>
              <a:t>easily</a:t>
            </a:r>
            <a:r>
              <a:rPr lang="fr-FR" sz="2400" b="1" dirty="0"/>
              <a:t> </a:t>
            </a:r>
            <a:r>
              <a:rPr lang="fr-FR" sz="2400" b="1" dirty="0" err="1"/>
              <a:t>recognized</a:t>
            </a:r>
            <a:endParaRPr lang="fr-FR" sz="24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0C30F79-865F-3579-F8D0-342B1E5339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0" t="31834" r="31915" b="45113"/>
          <a:stretch/>
        </p:blipFill>
        <p:spPr>
          <a:xfrm>
            <a:off x="5725545" y="2305161"/>
            <a:ext cx="5602371" cy="3571931"/>
          </a:xfrm>
          <a:prstGeom prst="rect">
            <a:avLst/>
          </a:prstGeom>
        </p:spPr>
      </p:pic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CFC7C5E1-1DD2-02B1-CB50-67600660B31E}"/>
              </a:ext>
            </a:extLst>
          </p:cNvPr>
          <p:cNvSpPr txBox="1">
            <a:spLocks/>
          </p:cNvSpPr>
          <p:nvPr/>
        </p:nvSpPr>
        <p:spPr>
          <a:xfrm>
            <a:off x="9670766" y="6321188"/>
            <a:ext cx="608860" cy="36512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5E0262-D998-43DC-9786-FEA33247F219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4E94D64-AFDF-7F66-F6A7-29452D2503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8" r="48903"/>
          <a:stretch/>
        </p:blipFill>
        <p:spPr>
          <a:xfrm>
            <a:off x="124238" y="2365755"/>
            <a:ext cx="2290970" cy="232154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349725-29AB-FA36-9944-2A5B43B73B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3" r="76562"/>
          <a:stretch/>
        </p:blipFill>
        <p:spPr>
          <a:xfrm>
            <a:off x="2748170" y="2480055"/>
            <a:ext cx="2032198" cy="212375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517FA6B-1326-8366-C9B9-7E7F6BC8F532}"/>
              </a:ext>
            </a:extLst>
          </p:cNvPr>
          <p:cNvSpPr txBox="1"/>
          <p:nvPr/>
        </p:nvSpPr>
        <p:spPr>
          <a:xfrm>
            <a:off x="175413" y="4944650"/>
            <a:ext cx="514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Using</a:t>
            </a:r>
            <a:r>
              <a:rPr lang="fr-FR" dirty="0"/>
              <a:t> 50 memristors neural networks</a:t>
            </a:r>
          </a:p>
          <a:p>
            <a:r>
              <a:rPr lang="fr-FR" dirty="0"/>
              <a:t>« </a:t>
            </a:r>
            <a:r>
              <a:rPr lang="fr-FR" dirty="0" err="1"/>
              <a:t>Wait</a:t>
            </a:r>
            <a:r>
              <a:rPr lang="fr-FR" dirty="0"/>
              <a:t> and </a:t>
            </a:r>
            <a:r>
              <a:rPr lang="fr-FR" dirty="0" err="1"/>
              <a:t>Verify</a:t>
            </a:r>
            <a:r>
              <a:rPr lang="fr-FR" dirty="0"/>
              <a:t> » </a:t>
            </a:r>
            <a:r>
              <a:rPr lang="fr-FR" dirty="0" err="1"/>
              <a:t>Programming</a:t>
            </a:r>
            <a:r>
              <a:rPr lang="fr-FR" dirty="0"/>
              <a:t> not </a:t>
            </a:r>
            <a:r>
              <a:rPr lang="fr-FR" dirty="0" err="1"/>
              <a:t>needed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EDF614-A090-B22C-505D-B2717078A560}"/>
              </a:ext>
            </a:extLst>
          </p:cNvPr>
          <p:cNvSpPr/>
          <p:nvPr/>
        </p:nvSpPr>
        <p:spPr>
          <a:xfrm>
            <a:off x="5933661" y="5645426"/>
            <a:ext cx="586409" cy="231666"/>
          </a:xfrm>
          <a:prstGeom prst="rect">
            <a:avLst/>
          </a:prstGeom>
          <a:solidFill>
            <a:srgbClr val="EBF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98BCFD-84DA-ED2A-771E-D08A86CC78AF}"/>
              </a:ext>
            </a:extLst>
          </p:cNvPr>
          <p:cNvSpPr txBox="1"/>
          <p:nvPr/>
        </p:nvSpPr>
        <p:spPr>
          <a:xfrm>
            <a:off x="57896" y="6214960"/>
            <a:ext cx="8844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Bonnet et al, </a:t>
            </a:r>
            <a:r>
              <a:rPr lang="fr-FR" dirty="0">
                <a:solidFill>
                  <a:srgbClr val="000000"/>
                </a:solidFill>
                <a:latin typeface="Open Sans" panose="020B0606030504020204" pitchFamily="34" charset="0"/>
              </a:rPr>
              <a:t>Nature Communications 14, 7530 (2023)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90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80F328-49C8-6894-CFFD-1F58D5F60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96" y="196179"/>
            <a:ext cx="11668539" cy="96173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Fully</a:t>
            </a:r>
            <a:r>
              <a:rPr lang="fr-FR" dirty="0"/>
              <a:t> </a:t>
            </a:r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Arrythmia</a:t>
            </a:r>
            <a:r>
              <a:rPr lang="fr-FR" dirty="0"/>
              <a:t> </a:t>
            </a:r>
            <a:r>
              <a:rPr lang="fr-FR" dirty="0" err="1"/>
              <a:t>Recogniton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Uncertainty</a:t>
            </a:r>
            <a:r>
              <a:rPr lang="fr-FR" dirty="0"/>
              <a:t> Evaluation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CFAA115-3CED-A072-C688-EAEB5386D3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5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27</a:t>
            </a:fld>
            <a:endParaRPr lang="fr-FR" sz="75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E7C372-5CEF-26A4-E192-A47DA070BF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2745" y="1181099"/>
            <a:ext cx="10565835" cy="88537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/>
              <a:t> 79% </a:t>
            </a:r>
            <a:r>
              <a:rPr lang="fr-FR" sz="2400" b="1" dirty="0" err="1"/>
              <a:t>raw</a:t>
            </a:r>
            <a:r>
              <a:rPr lang="fr-FR" sz="2400" b="1" dirty="0"/>
              <a:t> </a:t>
            </a:r>
            <a:r>
              <a:rPr lang="fr-FR" sz="2400" b="1" dirty="0" err="1"/>
              <a:t>accuracy</a:t>
            </a:r>
            <a:r>
              <a:rPr lang="fr-FR" sz="2400" b="1" dirty="0"/>
              <a:t> (software: 80%)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/>
              <a:t> </a:t>
            </a:r>
            <a:r>
              <a:rPr lang="fr-FR" sz="2400" b="1" dirty="0" err="1"/>
              <a:t>Unknown</a:t>
            </a:r>
            <a:r>
              <a:rPr lang="fr-FR" sz="2400" b="1" dirty="0"/>
              <a:t> types of </a:t>
            </a:r>
            <a:r>
              <a:rPr lang="fr-FR" sz="2400" b="1" dirty="0" err="1"/>
              <a:t>arrythmia</a:t>
            </a:r>
            <a:r>
              <a:rPr lang="fr-FR" sz="2400" b="1" dirty="0"/>
              <a:t> are </a:t>
            </a:r>
            <a:r>
              <a:rPr lang="fr-FR" sz="2400" b="1" dirty="0" err="1"/>
              <a:t>easily</a:t>
            </a:r>
            <a:r>
              <a:rPr lang="fr-FR" sz="2400" b="1" dirty="0"/>
              <a:t> </a:t>
            </a:r>
            <a:r>
              <a:rPr lang="fr-FR" sz="2400" b="1" dirty="0" err="1"/>
              <a:t>recognized</a:t>
            </a:r>
            <a:endParaRPr lang="fr-FR" sz="2400" b="1" dirty="0"/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CFC7C5E1-1DD2-02B1-CB50-67600660B31E}"/>
              </a:ext>
            </a:extLst>
          </p:cNvPr>
          <p:cNvSpPr txBox="1">
            <a:spLocks/>
          </p:cNvSpPr>
          <p:nvPr/>
        </p:nvSpPr>
        <p:spPr>
          <a:xfrm>
            <a:off x="9670766" y="6321188"/>
            <a:ext cx="608860" cy="36512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5E0262-D998-43DC-9786-FEA33247F219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4E94D64-AFDF-7F66-F6A7-29452D250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8" r="48903"/>
          <a:stretch/>
        </p:blipFill>
        <p:spPr>
          <a:xfrm>
            <a:off x="124238" y="2365755"/>
            <a:ext cx="2290970" cy="232154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349725-29AB-FA36-9944-2A5B43B73B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3" r="76562"/>
          <a:stretch/>
        </p:blipFill>
        <p:spPr>
          <a:xfrm>
            <a:off x="2748170" y="2480055"/>
            <a:ext cx="2032198" cy="212375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517FA6B-1326-8366-C9B9-7E7F6BC8F532}"/>
              </a:ext>
            </a:extLst>
          </p:cNvPr>
          <p:cNvSpPr txBox="1"/>
          <p:nvPr/>
        </p:nvSpPr>
        <p:spPr>
          <a:xfrm>
            <a:off x="175413" y="4944650"/>
            <a:ext cx="514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Using</a:t>
            </a:r>
            <a:r>
              <a:rPr lang="fr-FR" dirty="0"/>
              <a:t> 50 memristors neural networks</a:t>
            </a:r>
          </a:p>
          <a:p>
            <a:r>
              <a:rPr lang="fr-FR" dirty="0"/>
              <a:t>« </a:t>
            </a:r>
            <a:r>
              <a:rPr lang="fr-FR" dirty="0" err="1"/>
              <a:t>Wait</a:t>
            </a:r>
            <a:r>
              <a:rPr lang="fr-FR" dirty="0"/>
              <a:t> and </a:t>
            </a:r>
            <a:r>
              <a:rPr lang="fr-FR" dirty="0" err="1"/>
              <a:t>Verify</a:t>
            </a:r>
            <a:r>
              <a:rPr lang="fr-FR" dirty="0"/>
              <a:t> » </a:t>
            </a:r>
            <a:r>
              <a:rPr lang="fr-FR" dirty="0" err="1"/>
              <a:t>Programming</a:t>
            </a:r>
            <a:r>
              <a:rPr lang="fr-FR" dirty="0"/>
              <a:t> not </a:t>
            </a:r>
            <a:r>
              <a:rPr lang="fr-FR" dirty="0" err="1"/>
              <a:t>needed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D1B7F6B-3897-0B7C-03CF-2B1EA8537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755" y="2200733"/>
            <a:ext cx="4217790" cy="33902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A3018ED-F4E1-782D-1D01-FC58537AC832}"/>
              </a:ext>
            </a:extLst>
          </p:cNvPr>
          <p:cNvSpPr txBox="1"/>
          <p:nvPr/>
        </p:nvSpPr>
        <p:spPr>
          <a:xfrm>
            <a:off x="57896" y="6214960"/>
            <a:ext cx="8844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Bonnet et al, </a:t>
            </a:r>
            <a:r>
              <a:rPr lang="fr-FR" dirty="0">
                <a:solidFill>
                  <a:srgbClr val="000000"/>
                </a:solidFill>
                <a:latin typeface="Open Sans" panose="020B0606030504020204" pitchFamily="34" charset="0"/>
              </a:rPr>
              <a:t>Nature Communications 14, 7530 (2023)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23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80F328-49C8-6894-CFFD-1F58D5F60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96" y="196179"/>
            <a:ext cx="11668539" cy="961730"/>
          </a:xfrm>
        </p:spPr>
        <p:txBody>
          <a:bodyPr>
            <a:normAutofit/>
          </a:bodyPr>
          <a:lstStyle/>
          <a:p>
            <a:r>
              <a:rPr lang="fr-FR" dirty="0"/>
              <a:t>Stable Performance Over Time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CFAA115-3CED-A072-C688-EAEB5386D3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5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28</a:t>
            </a:fld>
            <a:endParaRPr lang="fr-FR" sz="75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E7C372-5CEF-26A4-E192-A47DA070BF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2745" y="1181099"/>
            <a:ext cx="10565835" cy="75713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/>
              <a:t> Memristors are not stable, but </a:t>
            </a:r>
            <a:r>
              <a:rPr lang="fr-FR" sz="2400" b="1" dirty="0" err="1"/>
              <a:t>they</a:t>
            </a:r>
            <a:r>
              <a:rPr lang="fr-FR" sz="2400" b="1" dirty="0"/>
              <a:t> </a:t>
            </a:r>
            <a:r>
              <a:rPr lang="fr-FR" sz="2400" b="1" dirty="0" err="1"/>
              <a:t>remain</a:t>
            </a:r>
            <a:r>
              <a:rPr lang="fr-FR" sz="2400" b="1" dirty="0"/>
              <a:t> </a:t>
            </a:r>
            <a:r>
              <a:rPr lang="fr-FR" sz="2400" b="1" dirty="0" err="1"/>
              <a:t>true</a:t>
            </a:r>
            <a:r>
              <a:rPr lang="fr-FR" sz="2400" b="1" dirty="0"/>
              <a:t> to the </a:t>
            </a:r>
            <a:r>
              <a:rPr lang="fr-FR" sz="2400" b="1" dirty="0" err="1"/>
              <a:t>probability</a:t>
            </a:r>
            <a:r>
              <a:rPr lang="fr-FR" sz="2400" b="1" dirty="0"/>
              <a:t> distribution </a:t>
            </a:r>
            <a:r>
              <a:rPr lang="fr-FR" sz="2400" b="1" dirty="0" err="1"/>
              <a:t>they</a:t>
            </a:r>
            <a:r>
              <a:rPr lang="fr-FR" sz="2400" b="1" dirty="0"/>
              <a:t> </a:t>
            </a:r>
            <a:r>
              <a:rPr lang="fr-FR" sz="2400" b="1" dirty="0" err="1"/>
              <a:t>represent</a:t>
            </a:r>
            <a:r>
              <a:rPr lang="fr-FR" sz="2400" b="1" dirty="0"/>
              <a:t>!</a:t>
            </a: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CFC7C5E1-1DD2-02B1-CB50-67600660B31E}"/>
              </a:ext>
            </a:extLst>
          </p:cNvPr>
          <p:cNvSpPr txBox="1">
            <a:spLocks/>
          </p:cNvSpPr>
          <p:nvPr/>
        </p:nvSpPr>
        <p:spPr>
          <a:xfrm>
            <a:off x="9670766" y="6321188"/>
            <a:ext cx="608860" cy="36512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5E0262-D998-43DC-9786-FEA33247F219}" type="slidenum">
              <a:rPr lang="fr-FR" smtClean="0"/>
              <a:pPr/>
              <a:t>28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983812-49D3-E81F-9206-8971B75F5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291" y="2147046"/>
            <a:ext cx="6279944" cy="363101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FF2AD15-1CC5-FE24-9EF2-CB65A1EC62A2}"/>
              </a:ext>
            </a:extLst>
          </p:cNvPr>
          <p:cNvSpPr txBox="1"/>
          <p:nvPr/>
        </p:nvSpPr>
        <p:spPr>
          <a:xfrm>
            <a:off x="57896" y="6214960"/>
            <a:ext cx="8844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Bonnet et al, </a:t>
            </a:r>
            <a:r>
              <a:rPr lang="fr-FR" dirty="0">
                <a:solidFill>
                  <a:srgbClr val="000000"/>
                </a:solidFill>
                <a:latin typeface="Open Sans" panose="020B0606030504020204" pitchFamily="34" charset="0"/>
              </a:rPr>
              <a:t>Nature Communications 14, 7530 (2023)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096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799" y="205870"/>
            <a:ext cx="11089341" cy="11196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en-US" sz="3200" b="1" dirty="0"/>
              <a:t>The Multifaceted Impact of Memristors on Neuromorphic Systems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47150" y="1325510"/>
            <a:ext cx="9404655" cy="4861599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Analog Memristors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Analog Neural Networks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Binary Memristors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The Bayesian Machine</a:t>
            </a:r>
          </a:p>
          <a:p>
            <a:pPr marL="457200" lvl="1" indent="0">
              <a:buNone/>
            </a:pPr>
            <a:endParaRPr lang="en-US" i="1" dirty="0"/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Stochastic Memristors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Bayesian Neural Networks</a:t>
            </a:r>
          </a:p>
          <a:p>
            <a:pPr marL="457200" lvl="1" indent="0">
              <a:buNone/>
            </a:pPr>
            <a:r>
              <a:rPr lang="en-US" i="1" dirty="0"/>
              <a:t>Bayesian Learning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0262-D998-43DC-9786-FEA33247F219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CFF817-3E2C-99C8-E489-F13D52C73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8" r="48903"/>
          <a:stretch/>
        </p:blipFill>
        <p:spPr>
          <a:xfrm>
            <a:off x="445934" y="1742600"/>
            <a:ext cx="919370" cy="9316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98507BD-CA19-47EC-DA42-FED0FF9C4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3" r="76562"/>
          <a:stretch/>
        </p:blipFill>
        <p:spPr>
          <a:xfrm>
            <a:off x="1464031" y="1786261"/>
            <a:ext cx="849698" cy="887979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AA48206-837F-A687-7337-22E059CDC3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2" t="14732" r="10941" b="10334"/>
          <a:stretch/>
        </p:blipFill>
        <p:spPr>
          <a:xfrm>
            <a:off x="697933" y="3154164"/>
            <a:ext cx="1271930" cy="1213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9399892-A12E-2651-A6B4-035A6009D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89" y="5053367"/>
            <a:ext cx="1746796" cy="8517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B2ED75-A1A2-5085-E816-1A9967B034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73" b="57238"/>
          <a:stretch/>
        </p:blipFill>
        <p:spPr>
          <a:xfrm>
            <a:off x="622411" y="5616766"/>
            <a:ext cx="1645608" cy="71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52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025054-3F48-246A-FB50-18250706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98436"/>
            <a:ext cx="10177131" cy="1156597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AI Energy Inefficiency Limits Its Best Applications</a:t>
            </a:r>
            <a:br>
              <a:rPr lang="en-US" sz="3600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5920C4-4692-08EC-EA32-D27252A59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183" y="4713975"/>
            <a:ext cx="10965634" cy="1554207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fr-FR" sz="2400" b="1" dirty="0"/>
              <a:t>Edge AI </a:t>
            </a:r>
            <a:r>
              <a:rPr lang="fr-FR" sz="2400" b="1" dirty="0" err="1"/>
              <a:t>implemented</a:t>
            </a:r>
            <a:r>
              <a:rPr lang="fr-FR" sz="2400" b="1" dirty="0"/>
              <a:t> in a </a:t>
            </a:r>
            <a:r>
              <a:rPr lang="fr-FR" sz="2400" b="1" dirty="0" err="1"/>
              <a:t>medical</a:t>
            </a:r>
            <a:r>
              <a:rPr lang="fr-FR" sz="2400" b="1" dirty="0"/>
              <a:t> implant </a:t>
            </a:r>
            <a:r>
              <a:rPr lang="fr-FR" sz="2400" b="1" dirty="0" err="1"/>
              <a:t>could</a:t>
            </a:r>
            <a:r>
              <a:rPr lang="fr-FR" sz="2400" b="1" dirty="0"/>
              <a:t> </a:t>
            </a:r>
            <a:r>
              <a:rPr lang="fr-FR" sz="2400" b="1" dirty="0" err="1"/>
              <a:t>allow</a:t>
            </a:r>
            <a:r>
              <a:rPr lang="fr-FR" sz="2400" b="1" dirty="0"/>
              <a:t> </a:t>
            </a:r>
            <a:r>
              <a:rPr lang="fr-FR" sz="2400" b="1" dirty="0" err="1"/>
              <a:t>epilepsy</a:t>
            </a:r>
            <a:r>
              <a:rPr lang="fr-FR" sz="2400" b="1" dirty="0"/>
              <a:t> </a:t>
            </a:r>
            <a:r>
              <a:rPr lang="fr-FR" sz="2400" b="1" dirty="0" err="1"/>
              <a:t>prediction</a:t>
            </a:r>
            <a:r>
              <a:rPr lang="fr-FR" sz="2400" b="1" dirty="0"/>
              <a:t>, </a:t>
            </a:r>
            <a:r>
              <a:rPr lang="fr-FR" sz="2400" b="1" dirty="0" err="1"/>
              <a:t>advanced</a:t>
            </a:r>
            <a:r>
              <a:rPr lang="fr-FR" sz="2400" b="1" dirty="0"/>
              <a:t> BMI…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fr-FR" sz="2400" b="1" dirty="0"/>
              <a:t>But </a:t>
            </a:r>
            <a:r>
              <a:rPr lang="fr-FR" sz="2400" b="1" dirty="0" err="1"/>
              <a:t>currently</a:t>
            </a:r>
            <a:r>
              <a:rPr lang="fr-FR" sz="2400" b="1" dirty="0"/>
              <a:t> </a:t>
            </a:r>
            <a:r>
              <a:rPr lang="fr-FR" sz="2400" b="1" dirty="0" err="1"/>
              <a:t>limited</a:t>
            </a:r>
            <a:r>
              <a:rPr lang="fr-FR" sz="2400" b="1" dirty="0"/>
              <a:t> to </a:t>
            </a:r>
            <a:r>
              <a:rPr lang="fr-FR" sz="2400" b="1" i="1" dirty="0" err="1"/>
              <a:t>elementary</a:t>
            </a:r>
            <a:r>
              <a:rPr lang="fr-FR" sz="2400" b="1" dirty="0"/>
              <a:t> AI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87279B-85D7-454C-C6A3-692BF03A4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A0B0FBA5-3649-4193-81EC-FC1C61F9B58C}" type="slidenum">
              <a:rPr lang="fr-FR" smtClean="0"/>
              <a:pPr algn="l"/>
              <a:t>3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B6A0A1A-D40A-D19E-0CBF-2E6064D8114C}"/>
              </a:ext>
            </a:extLst>
          </p:cNvPr>
          <p:cNvSpPr txBox="1"/>
          <p:nvPr/>
        </p:nvSpPr>
        <p:spPr>
          <a:xfrm>
            <a:off x="5500803" y="3866553"/>
            <a:ext cx="4263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Yoo and </a:t>
            </a:r>
            <a:r>
              <a:rPr lang="fr-FR" sz="1600" dirty="0" err="1"/>
              <a:t>Shoaran</a:t>
            </a:r>
            <a:r>
              <a:rPr lang="fr-FR" sz="1600" dirty="0"/>
              <a:t>, </a:t>
            </a:r>
            <a:br>
              <a:rPr lang="fr-FR" sz="1600" dirty="0"/>
            </a:br>
            <a:r>
              <a:rPr lang="fr-FR" sz="1600" dirty="0" err="1"/>
              <a:t>Current</a:t>
            </a:r>
            <a:r>
              <a:rPr lang="fr-FR" sz="1600" dirty="0"/>
              <a:t> Opinion </a:t>
            </a:r>
            <a:r>
              <a:rPr lang="fr-FR" sz="1600" dirty="0" err="1"/>
              <a:t>Biotechnol</a:t>
            </a:r>
            <a:r>
              <a:rPr lang="fr-FR" sz="1600" dirty="0"/>
              <a:t>., 2021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61DAD0B-E620-0335-29D5-E9BF38B2C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2" t="1668" r="948" b="1618"/>
          <a:stretch/>
        </p:blipFill>
        <p:spPr>
          <a:xfrm>
            <a:off x="149772" y="1072423"/>
            <a:ext cx="5178973" cy="343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50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534" y="256524"/>
            <a:ext cx="11872292" cy="379192"/>
          </a:xfrm>
        </p:spPr>
        <p:txBody>
          <a:bodyPr>
            <a:normAutofit fontScale="90000"/>
          </a:bodyPr>
          <a:lstStyle/>
          <a:p>
            <a:pPr algn="ctr"/>
            <a:br>
              <a:rPr lang="fr-FR" sz="3200" dirty="0">
                <a:solidFill>
                  <a:schemeClr val="tx1"/>
                </a:solidFill>
              </a:rPr>
            </a:br>
            <a:r>
              <a:rPr lang="fr-FR" sz="3200" dirty="0" err="1">
                <a:solidFill>
                  <a:schemeClr val="tx1"/>
                </a:solidFill>
              </a:rPr>
              <a:t>Bayesian</a:t>
            </a:r>
            <a:r>
              <a:rPr lang="fr-FR" sz="3200" dirty="0">
                <a:solidFill>
                  <a:schemeClr val="tx1"/>
                </a:solidFill>
              </a:rPr>
              <a:t> </a:t>
            </a:r>
            <a:r>
              <a:rPr lang="fr-FR" sz="3200" dirty="0" err="1">
                <a:solidFill>
                  <a:schemeClr val="tx1"/>
                </a:solidFill>
              </a:rPr>
              <a:t>Models</a:t>
            </a:r>
            <a:r>
              <a:rPr lang="fr-FR" sz="3200" dirty="0">
                <a:solidFill>
                  <a:schemeClr val="tx1"/>
                </a:solidFill>
              </a:rPr>
              <a:t> Can </a:t>
            </a:r>
            <a:r>
              <a:rPr lang="fr-FR" sz="3200" dirty="0" err="1">
                <a:solidFill>
                  <a:schemeClr val="tx1"/>
                </a:solidFill>
              </a:rPr>
              <a:t>Learn</a:t>
            </a:r>
            <a:r>
              <a:rPr lang="fr-FR" sz="3200" dirty="0">
                <a:solidFill>
                  <a:schemeClr val="tx1"/>
                </a:solidFill>
              </a:rPr>
              <a:t> </a:t>
            </a:r>
            <a:r>
              <a:rPr lang="fr-FR" sz="3200" dirty="0" err="1">
                <a:solidFill>
                  <a:schemeClr val="tx1"/>
                </a:solidFill>
              </a:rPr>
              <a:t>Using</a:t>
            </a:r>
            <a:r>
              <a:rPr lang="fr-FR" sz="3200" dirty="0">
                <a:solidFill>
                  <a:schemeClr val="tx1"/>
                </a:solidFill>
              </a:rPr>
              <a:t> Metropolis-Hastings </a:t>
            </a:r>
            <a:br>
              <a:rPr lang="fr-FR" sz="3200" dirty="0">
                <a:solidFill>
                  <a:schemeClr val="tx1"/>
                </a:solidFill>
              </a:rPr>
            </a:br>
            <a:r>
              <a:rPr lang="fr-FR" sz="3200" dirty="0">
                <a:solidFill>
                  <a:schemeClr val="tx1"/>
                </a:solidFill>
              </a:rPr>
              <a:t>Markov Chain Monte Carlo (MCMC) 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30</a:t>
            </a:fld>
            <a:endParaRPr lang="fr-FR" sz="7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919" y="3858399"/>
            <a:ext cx="3409093" cy="239475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l="1626"/>
          <a:stretch/>
        </p:blipFill>
        <p:spPr>
          <a:xfrm>
            <a:off x="2984044" y="1394807"/>
            <a:ext cx="6223913" cy="1678670"/>
          </a:xfrm>
          <a:prstGeom prst="rect">
            <a:avLst/>
          </a:prstGeom>
        </p:spPr>
      </p:pic>
      <p:grpSp>
        <p:nvGrpSpPr>
          <p:cNvPr id="74" name="Groupe 73"/>
          <p:cNvGrpSpPr/>
          <p:nvPr/>
        </p:nvGrpSpPr>
        <p:grpSpPr>
          <a:xfrm>
            <a:off x="1881338" y="4181710"/>
            <a:ext cx="993388" cy="1997355"/>
            <a:chOff x="1120271" y="3407036"/>
            <a:chExt cx="1142494" cy="2297154"/>
          </a:xfrm>
        </p:grpSpPr>
        <p:grpSp>
          <p:nvGrpSpPr>
            <p:cNvPr id="14" name="Groupe 13"/>
            <p:cNvGrpSpPr/>
            <p:nvPr/>
          </p:nvGrpSpPr>
          <p:grpSpPr>
            <a:xfrm>
              <a:off x="1120271" y="4255931"/>
              <a:ext cx="359633" cy="647133"/>
              <a:chOff x="5322827" y="1270058"/>
              <a:chExt cx="1285884" cy="2034450"/>
            </a:xfrm>
          </p:grpSpPr>
          <p:grpSp>
            <p:nvGrpSpPr>
              <p:cNvPr id="15" name="Groupe 14"/>
              <p:cNvGrpSpPr/>
              <p:nvPr/>
            </p:nvGrpSpPr>
            <p:grpSpPr>
              <a:xfrm>
                <a:off x="5322834" y="1270058"/>
                <a:ext cx="1285877" cy="2034450"/>
                <a:chOff x="609134" y="1211625"/>
                <a:chExt cx="1285877" cy="2034450"/>
              </a:xfrm>
            </p:grpSpPr>
            <p:grpSp>
              <p:nvGrpSpPr>
                <p:cNvPr id="19" name="Groupe 18"/>
                <p:cNvGrpSpPr/>
                <p:nvPr/>
              </p:nvGrpSpPr>
              <p:grpSpPr>
                <a:xfrm>
                  <a:off x="609134" y="1211625"/>
                  <a:ext cx="1285877" cy="2034450"/>
                  <a:chOff x="1819273" y="2173650"/>
                  <a:chExt cx="1285877" cy="2034450"/>
                </a:xfrm>
              </p:grpSpPr>
              <p:grpSp>
                <p:nvGrpSpPr>
                  <p:cNvPr id="22" name="Groupe 21"/>
                  <p:cNvGrpSpPr/>
                  <p:nvPr/>
                </p:nvGrpSpPr>
                <p:grpSpPr>
                  <a:xfrm>
                    <a:off x="1819273" y="2533650"/>
                    <a:ext cx="1285877" cy="1333500"/>
                    <a:chOff x="1666873" y="2333625"/>
                    <a:chExt cx="1285877" cy="1333500"/>
                  </a:xfrm>
                </p:grpSpPr>
                <p:sp>
                  <p:nvSpPr>
                    <p:cNvPr id="25" name="Rectangle 24"/>
                    <p:cNvSpPr/>
                    <p:nvPr/>
                  </p:nvSpPr>
                  <p:spPr>
                    <a:xfrm>
                      <a:off x="1666875" y="2333625"/>
                      <a:ext cx="1285875" cy="304800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6" name="Rectangle 25"/>
                    <p:cNvSpPr/>
                    <p:nvPr/>
                  </p:nvSpPr>
                  <p:spPr>
                    <a:xfrm>
                      <a:off x="1666874" y="3362325"/>
                      <a:ext cx="1285875" cy="304800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7" name="Rectangle 26"/>
                    <p:cNvSpPr/>
                    <p:nvPr/>
                  </p:nvSpPr>
                  <p:spPr>
                    <a:xfrm>
                      <a:off x="1666873" y="2638425"/>
                      <a:ext cx="1285875" cy="723900"/>
                    </a:xfrm>
                    <a:prstGeom prst="rect">
                      <a:avLst/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cxnSp>
                <p:nvCxnSpPr>
                  <p:cNvPr id="23" name="Connecteur droit 22"/>
                  <p:cNvCxnSpPr/>
                  <p:nvPr/>
                </p:nvCxnSpPr>
                <p:spPr>
                  <a:xfrm flipH="1" flipV="1">
                    <a:off x="2462207" y="2173650"/>
                    <a:ext cx="3" cy="360000"/>
                  </a:xfrm>
                  <a:prstGeom prst="line">
                    <a:avLst/>
                  </a:prstGeom>
                  <a:ln w="381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Connecteur droit 23"/>
                  <p:cNvCxnSpPr/>
                  <p:nvPr/>
                </p:nvCxnSpPr>
                <p:spPr>
                  <a:xfrm flipH="1" flipV="1">
                    <a:off x="2462204" y="3848100"/>
                    <a:ext cx="3" cy="360000"/>
                  </a:xfrm>
                  <a:prstGeom prst="line">
                    <a:avLst/>
                  </a:prstGeom>
                  <a:ln w="381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0" name="Connecteur droit 19"/>
                <p:cNvCxnSpPr/>
                <p:nvPr/>
              </p:nvCxnSpPr>
              <p:spPr>
                <a:xfrm flipH="1">
                  <a:off x="1109661" y="1230675"/>
                  <a:ext cx="290044" cy="0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necteur droit 20"/>
                <p:cNvCxnSpPr/>
                <p:nvPr/>
              </p:nvCxnSpPr>
              <p:spPr>
                <a:xfrm flipH="1">
                  <a:off x="1107169" y="3244572"/>
                  <a:ext cx="290044" cy="0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" name="Connecteur droit 15"/>
              <p:cNvCxnSpPr/>
              <p:nvPr/>
            </p:nvCxnSpPr>
            <p:spPr>
              <a:xfrm>
                <a:off x="5322827" y="1929591"/>
                <a:ext cx="1285875" cy="0"/>
              </a:xfrm>
              <a:prstGeom prst="line">
                <a:avLst/>
              </a:prstGeom>
              <a:ln w="57150">
                <a:solidFill>
                  <a:srgbClr val="DB17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Ellipse 16"/>
              <p:cNvSpPr/>
              <p:nvPr/>
            </p:nvSpPr>
            <p:spPr>
              <a:xfrm>
                <a:off x="5730869" y="2353958"/>
                <a:ext cx="180000" cy="180000"/>
              </a:xfrm>
              <a:prstGeom prst="ellipse">
                <a:avLst/>
              </a:prstGeom>
              <a:solidFill>
                <a:srgbClr val="D816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Ellipse 17"/>
              <p:cNvSpPr/>
              <p:nvPr/>
            </p:nvSpPr>
            <p:spPr>
              <a:xfrm>
                <a:off x="6111971" y="2149658"/>
                <a:ext cx="180000" cy="180000"/>
              </a:xfrm>
              <a:prstGeom prst="ellipse">
                <a:avLst/>
              </a:prstGeom>
              <a:solidFill>
                <a:srgbClr val="D816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7" name="Groupe 56"/>
            <p:cNvGrpSpPr/>
            <p:nvPr/>
          </p:nvGrpSpPr>
          <p:grpSpPr>
            <a:xfrm>
              <a:off x="1899302" y="4228601"/>
              <a:ext cx="363463" cy="656631"/>
              <a:chOff x="8891667" y="1103732"/>
              <a:chExt cx="1285884" cy="2034450"/>
            </a:xfrm>
          </p:grpSpPr>
          <p:grpSp>
            <p:nvGrpSpPr>
              <p:cNvPr id="40" name="Groupe 39"/>
              <p:cNvGrpSpPr/>
              <p:nvPr/>
            </p:nvGrpSpPr>
            <p:grpSpPr>
              <a:xfrm>
                <a:off x="8891667" y="1103732"/>
                <a:ext cx="1285884" cy="2034450"/>
                <a:chOff x="5322827" y="1270058"/>
                <a:chExt cx="1285884" cy="2034450"/>
              </a:xfrm>
            </p:grpSpPr>
            <p:grpSp>
              <p:nvGrpSpPr>
                <p:cNvPr id="41" name="Groupe 40"/>
                <p:cNvGrpSpPr/>
                <p:nvPr/>
              </p:nvGrpSpPr>
              <p:grpSpPr>
                <a:xfrm>
                  <a:off x="5322834" y="1270058"/>
                  <a:ext cx="1285877" cy="2034450"/>
                  <a:chOff x="609134" y="1211625"/>
                  <a:chExt cx="1285877" cy="2034450"/>
                </a:xfrm>
              </p:grpSpPr>
              <p:grpSp>
                <p:nvGrpSpPr>
                  <p:cNvPr id="43" name="Groupe 42"/>
                  <p:cNvGrpSpPr/>
                  <p:nvPr/>
                </p:nvGrpSpPr>
                <p:grpSpPr>
                  <a:xfrm>
                    <a:off x="609134" y="1211625"/>
                    <a:ext cx="1285877" cy="2034450"/>
                    <a:chOff x="1819273" y="2173650"/>
                    <a:chExt cx="1285877" cy="2034450"/>
                  </a:xfrm>
                </p:grpSpPr>
                <p:grpSp>
                  <p:nvGrpSpPr>
                    <p:cNvPr id="46" name="Groupe 45"/>
                    <p:cNvGrpSpPr/>
                    <p:nvPr/>
                  </p:nvGrpSpPr>
                  <p:grpSpPr>
                    <a:xfrm>
                      <a:off x="1819273" y="2533650"/>
                      <a:ext cx="1285877" cy="1333500"/>
                      <a:chOff x="1666873" y="2333625"/>
                      <a:chExt cx="1285877" cy="1333500"/>
                    </a:xfrm>
                  </p:grpSpPr>
                  <p:sp>
                    <p:nvSpPr>
                      <p:cNvPr id="49" name="Rectangle 48"/>
                      <p:cNvSpPr/>
                      <p:nvPr/>
                    </p:nvSpPr>
                    <p:spPr>
                      <a:xfrm>
                        <a:off x="1666875" y="2333625"/>
                        <a:ext cx="1285875" cy="3048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0" name="Rectangle 49"/>
                      <p:cNvSpPr/>
                      <p:nvPr/>
                    </p:nvSpPr>
                    <p:spPr>
                      <a:xfrm>
                        <a:off x="1666874" y="3362325"/>
                        <a:ext cx="1285875" cy="3048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1" name="Rectangle 50"/>
                      <p:cNvSpPr/>
                      <p:nvPr/>
                    </p:nvSpPr>
                    <p:spPr>
                      <a:xfrm>
                        <a:off x="1666873" y="2638425"/>
                        <a:ext cx="1285875" cy="723900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cxnSp>
                  <p:nvCxnSpPr>
                    <p:cNvPr id="47" name="Connecteur droit 46"/>
                    <p:cNvCxnSpPr/>
                    <p:nvPr/>
                  </p:nvCxnSpPr>
                  <p:spPr>
                    <a:xfrm flipH="1" flipV="1">
                      <a:off x="2462207" y="2173650"/>
                      <a:ext cx="3" cy="360000"/>
                    </a:xfrm>
                    <a:prstGeom prst="line">
                      <a:avLst/>
                    </a:prstGeom>
                    <a:ln w="38100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Connecteur droit 47"/>
                    <p:cNvCxnSpPr/>
                    <p:nvPr/>
                  </p:nvCxnSpPr>
                  <p:spPr>
                    <a:xfrm flipH="1" flipV="1">
                      <a:off x="2462204" y="3848100"/>
                      <a:ext cx="3" cy="360000"/>
                    </a:xfrm>
                    <a:prstGeom prst="line">
                      <a:avLst/>
                    </a:prstGeom>
                    <a:ln w="38100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4" name="Connecteur droit 43"/>
                  <p:cNvCxnSpPr/>
                  <p:nvPr/>
                </p:nvCxnSpPr>
                <p:spPr>
                  <a:xfrm flipH="1">
                    <a:off x="1109661" y="1230675"/>
                    <a:ext cx="290044" cy="0"/>
                  </a:xfrm>
                  <a:prstGeom prst="line">
                    <a:avLst/>
                  </a:prstGeom>
                  <a:ln w="381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Connecteur droit 44"/>
                  <p:cNvCxnSpPr/>
                  <p:nvPr/>
                </p:nvCxnSpPr>
                <p:spPr>
                  <a:xfrm flipH="1">
                    <a:off x="1107169" y="3244572"/>
                    <a:ext cx="290044" cy="0"/>
                  </a:xfrm>
                  <a:prstGeom prst="line">
                    <a:avLst/>
                  </a:prstGeom>
                  <a:ln w="381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2" name="Connecteur droit 41"/>
                <p:cNvCxnSpPr/>
                <p:nvPr/>
              </p:nvCxnSpPr>
              <p:spPr>
                <a:xfrm>
                  <a:off x="5322827" y="1929591"/>
                  <a:ext cx="1285875" cy="0"/>
                </a:xfrm>
                <a:prstGeom prst="line">
                  <a:avLst/>
                </a:prstGeom>
                <a:ln w="57150">
                  <a:solidFill>
                    <a:srgbClr val="DB17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Ellipse 51"/>
              <p:cNvSpPr/>
              <p:nvPr/>
            </p:nvSpPr>
            <p:spPr>
              <a:xfrm>
                <a:off x="9255071" y="1813209"/>
                <a:ext cx="180000" cy="180000"/>
              </a:xfrm>
              <a:prstGeom prst="ellipse">
                <a:avLst/>
              </a:prstGeom>
              <a:solidFill>
                <a:srgbClr val="D816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Ellipse 52"/>
              <p:cNvSpPr/>
              <p:nvPr/>
            </p:nvSpPr>
            <p:spPr>
              <a:xfrm>
                <a:off x="9462634" y="1900999"/>
                <a:ext cx="180000" cy="180000"/>
              </a:xfrm>
              <a:prstGeom prst="ellipse">
                <a:avLst/>
              </a:prstGeom>
              <a:solidFill>
                <a:srgbClr val="D816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Ellipse 53"/>
              <p:cNvSpPr/>
              <p:nvPr/>
            </p:nvSpPr>
            <p:spPr>
              <a:xfrm>
                <a:off x="9385391" y="2100923"/>
                <a:ext cx="180000" cy="180000"/>
              </a:xfrm>
              <a:prstGeom prst="ellipse">
                <a:avLst/>
              </a:prstGeom>
              <a:solidFill>
                <a:srgbClr val="D816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Ellipse 54"/>
              <p:cNvSpPr/>
              <p:nvPr/>
            </p:nvSpPr>
            <p:spPr>
              <a:xfrm>
                <a:off x="9499753" y="2303765"/>
                <a:ext cx="180000" cy="180000"/>
              </a:xfrm>
              <a:prstGeom prst="ellipse">
                <a:avLst/>
              </a:prstGeom>
              <a:solidFill>
                <a:srgbClr val="D816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Ellipse 55"/>
              <p:cNvSpPr/>
              <p:nvPr/>
            </p:nvSpPr>
            <p:spPr>
              <a:xfrm>
                <a:off x="9670524" y="1817575"/>
                <a:ext cx="180000" cy="180000"/>
              </a:xfrm>
              <a:prstGeom prst="ellipse">
                <a:avLst/>
              </a:prstGeom>
              <a:solidFill>
                <a:srgbClr val="D816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61" name="Connecteur en arc 60"/>
            <p:cNvCxnSpPr/>
            <p:nvPr/>
          </p:nvCxnSpPr>
          <p:spPr>
            <a:xfrm rot="5400000" flipH="1" flipV="1">
              <a:off x="1677735" y="3754013"/>
              <a:ext cx="25649" cy="780946"/>
            </a:xfrm>
            <a:prstGeom prst="curvedConnector3">
              <a:avLst>
                <a:gd name="adj1" fmla="val 1423385"/>
              </a:avLst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en arc 70"/>
            <p:cNvCxnSpPr/>
            <p:nvPr/>
          </p:nvCxnSpPr>
          <p:spPr>
            <a:xfrm rot="5400000">
              <a:off x="1677734" y="4598479"/>
              <a:ext cx="25649" cy="780946"/>
            </a:xfrm>
            <a:prstGeom prst="curvedConnector3">
              <a:avLst>
                <a:gd name="adj1" fmla="val 1423385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ZoneTexte 71"/>
            <p:cNvSpPr txBox="1"/>
            <p:nvPr/>
          </p:nvSpPr>
          <p:spPr>
            <a:xfrm>
              <a:off x="1433115" y="3407036"/>
              <a:ext cx="547921" cy="345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350" b="1" dirty="0">
                  <a:solidFill>
                    <a:srgbClr val="00B050"/>
                  </a:solidFill>
                </a:rPr>
                <a:t>SET</a:t>
              </a:r>
              <a:endParaRPr lang="en-GB" sz="1350" b="1" dirty="0">
                <a:solidFill>
                  <a:srgbClr val="00B050"/>
                </a:solidFill>
              </a:endParaRP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1301186" y="5359066"/>
              <a:ext cx="789434" cy="345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350" b="1" dirty="0">
                  <a:solidFill>
                    <a:srgbClr val="FF0000"/>
                  </a:solidFill>
                </a:rPr>
                <a:t>RESET</a:t>
              </a:r>
              <a:endParaRPr lang="en-GB" sz="135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3478643" y="4048499"/>
            <a:ext cx="2558215" cy="2192755"/>
            <a:chOff x="1925927" y="4166838"/>
            <a:chExt cx="1545200" cy="1324457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5927" y="4166838"/>
              <a:ext cx="1545200" cy="1324457"/>
            </a:xfrm>
            <a:prstGeom prst="rect">
              <a:avLst/>
            </a:prstGeom>
          </p:spPr>
        </p:pic>
        <p:cxnSp>
          <p:nvCxnSpPr>
            <p:cNvPr id="79" name="Connecteur droit 78"/>
            <p:cNvCxnSpPr/>
            <p:nvPr/>
          </p:nvCxnSpPr>
          <p:spPr>
            <a:xfrm>
              <a:off x="2763290" y="4211531"/>
              <a:ext cx="0" cy="1151177"/>
            </a:xfrm>
            <a:prstGeom prst="line">
              <a:avLst/>
            </a:prstGeom>
            <a:ln w="38100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ZoneTexte 79"/>
                <p:cNvSpPr txBox="1"/>
                <p:nvPr/>
              </p:nvSpPr>
              <p:spPr>
                <a:xfrm>
                  <a:off x="2784318" y="4235041"/>
                  <a:ext cx="87064" cy="1254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5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lang="en-GB" sz="1350" dirty="0"/>
                </a:p>
              </p:txBody>
            </p:sp>
          </mc:Choice>
          <mc:Fallback xmlns="">
            <p:sp>
              <p:nvSpPr>
                <p:cNvPr id="80" name="ZoneTexte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4318" y="4235041"/>
                  <a:ext cx="87064" cy="125484"/>
                </a:xfrm>
                <a:prstGeom prst="rect">
                  <a:avLst/>
                </a:prstGeom>
                <a:blipFill>
                  <a:blip r:embed="rId6"/>
                  <a:stretch>
                    <a:fillRect l="-26087" r="-21739" b="-2058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Connecteur droit avec flèche 81"/>
            <p:cNvCxnSpPr/>
            <p:nvPr/>
          </p:nvCxnSpPr>
          <p:spPr>
            <a:xfrm>
              <a:off x="2561403" y="4801751"/>
              <a:ext cx="405000" cy="0"/>
            </a:xfrm>
            <a:prstGeom prst="straightConnector1">
              <a:avLst/>
            </a:prstGeom>
            <a:ln w="28575">
              <a:solidFill>
                <a:schemeClr val="tx2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ZoneTexte 83"/>
                <p:cNvSpPr txBox="1"/>
                <p:nvPr/>
              </p:nvSpPr>
              <p:spPr>
                <a:xfrm>
                  <a:off x="2923942" y="4580059"/>
                  <a:ext cx="90666" cy="1254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5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en-GB" sz="1350" dirty="0"/>
                </a:p>
              </p:txBody>
            </p:sp>
          </mc:Choice>
          <mc:Fallback xmlns="">
            <p:sp>
              <p:nvSpPr>
                <p:cNvPr id="84" name="ZoneTexte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3942" y="4580059"/>
                  <a:ext cx="90666" cy="125484"/>
                </a:xfrm>
                <a:prstGeom prst="rect">
                  <a:avLst/>
                </a:prstGeom>
                <a:blipFill>
                  <a:blip r:embed="rId7"/>
                  <a:stretch>
                    <a:fillRect l="-12500" r="-125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9" name="Espace réservé du texte 3"/>
          <p:cNvSpPr txBox="1">
            <a:spLocks/>
          </p:cNvSpPr>
          <p:nvPr/>
        </p:nvSpPr>
        <p:spPr>
          <a:xfrm>
            <a:off x="740466" y="3576364"/>
            <a:ext cx="10778774" cy="373728"/>
          </a:xfrm>
          <a:prstGeom prst="rect">
            <a:avLst/>
          </a:prstGeom>
        </p:spPr>
        <p:txBody>
          <a:bodyPr vert="horz" wrap="square" lIns="95792" tIns="47897" rIns="95792" bIns="47897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chemeClr val="tx1"/>
                </a:solidFill>
              </a:rPr>
              <a:t>The jumps                       </a:t>
            </a:r>
            <a:r>
              <a:rPr lang="fr-FR" sz="2000" dirty="0" err="1">
                <a:solidFill>
                  <a:schemeClr val="tx1"/>
                </a:solidFill>
              </a:rPr>
              <a:t>can</a:t>
            </a:r>
            <a:r>
              <a:rPr lang="fr-FR" sz="2000" dirty="0">
                <a:solidFill>
                  <a:schemeClr val="tx1"/>
                </a:solidFill>
              </a:rPr>
              <a:t> be </a:t>
            </a:r>
            <a:r>
              <a:rPr lang="fr-FR" sz="2000" dirty="0" err="1">
                <a:solidFill>
                  <a:schemeClr val="tx1"/>
                </a:solidFill>
              </a:rPr>
              <a:t>performed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easily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using</a:t>
            </a:r>
            <a:r>
              <a:rPr lang="fr-FR" sz="2000" dirty="0">
                <a:solidFill>
                  <a:schemeClr val="tx1"/>
                </a:solidFill>
              </a:rPr>
              <a:t> the </a:t>
            </a:r>
            <a:r>
              <a:rPr lang="fr-FR" sz="2000" dirty="0" err="1">
                <a:solidFill>
                  <a:schemeClr val="tx1"/>
                </a:solidFill>
              </a:rPr>
              <a:t>statistical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behavior</a:t>
            </a:r>
            <a:r>
              <a:rPr lang="fr-FR" sz="2000" dirty="0">
                <a:solidFill>
                  <a:schemeClr val="tx1"/>
                </a:solidFill>
              </a:rPr>
              <a:t> of </a:t>
            </a:r>
            <a:r>
              <a:rPr lang="fr-FR" sz="2000" dirty="0" err="1">
                <a:solidFill>
                  <a:schemeClr val="tx1"/>
                </a:solidFill>
              </a:rPr>
              <a:t>memristors</a:t>
            </a:r>
            <a:r>
              <a:rPr lang="fr-FR" sz="2000" dirty="0">
                <a:solidFill>
                  <a:schemeClr val="tx1"/>
                </a:solidFill>
              </a:rPr>
              <a:t>! 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2499695" y="6230945"/>
            <a:ext cx="6401178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Memristors</a:t>
            </a:r>
            <a:r>
              <a:rPr lang="fr-FR" sz="2000" b="1" dirty="0"/>
              <a:t> are </a:t>
            </a:r>
            <a:r>
              <a:rPr lang="fr-FR" sz="2000" b="1" dirty="0" err="1"/>
              <a:t>ideal</a:t>
            </a:r>
            <a:r>
              <a:rPr lang="fr-FR" sz="2000" b="1" dirty="0"/>
              <a:t> for MCMC-</a:t>
            </a:r>
            <a:r>
              <a:rPr lang="fr-FR" sz="2000" b="1" dirty="0" err="1"/>
              <a:t>based</a:t>
            </a:r>
            <a:r>
              <a:rPr lang="fr-FR" sz="2000" b="1" dirty="0"/>
              <a:t> </a:t>
            </a:r>
            <a:r>
              <a:rPr lang="fr-FR" sz="2000" b="1" dirty="0" err="1"/>
              <a:t>learning</a:t>
            </a:r>
            <a:r>
              <a:rPr lang="fr-FR" sz="2000" b="1" dirty="0"/>
              <a:t>!</a:t>
            </a:r>
            <a:endParaRPr lang="en-GB" sz="2000" b="1" dirty="0"/>
          </a:p>
        </p:txBody>
      </p:sp>
      <p:pic>
        <p:nvPicPr>
          <p:cNvPr id="63" name="Image 62"/>
          <p:cNvPicPr>
            <a:picLocks noChangeAspect="1"/>
          </p:cNvPicPr>
          <p:nvPr/>
        </p:nvPicPr>
        <p:blipFill rotWithShape="1">
          <a:blip r:embed="rId8"/>
          <a:srcRect l="29960" t="-112" r="23302" b="82374"/>
          <a:stretch/>
        </p:blipFill>
        <p:spPr>
          <a:xfrm>
            <a:off x="2036352" y="3547489"/>
            <a:ext cx="1083593" cy="37626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545641" y="1405206"/>
            <a:ext cx="212429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Collection of Models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5433211" y="1275073"/>
            <a:ext cx="153118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Models Jumps</a:t>
            </a:r>
          </a:p>
          <a:p>
            <a:endParaRPr lang="en-US" sz="16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8"/>
          <a:srcRect l="25838" t="5021" r="18927" b="81537"/>
          <a:stretch/>
        </p:blipFill>
        <p:spPr>
          <a:xfrm>
            <a:off x="5588662" y="1588010"/>
            <a:ext cx="1126156" cy="250740"/>
          </a:xfrm>
          <a:prstGeom prst="rect">
            <a:avLst/>
          </a:prstGeom>
        </p:spPr>
      </p:pic>
      <p:sp>
        <p:nvSpPr>
          <p:cNvPr id="65" name="ZoneTexte 64"/>
          <p:cNvSpPr txBox="1"/>
          <p:nvPr/>
        </p:nvSpPr>
        <p:spPr>
          <a:xfrm>
            <a:off x="3487555" y="1282303"/>
            <a:ext cx="133718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  <p:sp>
        <p:nvSpPr>
          <p:cNvPr id="66" name="ZoneTexte 65"/>
          <p:cNvSpPr txBox="1"/>
          <p:nvPr/>
        </p:nvSpPr>
        <p:spPr>
          <a:xfrm>
            <a:off x="4005162" y="1339847"/>
            <a:ext cx="19466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1600" dirty="0"/>
          </a:p>
        </p:txBody>
      </p:sp>
      <p:sp>
        <p:nvSpPr>
          <p:cNvPr id="67" name="ZoneTexte 66"/>
          <p:cNvSpPr txBox="1"/>
          <p:nvPr/>
        </p:nvSpPr>
        <p:spPr>
          <a:xfrm>
            <a:off x="3293252" y="1589834"/>
            <a:ext cx="8185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Initial</a:t>
            </a:r>
            <a:br>
              <a:rPr lang="en-US" sz="1600" dirty="0"/>
            </a:br>
            <a:r>
              <a:rPr lang="en-US" sz="1600" dirty="0"/>
              <a:t>Model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4005705" y="1367699"/>
            <a:ext cx="1845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CFC98AFC-0ADA-7349-C5E6-6FF99CDF1059}"/>
              </a:ext>
            </a:extLst>
          </p:cNvPr>
          <p:cNvSpPr txBox="1">
            <a:spLocks/>
          </p:cNvSpPr>
          <p:nvPr/>
        </p:nvSpPr>
        <p:spPr>
          <a:xfrm>
            <a:off x="9670766" y="6420582"/>
            <a:ext cx="608860" cy="36512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5E0262-D998-43DC-9786-FEA33247F219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485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8846" y="221789"/>
            <a:ext cx="7921230" cy="603459"/>
          </a:xfrm>
        </p:spPr>
        <p:txBody>
          <a:bodyPr>
            <a:normAutofit fontScale="90000"/>
          </a:bodyPr>
          <a:lstStyle/>
          <a:p>
            <a:r>
              <a:rPr lang="en-US" sz="4000" b="0" dirty="0">
                <a:solidFill>
                  <a:srgbClr val="000000"/>
                </a:solidFill>
              </a:rPr>
              <a:t>Memristor-Based MCMC in Practice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31</a:t>
            </a:fld>
            <a:endParaRPr lang="fr-FR" sz="7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819" y="1686023"/>
            <a:ext cx="2983236" cy="339290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158" y="3458710"/>
            <a:ext cx="3545632" cy="2667313"/>
          </a:xfrm>
          <a:prstGeom prst="rect">
            <a:avLst/>
          </a:prstGeom>
          <a:ln w="38100">
            <a:solidFill>
              <a:srgbClr val="FF0000"/>
            </a:solidFill>
            <a:prstDash val="dash"/>
          </a:ln>
        </p:spPr>
      </p:pic>
      <p:sp>
        <p:nvSpPr>
          <p:cNvPr id="4" name="Rectangle 3"/>
          <p:cNvSpPr/>
          <p:nvPr/>
        </p:nvSpPr>
        <p:spPr>
          <a:xfrm>
            <a:off x="3379408" y="2167287"/>
            <a:ext cx="1674183" cy="1768643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necteur droit 8"/>
          <p:cNvCxnSpPr/>
          <p:nvPr/>
        </p:nvCxnSpPr>
        <p:spPr>
          <a:xfrm flipH="1" flipV="1">
            <a:off x="5074166" y="3890791"/>
            <a:ext cx="2013995" cy="696253"/>
          </a:xfrm>
          <a:prstGeom prst="line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06041">
            <a:off x="5129502" y="4237931"/>
            <a:ext cx="1617331" cy="285412"/>
          </a:xfrm>
          <a:prstGeom prst="rect">
            <a:avLst/>
          </a:prstGeom>
          <a:ln>
            <a:noFill/>
          </a:ln>
        </p:spPr>
      </p:pic>
      <p:sp>
        <p:nvSpPr>
          <p:cNvPr id="29" name="ZoneTexte 28"/>
          <p:cNvSpPr txBox="1"/>
          <p:nvPr/>
        </p:nvSpPr>
        <p:spPr>
          <a:xfrm>
            <a:off x="5864607" y="1307606"/>
            <a:ext cx="1496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dirty="0"/>
              <a:t>Initialise model </a:t>
            </a:r>
            <a:r>
              <a:rPr lang="fr-FR" sz="1600" b="1" dirty="0"/>
              <a:t>g</a:t>
            </a:r>
            <a:endParaRPr lang="en-GB" sz="1600" dirty="0"/>
          </a:p>
        </p:txBody>
      </p:sp>
      <p:grpSp>
        <p:nvGrpSpPr>
          <p:cNvPr id="50" name="Groupe 49"/>
          <p:cNvGrpSpPr/>
          <p:nvPr/>
        </p:nvGrpSpPr>
        <p:grpSpPr>
          <a:xfrm>
            <a:off x="7544959" y="1584819"/>
            <a:ext cx="878768" cy="618169"/>
            <a:chOff x="2937603" y="1750303"/>
            <a:chExt cx="1045134" cy="788056"/>
          </a:xfrm>
        </p:grpSpPr>
        <p:pic>
          <p:nvPicPr>
            <p:cNvPr id="52" name="Image 51"/>
            <p:cNvPicPr>
              <a:picLocks noChangeAspect="1"/>
            </p:cNvPicPr>
            <p:nvPr/>
          </p:nvPicPr>
          <p:blipFill rotWithShape="1">
            <a:blip r:embed="rId5"/>
            <a:srcRect r="67434"/>
            <a:stretch/>
          </p:blipFill>
          <p:spPr>
            <a:xfrm>
              <a:off x="2970974" y="2027972"/>
              <a:ext cx="941867" cy="510387"/>
            </a:xfrm>
            <a:prstGeom prst="rect">
              <a:avLst/>
            </a:prstGeom>
          </p:spPr>
        </p:pic>
        <p:sp>
          <p:nvSpPr>
            <p:cNvPr id="53" name="ZoneTexte 52"/>
            <p:cNvSpPr txBox="1"/>
            <p:nvPr/>
          </p:nvSpPr>
          <p:spPr>
            <a:xfrm>
              <a:off x="2937603" y="1750303"/>
              <a:ext cx="1045134" cy="431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600" dirty="0" err="1"/>
                <a:t>Sample</a:t>
              </a:r>
              <a:endParaRPr lang="en-GB" sz="1600" dirty="0"/>
            </a:p>
          </p:txBody>
        </p:sp>
      </p:grpSp>
      <p:sp>
        <p:nvSpPr>
          <p:cNvPr id="51" name="Rectangle à coins arrondis 50"/>
          <p:cNvSpPr/>
          <p:nvPr/>
        </p:nvSpPr>
        <p:spPr>
          <a:xfrm>
            <a:off x="7490368" y="1536553"/>
            <a:ext cx="978628" cy="709446"/>
          </a:xfrm>
          <a:prstGeom prst="roundRect">
            <a:avLst/>
          </a:prstGeom>
          <a:noFill/>
          <a:ln w="28575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6"/>
          <a:srcRect l="21272" t="2" b="2594"/>
          <a:stretch/>
        </p:blipFill>
        <p:spPr>
          <a:xfrm>
            <a:off x="9300809" y="2191158"/>
            <a:ext cx="1038474" cy="435874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>
            <a:off x="9346140" y="1894607"/>
            <a:ext cx="1085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dirty="0"/>
              <a:t>Compare </a:t>
            </a:r>
            <a:endParaRPr lang="en-GB" sz="1600" dirty="0"/>
          </a:p>
        </p:txBody>
      </p:sp>
      <p:sp>
        <p:nvSpPr>
          <p:cNvPr id="42" name="Rectangle à coins arrondis 41"/>
          <p:cNvSpPr/>
          <p:nvPr/>
        </p:nvSpPr>
        <p:spPr>
          <a:xfrm>
            <a:off x="9190856" y="1905603"/>
            <a:ext cx="1296307" cy="796814"/>
          </a:xfrm>
          <a:prstGeom prst="roundRect">
            <a:avLst/>
          </a:prstGeom>
          <a:noFill/>
          <a:ln w="28575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grpSp>
        <p:nvGrpSpPr>
          <p:cNvPr id="33" name="Groupe 32"/>
          <p:cNvGrpSpPr/>
          <p:nvPr/>
        </p:nvGrpSpPr>
        <p:grpSpPr>
          <a:xfrm>
            <a:off x="6612789" y="2732976"/>
            <a:ext cx="1824999" cy="399535"/>
            <a:chOff x="5596037" y="3385449"/>
            <a:chExt cx="1479829" cy="534628"/>
          </a:xfrm>
        </p:grpSpPr>
        <p:sp>
          <p:nvSpPr>
            <p:cNvPr id="39" name="ZoneTexte 38"/>
            <p:cNvSpPr txBox="1"/>
            <p:nvPr/>
          </p:nvSpPr>
          <p:spPr>
            <a:xfrm>
              <a:off x="5596037" y="3465551"/>
              <a:ext cx="1310634" cy="4530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600" dirty="0"/>
                <a:t>ACCEPT/REJECT</a:t>
              </a:r>
              <a:endParaRPr lang="en-GB" sz="1600" b="1" i="1" dirty="0"/>
            </a:p>
          </p:txBody>
        </p:sp>
        <p:sp>
          <p:nvSpPr>
            <p:cNvPr id="40" name="Rectangle à coins arrondis 39"/>
            <p:cNvSpPr/>
            <p:nvPr/>
          </p:nvSpPr>
          <p:spPr>
            <a:xfrm>
              <a:off x="5596037" y="3385449"/>
              <a:ext cx="1479829" cy="534628"/>
            </a:xfrm>
            <a:prstGeom prst="roundRect">
              <a:avLst/>
            </a:prstGeom>
            <a:noFill/>
            <a:ln w="28575"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cxnSp>
        <p:nvCxnSpPr>
          <p:cNvPr id="34" name="Connecteur en arc 33"/>
          <p:cNvCxnSpPr>
            <a:stCxn id="29" idx="2"/>
            <a:endCxn id="51" idx="1"/>
          </p:cNvCxnSpPr>
          <p:nvPr/>
        </p:nvCxnSpPr>
        <p:spPr>
          <a:xfrm rot="5400000" flipH="1" flipV="1">
            <a:off x="7051025" y="1453040"/>
            <a:ext cx="1104" cy="877577"/>
          </a:xfrm>
          <a:prstGeom prst="curvedConnector4">
            <a:avLst>
              <a:gd name="adj1" fmla="val -20706522"/>
              <a:gd name="adj2" fmla="val 92628"/>
            </a:avLst>
          </a:prstGeom>
          <a:ln w="381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>
            <a:stCxn id="51" idx="3"/>
          </p:cNvCxnSpPr>
          <p:nvPr/>
        </p:nvCxnSpPr>
        <p:spPr>
          <a:xfrm>
            <a:off x="8468996" y="1891276"/>
            <a:ext cx="729073" cy="248314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>
            <a:endCxn id="40" idx="3"/>
          </p:cNvCxnSpPr>
          <p:nvPr/>
        </p:nvCxnSpPr>
        <p:spPr>
          <a:xfrm flipH="1">
            <a:off x="8437788" y="2556045"/>
            <a:ext cx="753070" cy="376699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>
            <a:stCxn id="40" idx="0"/>
            <a:endCxn id="51" idx="2"/>
          </p:cNvCxnSpPr>
          <p:nvPr/>
        </p:nvCxnSpPr>
        <p:spPr>
          <a:xfrm flipV="1">
            <a:off x="7525290" y="2245999"/>
            <a:ext cx="454393" cy="486976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 flipH="1" flipV="1">
            <a:off x="2731406" y="2242743"/>
            <a:ext cx="0" cy="2430000"/>
          </a:xfrm>
          <a:prstGeom prst="line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 rot="16200000">
            <a:off x="1170438" y="3236144"/>
            <a:ext cx="2357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b="1" dirty="0" err="1">
                <a:solidFill>
                  <a:srgbClr val="FF0000"/>
                </a:solidFill>
              </a:rPr>
              <a:t>From</a:t>
            </a:r>
            <a:r>
              <a:rPr lang="fr-FR" b="1" dirty="0">
                <a:solidFill>
                  <a:srgbClr val="FF0000"/>
                </a:solidFill>
              </a:rPr>
              <a:t> top to </a:t>
            </a:r>
            <a:r>
              <a:rPr lang="fr-FR" b="1" dirty="0" err="1">
                <a:solidFill>
                  <a:srgbClr val="FF0000"/>
                </a:solidFill>
              </a:rPr>
              <a:t>bottom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8" name="Espace réservé du texte 3"/>
          <p:cNvSpPr txBox="1">
            <a:spLocks/>
          </p:cNvSpPr>
          <p:nvPr/>
        </p:nvSpPr>
        <p:spPr>
          <a:xfrm>
            <a:off x="1868118" y="5384047"/>
            <a:ext cx="4744670" cy="346029"/>
          </a:xfrm>
          <a:prstGeom prst="rect">
            <a:avLst/>
          </a:prstGeom>
        </p:spPr>
        <p:txBody>
          <a:bodyPr vert="horz" wrap="square" lIns="95792" tIns="47897" rIns="95792" bIns="47897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2"/>
                </a:solidFill>
              </a:rPr>
              <a:t>Learning </a:t>
            </a:r>
            <a:r>
              <a:rPr lang="fr-FR" dirty="0" err="1">
                <a:solidFill>
                  <a:schemeClr val="tx2"/>
                </a:solidFill>
              </a:rPr>
              <a:t>takes</a:t>
            </a:r>
            <a:r>
              <a:rPr lang="fr-FR" dirty="0">
                <a:solidFill>
                  <a:schemeClr val="tx2"/>
                </a:solidFill>
              </a:rPr>
              <a:t> place </a:t>
            </a:r>
            <a:r>
              <a:rPr lang="fr-FR" dirty="0" err="1">
                <a:solidFill>
                  <a:schemeClr val="tx2"/>
                </a:solidFill>
              </a:rPr>
              <a:t>inside</a:t>
            </a:r>
            <a:r>
              <a:rPr lang="fr-FR" dirty="0">
                <a:solidFill>
                  <a:schemeClr val="tx2"/>
                </a:solidFill>
              </a:rPr>
              <a:t> of the memory !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 flipH="1">
            <a:off x="625066" y="6167668"/>
            <a:ext cx="5035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Dalgaty</a:t>
            </a:r>
            <a:r>
              <a:rPr lang="fr-FR" sz="1400" dirty="0"/>
              <a:t> et al, Nature </a:t>
            </a:r>
            <a:r>
              <a:rPr lang="fr-FR" sz="1400" dirty="0" err="1"/>
              <a:t>Electronics</a:t>
            </a:r>
            <a:r>
              <a:rPr lang="fr-FR" sz="1400" dirty="0"/>
              <a:t> 4, p. 151, 2021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9717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6" grpId="0"/>
      <p:bldP spid="5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32</a:t>
            </a:fld>
            <a:endParaRPr lang="fr-FR" sz="7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880" y="1914455"/>
            <a:ext cx="4489920" cy="240728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21" y="3794610"/>
            <a:ext cx="3748059" cy="237435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014" y="1656886"/>
            <a:ext cx="4226781" cy="2061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78975" y="4329153"/>
            <a:ext cx="397079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Mangasarian</a:t>
            </a:r>
            <a:r>
              <a:rPr lang="en-GB" sz="900" dirty="0">
                <a:solidFill>
                  <a:srgbClr val="222222"/>
                </a:solidFill>
                <a:latin typeface="Arial" panose="020B0604020202020204" pitchFamily="34" charset="0"/>
              </a:rPr>
              <a:t>, O. L., et al (1995).  </a:t>
            </a:r>
            <a:r>
              <a:rPr lang="en-GB" sz="900" i="1" dirty="0">
                <a:solidFill>
                  <a:srgbClr val="222222"/>
                </a:solidFill>
                <a:latin typeface="Arial" panose="020B0604020202020204" pitchFamily="34" charset="0"/>
              </a:rPr>
              <a:t>Operations Research</a:t>
            </a:r>
            <a:r>
              <a:rPr lang="en-GB" sz="9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GB" sz="900" i="1" dirty="0">
                <a:solidFill>
                  <a:srgbClr val="222222"/>
                </a:solidFill>
                <a:latin typeface="Arial" panose="020B0604020202020204" pitchFamily="34" charset="0"/>
              </a:rPr>
              <a:t>43</a:t>
            </a:r>
            <a:r>
              <a:rPr lang="en-GB" sz="900" dirty="0">
                <a:solidFill>
                  <a:srgbClr val="222222"/>
                </a:solidFill>
                <a:latin typeface="Arial" panose="020B0604020202020204" pitchFamily="34" charset="0"/>
              </a:rPr>
              <a:t>(4), 570-577.</a:t>
            </a:r>
            <a:endParaRPr lang="en-GB" sz="900" dirty="0"/>
          </a:p>
        </p:txBody>
      </p:sp>
      <p:sp>
        <p:nvSpPr>
          <p:cNvPr id="21" name="Espace réservé du texte 3"/>
          <p:cNvSpPr txBox="1">
            <a:spLocks/>
          </p:cNvSpPr>
          <p:nvPr/>
        </p:nvSpPr>
        <p:spPr>
          <a:xfrm>
            <a:off x="1524001" y="1045379"/>
            <a:ext cx="9403829" cy="429128"/>
          </a:xfrm>
          <a:prstGeom prst="rect">
            <a:avLst/>
          </a:prstGeom>
        </p:spPr>
        <p:txBody>
          <a:bodyPr vert="horz" wrap="square" lIns="95792" tIns="47897" rIns="95792" bIns="47897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tx1"/>
                </a:solidFill>
              </a:rPr>
              <a:t>Computer-in-the-</a:t>
            </a:r>
            <a:r>
              <a:rPr lang="fr-FR" sz="2400" dirty="0" err="1">
                <a:solidFill>
                  <a:schemeClr val="tx1"/>
                </a:solidFill>
              </a:rPr>
              <a:t>loop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experiment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with</a:t>
            </a:r>
            <a:r>
              <a:rPr lang="fr-FR" sz="2400" dirty="0">
                <a:solidFill>
                  <a:schemeClr val="tx1"/>
                </a:solidFill>
              </a:rPr>
              <a:t> an </a:t>
            </a:r>
            <a:r>
              <a:rPr lang="fr-FR" sz="2400" dirty="0" err="1">
                <a:solidFill>
                  <a:schemeClr val="tx1"/>
                </a:solidFill>
              </a:rPr>
              <a:t>array</a:t>
            </a:r>
            <a:r>
              <a:rPr lang="fr-FR" sz="2400" dirty="0">
                <a:solidFill>
                  <a:schemeClr val="tx1"/>
                </a:solidFill>
              </a:rPr>
              <a:t> of 16,384 </a:t>
            </a:r>
            <a:r>
              <a:rPr lang="fr-FR" sz="2400" dirty="0" err="1">
                <a:solidFill>
                  <a:schemeClr val="tx1"/>
                </a:solidFill>
              </a:rPr>
              <a:t>memristors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3F7BD5F-DDE0-4B1B-DCD5-B837DEEC155D}"/>
              </a:ext>
            </a:extLst>
          </p:cNvPr>
          <p:cNvSpPr txBox="1"/>
          <p:nvPr/>
        </p:nvSpPr>
        <p:spPr>
          <a:xfrm>
            <a:off x="309356" y="6176377"/>
            <a:ext cx="8844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 err="1">
                <a:solidFill>
                  <a:srgbClr val="000000"/>
                </a:solidFill>
              </a:rPr>
              <a:t>Dalgaty</a:t>
            </a:r>
            <a:r>
              <a:rPr lang="fr-FR" sz="1800" dirty="0">
                <a:solidFill>
                  <a:srgbClr val="000000"/>
                </a:solidFill>
              </a:rPr>
              <a:t> et al, Nature Electronics 4, p. 151, 2021 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2246711-8876-6A3D-8579-D98CC2980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361" y="390758"/>
            <a:ext cx="8522715" cy="36933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Memristor-Based MCMC in Practice</a:t>
            </a: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52106EF8-ACD4-AED8-54D0-435296E1E3A8}"/>
              </a:ext>
            </a:extLst>
          </p:cNvPr>
          <p:cNvSpPr txBox="1">
            <a:spLocks/>
          </p:cNvSpPr>
          <p:nvPr/>
        </p:nvSpPr>
        <p:spPr>
          <a:xfrm>
            <a:off x="9670766" y="6420582"/>
            <a:ext cx="608860" cy="36512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5E0262-D998-43DC-9786-FEA33247F219}" type="slidenum">
              <a:rPr lang="fr-FR" smtClean="0"/>
              <a:pPr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1208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33</a:t>
            </a:fld>
            <a:endParaRPr lang="fr-FR" sz="7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243" y="1719022"/>
            <a:ext cx="3901249" cy="2867259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1713696" y="1172648"/>
            <a:ext cx="4848127" cy="3677692"/>
            <a:chOff x="492831" y="1146378"/>
            <a:chExt cx="5876957" cy="4458141"/>
          </a:xfrm>
        </p:grpSpPr>
        <p:sp>
          <p:nvSpPr>
            <p:cNvPr id="10" name="ZoneTexte 9"/>
            <p:cNvSpPr txBox="1"/>
            <p:nvPr/>
          </p:nvSpPr>
          <p:spPr>
            <a:xfrm>
              <a:off x="1476588" y="1146378"/>
              <a:ext cx="2139829" cy="363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350" dirty="0">
                  <a:solidFill>
                    <a:schemeClr val="tx2"/>
                  </a:solidFill>
                </a:rPr>
                <a:t>16 </a:t>
              </a:r>
              <a:r>
                <a:rPr lang="fr-FR" sz="1350" dirty="0" err="1">
                  <a:solidFill>
                    <a:schemeClr val="tx2"/>
                  </a:solidFill>
                </a:rPr>
                <a:t>columns</a:t>
              </a:r>
              <a:r>
                <a:rPr lang="fr-FR" sz="1350" dirty="0">
                  <a:solidFill>
                    <a:schemeClr val="tx2"/>
                  </a:solidFill>
                </a:rPr>
                <a:t> (inputs)</a:t>
              </a:r>
              <a:endParaRPr lang="en-GB" sz="1350" dirty="0">
                <a:solidFill>
                  <a:schemeClr val="tx2"/>
                </a:solidFill>
              </a:endParaRPr>
            </a:p>
          </p:txBody>
        </p:sp>
        <p:grpSp>
          <p:nvGrpSpPr>
            <p:cNvPr id="6" name="Groupe 5"/>
            <p:cNvGrpSpPr/>
            <p:nvPr/>
          </p:nvGrpSpPr>
          <p:grpSpPr>
            <a:xfrm>
              <a:off x="492831" y="1515710"/>
              <a:ext cx="5876957" cy="4088809"/>
              <a:chOff x="485101" y="1566463"/>
              <a:chExt cx="5876957" cy="4088809"/>
            </a:xfrm>
          </p:grpSpPr>
          <p:pic>
            <p:nvPicPr>
              <p:cNvPr id="19" name="Imag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4051" y="1600108"/>
                <a:ext cx="5358007" cy="4055164"/>
              </a:xfrm>
              <a:prstGeom prst="rect">
                <a:avLst/>
              </a:prstGeom>
            </p:spPr>
          </p:pic>
          <p:cxnSp>
            <p:nvCxnSpPr>
              <p:cNvPr id="5" name="Connecteur droit avec flèche 4"/>
              <p:cNvCxnSpPr/>
              <p:nvPr/>
            </p:nvCxnSpPr>
            <p:spPr>
              <a:xfrm flipV="1">
                <a:off x="1078108" y="1566463"/>
                <a:ext cx="2592000" cy="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avec flèche 8"/>
              <p:cNvCxnSpPr/>
              <p:nvPr/>
            </p:nvCxnSpPr>
            <p:spPr>
              <a:xfrm>
                <a:off x="915050" y="1885561"/>
                <a:ext cx="0" cy="3043847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ZoneTexte 13"/>
              <p:cNvSpPr txBox="1"/>
              <p:nvPr/>
            </p:nvSpPr>
            <p:spPr>
              <a:xfrm rot="16200000">
                <a:off x="-382217" y="3225602"/>
                <a:ext cx="2098400" cy="3637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fr-FR" sz="1350" dirty="0">
                    <a:solidFill>
                      <a:schemeClr val="tx2"/>
                    </a:solidFill>
                  </a:rPr>
                  <a:t>256 </a:t>
                </a:r>
                <a:r>
                  <a:rPr lang="fr-FR" sz="1350" dirty="0" err="1">
                    <a:solidFill>
                      <a:schemeClr val="tx2"/>
                    </a:solidFill>
                  </a:rPr>
                  <a:t>rows</a:t>
                </a:r>
                <a:r>
                  <a:rPr lang="fr-FR" sz="1350" dirty="0">
                    <a:solidFill>
                      <a:schemeClr val="tx2"/>
                    </a:solidFill>
                  </a:rPr>
                  <a:t> (</a:t>
                </a:r>
                <a:r>
                  <a:rPr lang="fr-FR" sz="1350" dirty="0" err="1">
                    <a:solidFill>
                      <a:schemeClr val="tx2"/>
                    </a:solidFill>
                  </a:rPr>
                  <a:t>samples</a:t>
                </a:r>
                <a:r>
                  <a:rPr lang="fr-FR" sz="1350" dirty="0">
                    <a:solidFill>
                      <a:schemeClr val="tx2"/>
                    </a:solidFill>
                  </a:rPr>
                  <a:t>)</a:t>
                </a:r>
                <a:endParaRPr lang="en-GB" sz="1350" dirty="0">
                  <a:solidFill>
                    <a:schemeClr val="tx2"/>
                  </a:solidFill>
                </a:endParaRPr>
              </a:p>
            </p:txBody>
          </p:sp>
        </p:grpSp>
      </p:grp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1454426" y="348567"/>
            <a:ext cx="10566951" cy="37919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Supervised Learning with Memristor-Based MCMC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3630" y="5346920"/>
            <a:ext cx="12084739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The </a:t>
            </a:r>
            <a:r>
              <a:rPr lang="fr-FR" sz="2000" b="1" dirty="0" err="1"/>
              <a:t>experimental</a:t>
            </a:r>
            <a:r>
              <a:rPr lang="fr-FR" sz="2000" b="1" dirty="0"/>
              <a:t> system </a:t>
            </a:r>
            <a:r>
              <a:rPr lang="fr-FR" sz="2000" b="1" dirty="0" err="1"/>
              <a:t>was</a:t>
            </a:r>
            <a:r>
              <a:rPr lang="fr-FR" sz="2000" b="1" dirty="0"/>
              <a:t> able to </a:t>
            </a:r>
            <a:r>
              <a:rPr lang="fr-FR" sz="2000" b="1" dirty="0" err="1"/>
              <a:t>detect</a:t>
            </a:r>
            <a:r>
              <a:rPr lang="fr-FR" sz="2000" b="1" dirty="0"/>
              <a:t> </a:t>
            </a:r>
            <a:r>
              <a:rPr lang="fr-FR" sz="2000" b="1" dirty="0" err="1"/>
              <a:t>maligant</a:t>
            </a:r>
            <a:r>
              <a:rPr lang="fr-FR" sz="2000" b="1" dirty="0"/>
              <a:t> tissue </a:t>
            </a:r>
            <a:r>
              <a:rPr lang="fr-FR" sz="2000" b="1" dirty="0" err="1"/>
              <a:t>with</a:t>
            </a:r>
            <a:r>
              <a:rPr lang="fr-FR" sz="2000" b="1" dirty="0"/>
              <a:t> 98% </a:t>
            </a:r>
            <a:r>
              <a:rPr lang="fr-FR" sz="2000" b="1" dirty="0" err="1"/>
              <a:t>accuracy</a:t>
            </a:r>
            <a:endParaRPr lang="en-GB" sz="20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AF60C4A-EE60-A753-4E8B-FE2D1458BFF9}"/>
              </a:ext>
            </a:extLst>
          </p:cNvPr>
          <p:cNvSpPr txBox="1"/>
          <p:nvPr/>
        </p:nvSpPr>
        <p:spPr>
          <a:xfrm>
            <a:off x="309356" y="6176377"/>
            <a:ext cx="8844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 err="1">
                <a:solidFill>
                  <a:srgbClr val="000000"/>
                </a:solidFill>
              </a:rPr>
              <a:t>Dalgaty</a:t>
            </a:r>
            <a:r>
              <a:rPr lang="fr-FR" sz="1800" dirty="0">
                <a:solidFill>
                  <a:srgbClr val="000000"/>
                </a:solidFill>
              </a:rPr>
              <a:t> et al, Nature Electronics 4, p. 151, 2021 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F434E35D-2275-9BF4-E376-25757E36D722}"/>
              </a:ext>
            </a:extLst>
          </p:cNvPr>
          <p:cNvSpPr txBox="1">
            <a:spLocks/>
          </p:cNvSpPr>
          <p:nvPr/>
        </p:nvSpPr>
        <p:spPr>
          <a:xfrm>
            <a:off x="9670766" y="6420582"/>
            <a:ext cx="608860" cy="36512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5E0262-D998-43DC-9786-FEA33247F219}" type="slidenum">
              <a:rPr lang="fr-FR" smtClean="0"/>
              <a:pPr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4015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34</a:t>
            </a:fld>
            <a:endParaRPr lang="fr-FR" sz="7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376517" y="166616"/>
            <a:ext cx="11438965" cy="1036320"/>
          </a:xfrm>
        </p:spPr>
        <p:txBody>
          <a:bodyPr>
            <a:normAutofit fontScale="90000"/>
          </a:bodyPr>
          <a:lstStyle/>
          <a:p>
            <a:r>
              <a:rPr lang="en-US" sz="3600" b="0" dirty="0">
                <a:solidFill>
                  <a:srgbClr val="000000"/>
                </a:solidFill>
              </a:rPr>
              <a:t>MCMC Learning Is Highly Energy-Efficient for Small Data</a:t>
            </a:r>
          </a:p>
        </p:txBody>
      </p:sp>
      <p:sp>
        <p:nvSpPr>
          <p:cNvPr id="13" name="ZoneTexte 12"/>
          <p:cNvSpPr txBox="1"/>
          <p:nvPr/>
        </p:nvSpPr>
        <p:spPr>
          <a:xfrm flipH="1">
            <a:off x="307716" y="6234207"/>
            <a:ext cx="5035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Dalgaty</a:t>
            </a:r>
            <a:r>
              <a:rPr lang="fr-FR" sz="1400" dirty="0"/>
              <a:t> et al, Nature </a:t>
            </a:r>
            <a:r>
              <a:rPr lang="fr-FR" sz="1400" dirty="0" err="1"/>
              <a:t>Electronics</a:t>
            </a:r>
            <a:r>
              <a:rPr lang="fr-FR" sz="1400" dirty="0"/>
              <a:t> 4, p. 151, 2021 </a:t>
            </a:r>
            <a:endParaRPr lang="en-US" sz="14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38" y="1401078"/>
            <a:ext cx="3601465" cy="23412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124635" y="1451688"/>
            <a:ext cx="2497718" cy="2391763"/>
          </a:xfrm>
          <a:prstGeom prst="rect">
            <a:avLst/>
          </a:prstGeom>
          <a:noFill/>
          <a:ln w="28575">
            <a:solidFill>
              <a:srgbClr val="DB17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ZoneTexte 22"/>
          <p:cNvSpPr txBox="1"/>
          <p:nvPr/>
        </p:nvSpPr>
        <p:spPr>
          <a:xfrm>
            <a:off x="4742983" y="1579455"/>
            <a:ext cx="4366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000" dirty="0">
                <a:solidFill>
                  <a:srgbClr val="DF1721"/>
                </a:solidFill>
              </a:rPr>
              <a:t>Memristor-</a:t>
            </a:r>
            <a:r>
              <a:rPr lang="fr-FR" sz="2000" dirty="0" err="1">
                <a:solidFill>
                  <a:srgbClr val="DF1721"/>
                </a:solidFill>
              </a:rPr>
              <a:t>based</a:t>
            </a:r>
            <a:r>
              <a:rPr lang="fr-FR" sz="2000" dirty="0">
                <a:solidFill>
                  <a:srgbClr val="DF1721"/>
                </a:solidFill>
              </a:rPr>
              <a:t> </a:t>
            </a:r>
          </a:p>
          <a:p>
            <a:pPr algn="l"/>
            <a:r>
              <a:rPr lang="fr-FR" sz="2000" dirty="0" err="1">
                <a:solidFill>
                  <a:srgbClr val="DF1721"/>
                </a:solidFill>
              </a:rPr>
              <a:t>backpropagation</a:t>
            </a:r>
            <a:endParaRPr lang="en-GB" sz="2000" dirty="0">
              <a:solidFill>
                <a:srgbClr val="DF1721"/>
              </a:solidFill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118" y="3195270"/>
            <a:ext cx="5606744" cy="2283329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982324" y="3819201"/>
            <a:ext cx="3959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dirty="0" err="1"/>
              <a:t>Preliminary</a:t>
            </a:r>
            <a:r>
              <a:rPr lang="fr-FR" sz="1600" dirty="0"/>
              <a:t> mixed-signal design </a:t>
            </a:r>
            <a:r>
              <a:rPr lang="fr-FR" sz="1600" dirty="0" err="1"/>
              <a:t>results</a:t>
            </a:r>
            <a:r>
              <a:rPr lang="fr-FR" sz="1600" dirty="0"/>
              <a:t> </a:t>
            </a:r>
            <a:br>
              <a:rPr lang="fr-FR" sz="1600" dirty="0"/>
            </a:br>
            <a:r>
              <a:rPr lang="fr-FR" sz="1600" dirty="0"/>
              <a:t>(full model training)</a:t>
            </a:r>
            <a:endParaRPr lang="en-GB" sz="1600" dirty="0"/>
          </a:p>
        </p:txBody>
      </p:sp>
      <p:sp>
        <p:nvSpPr>
          <p:cNvPr id="27" name="ZoneTexte 26"/>
          <p:cNvSpPr txBox="1"/>
          <p:nvPr/>
        </p:nvSpPr>
        <p:spPr>
          <a:xfrm>
            <a:off x="699247" y="4955379"/>
            <a:ext cx="4381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/>
              <a:t>Intel Xeon processor (7nm) </a:t>
            </a:r>
            <a:r>
              <a:rPr lang="fr-FR" sz="1400" dirty="0" err="1"/>
              <a:t>implementation</a:t>
            </a:r>
            <a:r>
              <a:rPr lang="fr-FR" sz="1400" dirty="0"/>
              <a:t> of MCMC </a:t>
            </a:r>
            <a:r>
              <a:rPr lang="fr-FR" sz="1400" dirty="0" err="1"/>
              <a:t>sampling</a:t>
            </a:r>
            <a:r>
              <a:rPr lang="fr-FR" sz="1400" dirty="0"/>
              <a:t> </a:t>
            </a:r>
            <a:r>
              <a:rPr lang="fr-FR" sz="1400" dirty="0" err="1"/>
              <a:t>required</a:t>
            </a:r>
            <a:r>
              <a:rPr lang="fr-FR" sz="1400" dirty="0"/>
              <a:t> </a:t>
            </a:r>
            <a:r>
              <a:rPr lang="fr-FR" sz="1400" b="1" dirty="0"/>
              <a:t>600mJ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1738711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4394"/>
            <a:ext cx="10515600" cy="1325563"/>
          </a:xfrm>
        </p:spPr>
        <p:txBody>
          <a:bodyPr/>
          <a:lstStyle/>
          <a:p>
            <a:r>
              <a:rPr lang="en-US" noProof="0" dirty="0"/>
              <a:t>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30623" y="1359460"/>
            <a:ext cx="11058940" cy="478136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US" sz="2400" dirty="0"/>
              <a:t>Computing like the brain with nanoelectronics devices: huge potential to reinvent electronics for </a:t>
            </a:r>
            <a:r>
              <a:rPr lang="en-US" sz="2400" b="1" dirty="0"/>
              <a:t>cognitive-type tasks / pattern recognition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US" sz="2400" dirty="0"/>
              <a:t>Memristors are rich devices that can be used in a variety of ways 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US" sz="2400" dirty="0"/>
              <a:t>A challenge is how to deal with memristor imperfection. Memristor models do not tell the whole story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US" sz="2400" b="1" dirty="0"/>
              <a:t>Next steps: scaling and solving learning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US" sz="2400" b="1" dirty="0"/>
              <a:t>Very important &amp; creative time for micro/</a:t>
            </a:r>
            <a:r>
              <a:rPr lang="en-US" sz="2400" b="1" dirty="0" err="1"/>
              <a:t>nano</a:t>
            </a:r>
            <a:r>
              <a:rPr lang="en-US" sz="2400" b="1" dirty="0"/>
              <a:t>-electronics research</a:t>
            </a:r>
            <a:endParaRPr lang="en-US" sz="2100" b="1" dirty="0"/>
          </a:p>
          <a:p>
            <a:pPr marL="0" indent="0">
              <a:lnSpc>
                <a:spcPct val="110000"/>
              </a:lnSpc>
              <a:spcAft>
                <a:spcPts val="2000"/>
              </a:spcAft>
              <a:buNone/>
            </a:pPr>
            <a:endParaRPr lang="en-US" sz="2100" dirty="0"/>
          </a:p>
          <a:p>
            <a:pPr>
              <a:lnSpc>
                <a:spcPct val="110000"/>
              </a:lnSpc>
              <a:spcAft>
                <a:spcPts val="2000"/>
              </a:spcAft>
            </a:pPr>
            <a:endParaRPr lang="en-US" sz="2100" dirty="0"/>
          </a:p>
          <a:p>
            <a:pPr marL="342900" lvl="1" indent="0">
              <a:lnSpc>
                <a:spcPct val="110000"/>
              </a:lnSpc>
              <a:spcAft>
                <a:spcPts val="2000"/>
              </a:spcAft>
              <a:buNone/>
            </a:pPr>
            <a:endParaRPr lang="en-US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0262-D998-43DC-9786-FEA33247F21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67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04423F-FB67-3183-3D7E-2101FCDAA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26411"/>
            <a:ext cx="10515600" cy="714373"/>
          </a:xfrm>
        </p:spPr>
        <p:txBody>
          <a:bodyPr/>
          <a:lstStyle/>
          <a:p>
            <a:r>
              <a:rPr lang="fr-FR" dirty="0" err="1"/>
              <a:t>Acknowledgments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8C0BB0-6A59-B4BD-747F-AC1A76064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457" y="2604261"/>
            <a:ext cx="3467100" cy="2494513"/>
          </a:xfrm>
        </p:spPr>
        <p:txBody>
          <a:bodyPr>
            <a:normAutofit/>
          </a:bodyPr>
          <a:lstStyle/>
          <a:p>
            <a:r>
              <a:rPr lang="fr-FR" sz="2000" dirty="0"/>
              <a:t>Kamel-Eddine </a:t>
            </a:r>
            <a:r>
              <a:rPr lang="fr-FR" sz="2000" dirty="0" err="1"/>
              <a:t>Harabi</a:t>
            </a:r>
            <a:endParaRPr lang="fr-FR" sz="2000" dirty="0"/>
          </a:p>
          <a:p>
            <a:r>
              <a:rPr lang="fr-FR" sz="2000" dirty="0"/>
              <a:t>Clément </a:t>
            </a:r>
            <a:r>
              <a:rPr lang="fr-FR" sz="2000" dirty="0" err="1"/>
              <a:t>Turck</a:t>
            </a:r>
            <a:endParaRPr lang="fr-FR" sz="2000" dirty="0"/>
          </a:p>
          <a:p>
            <a:r>
              <a:rPr lang="fr-FR" sz="2000" dirty="0" err="1"/>
              <a:t>Tifenn</a:t>
            </a:r>
            <a:r>
              <a:rPr lang="fr-FR" sz="2000" dirty="0"/>
              <a:t> </a:t>
            </a:r>
            <a:r>
              <a:rPr lang="fr-FR" sz="2000" dirty="0" err="1"/>
              <a:t>Hirtzlin</a:t>
            </a:r>
            <a:endParaRPr lang="fr-FR" sz="2000" dirty="0"/>
          </a:p>
          <a:p>
            <a:r>
              <a:rPr lang="fr-FR" sz="2000" dirty="0" err="1"/>
              <a:t>Atreya</a:t>
            </a:r>
            <a:r>
              <a:rPr lang="fr-FR" sz="2000" dirty="0"/>
              <a:t> </a:t>
            </a:r>
            <a:r>
              <a:rPr lang="fr-FR" sz="2000" dirty="0" err="1"/>
              <a:t>Majumdar</a:t>
            </a:r>
            <a:endParaRPr lang="fr-FR" sz="2000" dirty="0"/>
          </a:p>
          <a:p>
            <a:r>
              <a:rPr lang="fr-FR" sz="2000" dirty="0"/>
              <a:t>Marie </a:t>
            </a:r>
            <a:r>
              <a:rPr lang="fr-FR" sz="2000" dirty="0" err="1"/>
              <a:t>Drouhin</a:t>
            </a:r>
            <a:endParaRPr lang="fr-FR" sz="2000" dirty="0"/>
          </a:p>
          <a:p>
            <a:r>
              <a:rPr lang="fr-FR" sz="2000" dirty="0"/>
              <a:t>Jacques-Olivier Klein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347FC0-F84A-63C1-AC6E-BE95CB43A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8BCA-52D9-498C-8FBE-13E31195A574}" type="slidenum">
              <a:rPr lang="fr-FR" smtClean="0"/>
              <a:t>36</a:t>
            </a:fld>
            <a:endParaRPr lang="fr-FR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07A3A17-2AFD-16DF-2CE2-0BDB1DE77946}"/>
              </a:ext>
            </a:extLst>
          </p:cNvPr>
          <p:cNvSpPr txBox="1">
            <a:spLocks/>
          </p:cNvSpPr>
          <p:nvPr/>
        </p:nvSpPr>
        <p:spPr>
          <a:xfrm>
            <a:off x="8538181" y="3814482"/>
            <a:ext cx="3390900" cy="865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Jacques </a:t>
            </a:r>
            <a:r>
              <a:rPr lang="fr-FR" sz="2000" dirty="0" err="1"/>
              <a:t>Droulez</a:t>
            </a:r>
            <a:endParaRPr lang="fr-FR" sz="2000" dirty="0"/>
          </a:p>
          <a:p>
            <a:r>
              <a:rPr lang="fr-FR" sz="2000" dirty="0"/>
              <a:t>Pierre </a:t>
            </a:r>
            <a:r>
              <a:rPr lang="fr-FR" sz="2000" dirty="0" err="1"/>
              <a:t>Bessière</a:t>
            </a:r>
            <a:endParaRPr lang="fr-FR" sz="2000" dirty="0"/>
          </a:p>
          <a:p>
            <a:endParaRPr lang="fr-FR" sz="2000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344E0737-0DC8-49B4-5F01-97CBA616D590}"/>
              </a:ext>
            </a:extLst>
          </p:cNvPr>
          <p:cNvSpPr txBox="1">
            <a:spLocks/>
          </p:cNvSpPr>
          <p:nvPr/>
        </p:nvSpPr>
        <p:spPr>
          <a:xfrm>
            <a:off x="4381500" y="1833561"/>
            <a:ext cx="3390900" cy="2494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Elisa </a:t>
            </a:r>
            <a:r>
              <a:rPr lang="fr-FR" sz="2000" dirty="0" err="1"/>
              <a:t>Vianello</a:t>
            </a:r>
            <a:endParaRPr lang="fr-FR" sz="2000" dirty="0"/>
          </a:p>
          <a:p>
            <a:r>
              <a:rPr lang="fr-FR" sz="2000" dirty="0" err="1"/>
              <a:t>Tifenn</a:t>
            </a:r>
            <a:r>
              <a:rPr lang="fr-FR" sz="2000" dirty="0"/>
              <a:t> </a:t>
            </a:r>
            <a:r>
              <a:rPr lang="fr-FR" sz="2000" dirty="0" err="1"/>
              <a:t>Hirtzlin</a:t>
            </a:r>
            <a:endParaRPr lang="fr-FR" sz="2000" dirty="0"/>
          </a:p>
          <a:p>
            <a:r>
              <a:rPr lang="fr-FR" sz="2000" dirty="0"/>
              <a:t>Eduardo </a:t>
            </a:r>
            <a:r>
              <a:rPr lang="fr-FR" sz="2000" dirty="0" err="1"/>
              <a:t>Esmanhotto</a:t>
            </a:r>
            <a:endParaRPr lang="fr-FR" sz="2000" dirty="0"/>
          </a:p>
          <a:p>
            <a:r>
              <a:rPr lang="fr-FR" sz="2000" dirty="0" err="1"/>
              <a:t>Djohan</a:t>
            </a:r>
            <a:r>
              <a:rPr lang="fr-FR" sz="2000" dirty="0"/>
              <a:t> Bonnet</a:t>
            </a:r>
          </a:p>
          <a:p>
            <a:r>
              <a:rPr lang="fr-FR" sz="2000" dirty="0"/>
              <a:t>Niccolo Castellani</a:t>
            </a:r>
          </a:p>
          <a:p>
            <a:r>
              <a:rPr lang="fr-FR" sz="2000" dirty="0"/>
              <a:t>François Andrieu</a:t>
            </a:r>
          </a:p>
          <a:p>
            <a:endParaRPr lang="fr-FR" sz="2000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5C55EF8-9B6F-55FA-AD02-499DA51B82E0}"/>
              </a:ext>
            </a:extLst>
          </p:cNvPr>
          <p:cNvSpPr txBox="1">
            <a:spLocks/>
          </p:cNvSpPr>
          <p:nvPr/>
        </p:nvSpPr>
        <p:spPr>
          <a:xfrm>
            <a:off x="2625564" y="5287496"/>
            <a:ext cx="3390900" cy="15107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Jean-Michel Portal</a:t>
            </a:r>
          </a:p>
          <a:p>
            <a:r>
              <a:rPr lang="fr-FR" sz="2000" dirty="0"/>
              <a:t>Marc Bocquet</a:t>
            </a:r>
          </a:p>
          <a:p>
            <a:r>
              <a:rPr lang="fr-FR" sz="2000" dirty="0"/>
              <a:t>Fadi </a:t>
            </a:r>
            <a:r>
              <a:rPr lang="fr-FR" sz="2000" dirty="0" err="1"/>
              <a:t>Jebali</a:t>
            </a:r>
            <a:endParaRPr lang="fr-FR" sz="2000" dirty="0"/>
          </a:p>
          <a:p>
            <a:endParaRPr lang="fr-FR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8FDE508-3900-3036-7916-51279287E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5967" y="2958420"/>
            <a:ext cx="1816373" cy="73260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24891B0-48DB-EFFD-AD38-99D0A6E3F0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59" t="33525" r="6344" b="33049"/>
          <a:stretch/>
        </p:blipFill>
        <p:spPr>
          <a:xfrm>
            <a:off x="107950" y="5516100"/>
            <a:ext cx="1734634" cy="671892"/>
          </a:xfrm>
          <a:prstGeom prst="rect">
            <a:avLst/>
          </a:prstGeom>
        </p:spPr>
      </p:pic>
      <p:pic>
        <p:nvPicPr>
          <p:cNvPr id="14" name="Picture 2" descr="Centre national de la recherche scientifique — Wikipédia">
            <a:extLst>
              <a:ext uri="{FF2B5EF4-FFF2-40B4-BE49-F238E27FC236}">
                <a16:creationId xmlns:a16="http://schemas.microsoft.com/office/drawing/2014/main" id="{29418F23-AAB8-8DDE-A366-D643E9257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633" y="1906565"/>
            <a:ext cx="559748" cy="55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FBF87D87-CD41-974D-262F-8B1E4B5D67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7" y="1754002"/>
            <a:ext cx="1589481" cy="714373"/>
          </a:xfrm>
          <a:prstGeom prst="rect">
            <a:avLst/>
          </a:prstGeom>
        </p:spPr>
      </p:pic>
      <p:pic>
        <p:nvPicPr>
          <p:cNvPr id="16" name="Picture 4" descr="https://pbs.twimg.com/profile_banners/2576687790/1568055440/1080x360">
            <a:extLst>
              <a:ext uri="{FF2B5EF4-FFF2-40B4-BE49-F238E27FC236}">
                <a16:creationId xmlns:a16="http://schemas.microsoft.com/office/drawing/2014/main" id="{AD0E5117-ED6A-DDD9-2358-69D3EE4EA5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1" t="24584" r="14256" b="15714"/>
          <a:stretch/>
        </p:blipFill>
        <p:spPr bwMode="auto">
          <a:xfrm>
            <a:off x="209457" y="912830"/>
            <a:ext cx="2896235" cy="79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B74E216-20F8-17F6-5BB6-D8250725E0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63" y="4882351"/>
            <a:ext cx="1127603" cy="748844"/>
          </a:xfrm>
          <a:prstGeom prst="rect">
            <a:avLst/>
          </a:prstGeom>
        </p:spPr>
      </p:pic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567FCFA5-E7B0-8340-BE91-19A6CE7CD8F5}"/>
              </a:ext>
            </a:extLst>
          </p:cNvPr>
          <p:cNvSpPr txBox="1">
            <a:spLocks/>
          </p:cNvSpPr>
          <p:nvPr/>
        </p:nvSpPr>
        <p:spPr>
          <a:xfrm>
            <a:off x="8595967" y="5699326"/>
            <a:ext cx="3390900" cy="432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Raphaël Laurent</a:t>
            </a:r>
          </a:p>
          <a:p>
            <a:endParaRPr lang="fr-FR" sz="2000" dirty="0"/>
          </a:p>
        </p:txBody>
      </p:sp>
      <p:pic>
        <p:nvPicPr>
          <p:cNvPr id="23" name="Picture 2" descr="Centre national de la recherche scientifique — Wikipédia">
            <a:extLst>
              <a:ext uri="{FF2B5EF4-FFF2-40B4-BE49-F238E27FC236}">
                <a16:creationId xmlns:a16="http://schemas.microsoft.com/office/drawing/2014/main" id="{BB67B957-1563-56D8-B6D1-BCA4D8104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534" y="5538526"/>
            <a:ext cx="559748" cy="55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entre national de la recherche scientifique — Wikipédia">
            <a:extLst>
              <a:ext uri="{FF2B5EF4-FFF2-40B4-BE49-F238E27FC236}">
                <a16:creationId xmlns:a16="http://schemas.microsoft.com/office/drawing/2014/main" id="{DE08640C-7645-D3E7-0683-676DE8D10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457" y="3054577"/>
            <a:ext cx="559748" cy="55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326324B-6B9C-3F74-F57E-E8A57B22F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3681" y="894383"/>
            <a:ext cx="1291058" cy="380652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2668A8DA-96FB-B474-F696-303CA4F1B17E}"/>
              </a:ext>
            </a:extLst>
          </p:cNvPr>
          <p:cNvSpPr txBox="1">
            <a:spLocks/>
          </p:cNvSpPr>
          <p:nvPr/>
        </p:nvSpPr>
        <p:spPr>
          <a:xfrm>
            <a:off x="8595967" y="1496523"/>
            <a:ext cx="3390900" cy="865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Stéphane </a:t>
            </a:r>
            <a:r>
              <a:rPr lang="fr-FR" sz="2000" dirty="0" err="1"/>
              <a:t>Collin</a:t>
            </a:r>
            <a:endParaRPr lang="fr-FR" sz="2000" dirty="0"/>
          </a:p>
          <a:p>
            <a:r>
              <a:rPr lang="fr-FR" sz="2000" dirty="0" err="1"/>
              <a:t>Oleksandr</a:t>
            </a:r>
            <a:r>
              <a:rPr lang="fr-FR" sz="2000" dirty="0"/>
              <a:t> </a:t>
            </a:r>
            <a:r>
              <a:rPr lang="fr-FR" sz="2000" dirty="0" err="1"/>
              <a:t>Bilousov</a:t>
            </a:r>
            <a:endParaRPr lang="fr-FR" sz="2000" dirty="0"/>
          </a:p>
          <a:p>
            <a:r>
              <a:rPr lang="fr-FR" sz="2000" dirty="0" err="1"/>
              <a:t>Amadéo</a:t>
            </a:r>
            <a:r>
              <a:rPr lang="fr-FR" sz="2000" dirty="0"/>
              <a:t> Michaud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E9B2AFFD-B8B4-FFCC-8E0D-D79B50F248AB}"/>
              </a:ext>
            </a:extLst>
          </p:cNvPr>
          <p:cNvSpPr txBox="1">
            <a:spLocks/>
          </p:cNvSpPr>
          <p:nvPr/>
        </p:nvSpPr>
        <p:spPr>
          <a:xfrm>
            <a:off x="5120729" y="5261074"/>
            <a:ext cx="3390900" cy="15107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Jean-Pierre </a:t>
            </a:r>
            <a:r>
              <a:rPr lang="fr-FR" sz="2000" dirty="0" err="1"/>
              <a:t>Walder</a:t>
            </a:r>
            <a:endParaRPr lang="fr-FR" sz="2000" dirty="0"/>
          </a:p>
          <a:p>
            <a:r>
              <a:rPr lang="fr-FR" sz="2000" dirty="0"/>
              <a:t>Eloi </a:t>
            </a:r>
            <a:r>
              <a:rPr lang="fr-FR" sz="2000" dirty="0" err="1"/>
              <a:t>Muhr</a:t>
            </a:r>
            <a:endParaRPr lang="fr-FR" sz="2000" dirty="0"/>
          </a:p>
          <a:p>
            <a:r>
              <a:rPr lang="fr-FR" sz="2000" dirty="0"/>
              <a:t>Mathieu-Coumba Faye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26D7600-55FC-816C-CE6B-4F2B48B571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9175" y="1012340"/>
            <a:ext cx="1291058" cy="63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07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70E71-5B83-3846-A3BA-B00FF702A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838" y="2185783"/>
            <a:ext cx="11073789" cy="1655415"/>
          </a:xfrm>
        </p:spPr>
        <p:txBody>
          <a:bodyPr/>
          <a:lstStyle/>
          <a:p>
            <a:r>
              <a:rPr lang="en-US" noProof="0" dirty="0"/>
              <a:t>Thank you for your attention!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68ECB8-D22E-4F44-885D-290603FED66C}"/>
              </a:ext>
            </a:extLst>
          </p:cNvPr>
          <p:cNvSpPr txBox="1">
            <a:spLocks/>
          </p:cNvSpPr>
          <p:nvPr/>
        </p:nvSpPr>
        <p:spPr>
          <a:xfrm>
            <a:off x="145916" y="5497841"/>
            <a:ext cx="6383999" cy="10196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13E48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     @</a:t>
            </a:r>
            <a:r>
              <a:rPr lang="en-US" dirty="0" err="1"/>
              <a:t>DamienQuerlioz</a:t>
            </a:r>
            <a:endParaRPr lang="en-US" dirty="0"/>
          </a:p>
          <a:p>
            <a:r>
              <a:rPr lang="en-US" dirty="0"/>
              <a:t>damien.querlioz@universite-paris-saclay.fr</a:t>
            </a:r>
          </a:p>
          <a:p>
            <a:r>
              <a:rPr lang="en-US" dirty="0"/>
              <a:t>https://sites.google.com/site/damienquerlioz/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1B72F8E-6FDB-4715-8E84-D76447575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59" y="5538455"/>
            <a:ext cx="336516" cy="27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1C22419-9B08-49B3-9BBD-981BDA71D9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573"/>
          <a:stretch/>
        </p:blipFill>
        <p:spPr>
          <a:xfrm>
            <a:off x="10293904" y="244159"/>
            <a:ext cx="2103429" cy="1655414"/>
          </a:xfrm>
          <a:prstGeom prst="rect">
            <a:avLst/>
          </a:prstGeom>
        </p:spPr>
      </p:pic>
      <p:pic>
        <p:nvPicPr>
          <p:cNvPr id="6" name="Picture 2" descr="Faculté de pharmacie - Un financement ANR obtenu pour produire par  bioingénierie des médicaments d'origine végétale et lutter contre leur  pénurie">
            <a:extLst>
              <a:ext uri="{FF2B5EF4-FFF2-40B4-BE49-F238E27FC236}">
                <a16:creationId xmlns:a16="http://schemas.microsoft.com/office/drawing/2014/main" id="{B0ECB9D3-F04B-4A79-BB4F-048C54B86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230" y="332684"/>
            <a:ext cx="1419935" cy="146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BB72742-421B-484E-A182-429CD8D281EA}"/>
              </a:ext>
            </a:extLst>
          </p:cNvPr>
          <p:cNvSpPr txBox="1"/>
          <p:nvPr/>
        </p:nvSpPr>
        <p:spPr>
          <a:xfrm>
            <a:off x="9333197" y="1925379"/>
            <a:ext cx="941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NEURONIC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4E8372-2961-43FD-91FF-14783482FAB9}"/>
              </a:ext>
            </a:extLst>
          </p:cNvPr>
          <p:cNvSpPr txBox="1"/>
          <p:nvPr/>
        </p:nvSpPr>
        <p:spPr>
          <a:xfrm>
            <a:off x="11076224" y="1925379"/>
            <a:ext cx="1032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NANOINFER</a:t>
            </a:r>
          </a:p>
        </p:txBody>
      </p:sp>
    </p:spTree>
    <p:extLst>
      <p:ext uri="{BB962C8B-B14F-4D97-AF65-F5344CB8AC3E}">
        <p14:creationId xmlns:p14="http://schemas.microsoft.com/office/powerpoint/2010/main" val="3171856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0329" y="13416"/>
            <a:ext cx="11376212" cy="1143000"/>
          </a:xfrm>
        </p:spPr>
        <p:txBody>
          <a:bodyPr/>
          <a:lstStyle/>
          <a:p>
            <a:r>
              <a:rPr lang="en-US" sz="2800" dirty="0"/>
              <a:t>The AI Energy Problem Is a Memory Problem</a:t>
            </a:r>
            <a:endParaRPr lang="en-US" sz="280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6774" y="1308653"/>
            <a:ext cx="10679596" cy="4525963"/>
          </a:xfrm>
        </p:spPr>
        <p:txBody>
          <a:bodyPr>
            <a:normAutofit/>
          </a:bodyPr>
          <a:lstStyle/>
          <a:p>
            <a:r>
              <a:rPr lang="en-US" sz="2400" dirty="0"/>
              <a:t>Neural networks differ from traditional computation: </a:t>
            </a:r>
            <a:br>
              <a:rPr lang="en-US" sz="2400" dirty="0"/>
            </a:br>
            <a:r>
              <a:rPr lang="en-US" sz="2400" dirty="0"/>
              <a:t>not a lot of </a:t>
            </a:r>
            <a:r>
              <a:rPr lang="en-US" sz="2400" dirty="0" err="1"/>
              <a:t>arithmetics</a:t>
            </a:r>
            <a:r>
              <a:rPr lang="en-US" sz="2400" dirty="0"/>
              <a:t>, but </a:t>
            </a:r>
            <a:r>
              <a:rPr lang="en-US" sz="2400" b="1" dirty="0"/>
              <a:t>Huge volume of parameters</a:t>
            </a:r>
            <a:endParaRPr lang="en-US" sz="2400" dirty="0"/>
          </a:p>
          <a:p>
            <a:r>
              <a:rPr lang="en-US" sz="2400" dirty="0"/>
              <a:t>In computers, memory access is extremely costly, because logic and memory are separated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0262-D998-43DC-9786-FEA33247F21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AutoShape 2" descr="data:image/jpeg;base64,/9j/4AAQSkZJRgABAQAAAQABAAD/2wCEAAkGBxQSEhUUEhQVFRUVGR8aFxgXGB8fGBgZGhoaGhoYGBgcHCggHBomGxgaITEiJikrLi4uHh81ODMsNyguLisBCgoKDA0MDg8MDisZHxkrKysrKysrKysrKysrKysrKysrLCsrKysrNysrKysrKywrKysrKywrKysrKysrKysrK//AABEIAKEBOgMBIgACEQEDEQH/xAAbAAACAwEBAQAAAAAAAAAAAAAABAIDBQEGB//EAEIQAAIBAgMFBAgFAgQFBQEAAAECEQADBBIhBRMiMUEUMlFhBlJicXKBktEjQpGhsbLSM4Ki8BYkU8HhQ5PC4uOD/8QAFAEBAAAAAAAAAAAAAAAAAAAAAP/EABQRAQAAAAAAAAAAAAAAAAAAAAD/2gAMAwEAAhEDEQA/APuNFFFAUUUUBRRRQFFFFAUUUUBRRRQFZ22Me1o2UQAvfubtS3dUi3culmA1PDaaAOZI1AkjRpfHYJLy5bgJAMgglWUjkVdSGU89QRzPjQZ13be6fdXUZ3UI1x7YAtoty41u2xDNm1KNIXNGUz0mKekqTxWrygnhJCQw3osswyuSFVmUksBwmRMGGDsGwSpKsSkam5cJbKxdRclvxArkkZ5gkxE1a+ybJXKUkFHtxJ7lwguvPqQKBH/ia3mIFu6QvfYBcqKbr2Ucy4JRmtuQVB4RJiRMNnekgdTnU5lKTlAyxdxFzDpEtMg25byOk8qvxuy8NbVHdcq2VRRDMBlRhu1dQ0OFYyA0wSfE1I+jmGJU7s8JBHG8ErcN5MwzQ+W4Sy5pgkxE0CSelEBGuWnTOtyE4Czst2zaQKwuQCz3goB68yoHFbiPShEBmzflVuNcACTaW0UDlvxNdHVgEzEjpOlOHYVgzKEzn5u/DvGR2ycXBxW0YZYykSIrq7EsBSmQkMro0sxLLdIL5mLZiTA1JnTnQaNFFFAUUUUBRRRQFFFFAjtvGmxYuXVElBIEE9QOS6n3DU0lY2+AIuByw3UkWyg/5i+9hOC4c4hkJM9IImYrWxOHW4pRxKnmPnPSlMZsazduC46ksMnJmAO6feW8yhgrZX4hmBgk+JoMbZXpQz3il1QEy24ZRorXLuMty5Zu6ezW1ECcz+B01X22u6s3FS4xxBAtIAodsyNc1zMAsW0ZjJBgRz0qjF+jFh0dFUKLqqlyZbNbS5cuBRLcJzXbhzcxm8hGljcCl1QrgwpDKVZlZSJEq6kMpgkaHkSORNBnXPSNFZla1eAU5WaEyi5ud+bejyWydQCs6Zpqs+kwlF7Pfz3HCKn4eY5rT3g873KFy2nGpmRy1Bpi/sTDKWuup0UliXcgxb3ZcqWg3N1wbwjNGk0xawNlzbuhZIyshk6QjopifUuuPnQZ1r0ssMyAB4dUbMcoy7xM6hkz5+6VkqpAzDXQxam3WY2Iw90LeaAWNsELkLh43h0jodeek6U1Z2LZQqUVlyKFAW44UqoyqHQNleBpLAmAPCuWdh2UCKocC2wZBvbnAQMoCy/CkGMg4Y6UGdgvS+1eVTaS45fJu1G7m4HDMCPxIWERnKuVYAcp0rV2NjDesrcZcpYtw9RDEQdTrprrzqi3sCwqZFVwgKlVF24BbyzlFrj/AAgASITKI05aU9g8KlpAlsQq8hJPWeZM8zQXUUUUBRRRQFFFFAUq+FzMS7GPyqrFQBAktBEkmeekARGstUUC3YE9r62+9HYE9r62+9M0UC3YE9r62+9HYE9r62+9M0UC3YE9r62+9HYE9r62+9J3bSm5cJUHiHMD1Eo7OnqL9IoHOwJ7X1t96OwJ7X1t96T7OnqL9Io7OnqL9IoHOwJ7X1t96OwJ7X1t96T7OnqL9Iot2VDoQqg5ugHqtQOpgkBByyRyJJMdNJJjQxpURs+2NApA6BWIA9wBgU1RQLdgT2vrb70dgT2vrb71nYbDpkXhXujoPCrezp6i/SKBzsCe19bfejsCe19bfek+zp6i/SK7at5XXIqg6+XTyFA32BPa+tvvR2BPa+tvvUyX8F/U/asnZna+yP27cb7I07jNkiD6+s+PSg0+wJ7X1t96OwJ7X1t96TOHT1F+kUdnT1F+kUDnYE9r62+9HYE9r62+9KYB/wApYrLNkjLlIDNoOHRgB3fIxMGKPSfEGxhrlwXLkoucBSoJycZE7toEKZ4TpMCYoNJMKVYFGbL+ZWYkctCszBB8IEE9YqWJsl4GYqv5oMMfAAjUeMjXTzpbF2wX4gDCjmPNqR2hhFNshVUMYggCQcwj96DV7AntfW391HYE9r62+9UYW6pQFlGo8Nf06jn/AOedTuEEaKI9w/nkP359KCwYFJByzBkZiSJGoMEkSD1oOBSSYiTJykgEnUmARqT1rPYgqub/AA8zZvVnTLm9nnznWJ1gChNrpZxC2srC1dVmS5+RWt5c6+QKsDI04X5QTQa/YE9r62+9HYE9r62+9M0UCrYBehdT0IdtD4wSQfcQR5VfZnKM0ZoGaOU9Y8pqdFAUUUUBRRRQFFFFAUUUUBRRRQFFFFBmt37nxD+hK7XG79z4h/QldoCiiigKiZzJEA5uon8rdJFSqDXArISYGb+QQP3NA1ft3CrAMskGNCNY04sxj3wfcaS9HMJi7aRjMRbxDdCtnIR7yGhvkq1r1UcSucW5GcqWy9coIE+Wp/nwoM/DdxfhH8CrKrw3cX4R/AqygKgzsGUqM0EyOpEHu+dTqq5dKMjaZQTm8lgifkYJ8gaDTtXAwBUyDWHgFxBXFXL9xGS5Jw4QEBbIU5ZBnjJJJM66cu6HNoWzmhBOfW6o6oOZHg50XzBPhIztlE3LuNvHEi7h2C2kRFjc7pW3g5nM5NwzoCCsRpQaZoqEp693/wBv/wDOiU9e7/7f/wCdAphbyAOLkbsuwMTo+c5WEagkjLpB3i6amqdqZwhFxyjOpyXZE2wIyLqCouG4besFWOnRRVVoLvGNw/h5yonQlmOjQADmVigUAc7jN4RVtfEXLtm7CAsXW2FZVLXRbbNC23IUZyHEsYHUGKD0OJUAji1ygHhJ5Trpy5mksdeyIWzjhhtbbCSCCBJPUiPnTuI75+Ff5alcbaDoVPJiB+rAUFWAu6GCuntQSPAnpyMQR3feKuv3tJUQOg6efLkfH9PGs3BXTos6jw6agg+4nSPKfCmLl4NBgBTzHgB0nlrqIAMEHxoNHZtwJazOcskzm01nl5maz/SdBctWryGTZuqwKnXWbZHyzzryKg9KYw9s5bbZc2WcwHiQOITz6+evyrN21durcVcoWziVa2QVlhcAzIwAI5rn058I5mBQa2Bv5UkaoNGUfkMAyg5m2QQwHMAjpoNNWBAIMg6gjkRXm9k45wguFcy5RmKtzQlochoACsG0BMKesCnMZtFMPxDus6qbbQhzO4XNb3hUEy2qjvfl4jDBs0Uk+NMnKmZVMEzBJHPKOvhqRr+tN27gYBhqCJHuNBKiiigzbrnO/E2hAEH2VP8AJNck+s31Gi537nxD+hK5QRvXsoks0e80sdpqEzs7AfFrVW2rmVOca/wRXm8ZiMwAGg5x58tP5oPU4PaQucmbyluvhVl3GZbi2yzSwJ5np/s15EYgjdgcgZ01PP8AfmdJqeN2jOKzyQE6eHQjlz5ig9bicULalmdgB7R/asXZvpI124EIZc3XMfAnwrJ2ntVntBI1B1PieYpT0cP/ADNvxk/waD6hYaVUnmQP4rNvekeHXErhQ+fENru0BYqo5u5GiKPaInkJJir7F8uqi3ygAv0GmoX1m6eAPiRlq2xgERzcCzcKhS51YgEmCfef2A5AQC7d+58Q/oSu1xu/c+If0JXaAooooCq7hEpmiC2UzyOYFYPvJirKoxaEgAamZX4lUlf9QFA9h2KHdsSR+Rj1Hqk9WHnqRrrDVnYLY6jG3sVmcuyCyQTK5Rldco/KAWYR1JJNal1VuJz0IDAjmOoYT1rD9ENuG+b9q5be1dssDlcQWS6MwuDUjKX3iiCe7zoH7Ftwqg22kADmvh8VTyv/ANNv1X+6qcOnAurd0fmbw99T3fm31N96CeV/+m36r/dVVwsrIWSEkhyxWACjc4J6gD51Ld+bfU33pXaFmQNTCnOwJJzC3x5dTGpUT5T40DuxwYbPOfTnz3eu7mdZiZ9vPSOzMDYtWb+4VENwNcdEgAFwSpKDRWKwJgTHWKv21iWAZrUZlBV2PdUNy8i4aDHQZp5gHJ9HkwVgY3BYJQu4470ajeXg5gnqQEA8hA6UG6aK6a5QYuIZbedsrBi0ZyCf8V2tABhORA6226d3lS+1rqPbmM6WrT27gthmZmIFpsmTiJVbjERJOZgIJNXYi/FwAyU/FUg8w7sQhnmbeTesYnKATyBAU2tbXUHck5A7PeE27dyxne5deCrRmFtuEicvTU0HqsSEBAyuSFHdaNNYniE9aQ2myrachboIEg5tAZETx8pifKaev9//ACr/AC1UYmMvFylZ92YTQY+bWNBJJOmnMdRz5z/lA8KsZ84OkFuEKOWsKRoZBjn7z0BlZ/8Axz7v5SZ5T3QfIr41bbvGA0CQM0RpIGUDUdSeUaH30G5gcQEtiZJLEAAat5x0kamdNfMVTtkrdsMe6bRD8WhXLqdfArmEjxPWrMPYJVGtkSkgAzBUgddSOQM/trNZ218G63bV8nxtuikFQG1V+IRmDArJEcfSJoEcBjCjsyKXWSbgAgFbkE3V05QbRYKG5PGoIa/bWMe3Zylxwm265NRujcUcTlWkAcOgUnQ5lksqDYhrVwEZbgCsHnhO5DMjm4CeYdxcMlYEiBPCp6Q289o21Zs+9CvmAztczqj3UkQSQw4Vkd8qMyjMHumwbS2R8qsZIiSCeeUzp46g6/pTVpAoCjkBA9wpI37jFimUKpIAIJJjQyZ015f7FN4e7nVW5ZgD+omgsooooMLaWPS07Z51bSPJE+9UYTa9u44QSGK5oP8AHvgT7qS9LlBbzBJ56RltAj96wrdorcCzDFu8Oh5gx4ADl7qDS2ziwXbTlpr5R9qymuSNWMD79etRxuKbM6mOhkeYnTXz/alkxBBAUDWdffM/96BjEYlZURqOv2E+XXzpew5LyCZidPkPEfrUmDqMxTh8eg6c6XW8RBiRrznqI8aC3FsMxKj5j3a60z6OT2i37z08j1rPC/v+gp/0eA7Ta8ZP9JoPqGEEIkeqP4q2qsN3F+EfxVtAlcwzZmIywxnUkflA8PKudnfwX9T/AG09RQI9nfwX9T/bR2d/Bf1P9tM4u4yo7ImdgpKpIGdgJC5joJOkmo4G6720a4m7dlUvbzBsjEAsmYaNBkSNDFBR2d/Bf1P9tdTDNmUnLAM6E+BHh507RQZp/wAFrfLXdeYDNlU/JGU1oZRMwJAiesHp+w/SkGX/AJgL0I3s+LAbsj9Cp+VPG6M2WRmImOsCATHhJFBm4buL8I/gVZVeG7i/CP4FWUBUGtFmUTAM5o5kQdAek+PhMQdROuKDnWCBz5ienvFBy0g3Vm3AjMFPhNuSfkWt/vWbsHaBbtYeyymyxANyPxrWU7twRMoVWJ11DGAdAy7XFuXQCk21LKCp1N2MscXV1uCo7IwWJs4NkxV5L7qhAZLeTQLEHiIY+YC+6ga0/wCja/X/AOlGn/Rtfr/9KmaKDAN3dvvgB+HeK5BMMH4C5PRLbN3ug3wAJYCktpzh1xDBRcHfA7vEWFp15NFqLJEwcgua6SRtcjcKqzuyvqRCrurhZACeYlydJOlZLyED3TcC2pufgBt41sqv4asOJjvHZdIJg+IoPV4thmjdo0AHiPKZ0HCfCkdoibbAWbYJ0BB1BJABHBzHMe6nMSeOYaCo5KT1bwHnS2Lv5VzZW0Knut0YdSNKDGxepHOBpPPvCSQOYiCT/l8dJWGzuAdJgEDoANdOYMquo8+goe2Yk9Zlj7ww56zoR8wOQqAcvM830Og72g+cKPDQnzmg3cDiCttVVczMSQJgAc9TrEZgIjwHITUcfjQytZZQLrDRe8I6PAEsAY0jnpy1q/DW94itJVgTBGsesup1EiNI1GlK7U2aBF8mbluZc6fhnvLI1VRAaRJ0oPN4tmUhkVyza3S0SyFdzcuNMsGVWtg8ME2ojQUtfvlVtkspSFICKCMltxbthnuI4yQ178mY8EEHWmNsZiGgk58wdXGtrDupW8H1AOUEXYIkllGYrqcvF297buos5mdFgwWZ1gXXGUHMAZDKNFZ50IWQ+l3MErEnUT3gCQD7/wDxTAEaCsxmLG4TcKFCQADAUDkSORkcWs860MM5ZFLCCVBI8CRqKCyiiig8l6T2i1zQA8RmfhtH/tWMLDZw8agk/sRFbfpKx3mk948vgtVkG55HWgz8RgGYkkMJjwiAI59TTuyMBbVma9LAAZQZ59YAOpnl7zTeMxO8DqxCtlAV41ABGYc+vjUEfmeZJk+86nrQaR7OygMvDzgzPzg/zWBtLZ1pQrWVZjm4laYjU6HQ86fzn3VKfOg882EcnVIHSJ/am9g4MriLZPidIPgfKtYGmMB/iL/voaD1mG7i/CP4q2qsN3F+EfxVtAUUq+MhiMrHKYJGWOQPVvOudt9h/wDT/dQd2pG5u5s5XI07ud5GUzky65o5RrMVHY+Xs9nILgXdplF2d4BlEbzNxZ45zrMzXe2+w/8Ap/uo7b7D/wCn+6gbopTtvsP/AKf7q6mNBIBVhOknLHIno3lQUN/j5/A7rygrnn5sVWktj7Hy4rE4s3Xc3wqKrRCLaL6JA0Ulies851q/FMeyys5241HUMzbwCOsdfIGtSygCgL3QAB7gNKDMsSFUFWkAfkbw91TzeTfQ32rTpPaz3RbmwbQeRrenJEjN3TMxMecUFGbyb6G+1R3pD2zlOXNDEgiAwIB1Gpz5R8/KtWq8RazqVmJGh8D0I8wdaDLYE4jqQ5A8gtmHEee8uEH3VXYxd+6+MR7WS0gC2DIJu8LZ20JjigZfLzgVYbEgpbvsICAMQOjXixdPMgm3W3hLRVADz5tHIsTLH9SaBPN5N9DfauZvJvob7Vp0UHn8Wzi1mXjGdgFAyuC7PbA10IzODrEAczWUyi9hSLYuO+UIURsl0iGuOoJIKFpygyBmCma2PSBCUuW1716DbMx+IBpB6apb18WpDdi7ZuMLZYqC9kZmtEveK3UTeJxIZ3akjoTM0G/iLjZoDEAKDoB1J5yD4UrjQ7IVztxQp0XUMQCO74GmsTbbNIUmVA0I5gnxI8aVxiXMhyoZEEElYEEGe9050GcwEFoGuqxrLJ+WD0yyfMR4GlcO8AOdSsn39IgxB1In39K08TZyplEaRBJ1g9COgmPnrSWFQtKn4jprppJmRM6Ee6OdBqYRmVEtqRJLS3PlEwOQJLfLXnS20Mc+8XDHXNxFwAJUEAJBIUuWPLkQDoeRf2ai3bK5pMHQ5jMjhmRqJjp0Nc2pYRLLdD0JluM8IJnVhBgj1ZFB5vFh0LG2kC2GUy0s2Hj8V9AZdTwiSSTaWdG0w827RFcowtFAyhFI47guMTvMyqqXBGbKWARcskxXob1thbi2OIHJeR+JVtxL2lfUk7uXjUSOSyAcDauGlHtQ+a5Fy4H4nzB1yagEMCrK7EcIyr3cpNB9MuYdGILKpI5EgEj3Grax7ttMz71SXk5TBJI/Lk9wjl1mtPDBsi5u9lGb3xr+9BbRRRQeZ26vGfiP9Fussp5Ee8Vr7YE3GAjRtZIHNE8TSa2z5fWv3oEXsyaj2fzIrQNjzX6l+9R3Hu+tfvQKMlBNN9mPivzZfvUNwfBfqX70FBk+VXbPJ3q8on/sa6cMfZ+pfvVuEs5XUkqAD6y+HvoN/DFraLzdMo83XTr1cf6vimQ9buBgCpBBEggzIPI+6oYbuL8I/isdtgOuMGKtYh1BGS5ZYKbTJJMqAAVcMZzEt1HU0Dbd+58Q/oSu1xu/c+If0JXaAooooCl8dyA9ZgvuzgrPyzT8qYqDuFKsdApJPkArE0DXeu+Vsf62H7EL/XXdn6WwvqSnyUlQfmAD86lgrZCy3ebibyJ1iesCFHkBWVg9sA469hMjhggvFjGUqcqLk8QcreEFSPA0G5WV6TWA9gq2G7UMy/hSomGBzSxA4e98qttY5yAci6gHvnr/AJKl2t/UX6z/AGUD1L7QP4bAaFhlHxNwj9yKp7W/qL9Z/spXH4x4UZF1M6NOqglNCo/9QIPnQLlSQ9tBq7G6seqvdI97ok+T1vW3DAEagiR7jWaiZXVh3UiyPCDGo88+Rf8AKab2fogHqkqPcpKj9gDQG0mAs3CzMihGJdO8oymWWAeIDUaH3VRsC4jYaybdy5eQopW5cneOI0Z5VTmPXQe6nL4YqwQgNBykiQGjQkSJE9JFRwauLai6ytcAGdlXKpbqQpJIHlJoMj0lchrMc8xjlMmAup5DMQT7qq2LaGfINFktA5ZUZktCPDdmyQfZru2OO8UHLIFPkzElT5cWTXzqWyT+KGgDMN2B5oCrDzAaz+jCg36qw99Li5kZXU9VIIMaHUac6trM9HbLJYUPh7WGaWm1aIKLLEyCFUS3eOnMmgo2sBKg9OFj1yHkfOI/UGkrKtng95xBgajqfnof0NO7QIa7ryAg/DGsD9R86WZ8jK7cwwn3nvfoP5NA1bEKiZiqFmkqY1EZVBHLr56R4iksdauNdQBs2HtSzEscwuGAAXAJChSxk8swMrAI2sReW3ZuXL0ZVVneFLQqiTwgEsQB4Ek8ugqzAX0uWke13HUMnCV4WEjhIBGh5EA0GJtG05ZBbW2OGMoJIdGnQHhE5FuwfExIzE157bjBES/cKNa3iOv4c/h5uDKGaFKiWJ5pC9dK9FcsFrr7qBmJTKe6R/6kxqjDI0MOt0EgzWV6WWxds3SAQBoEPiWVXuCOaHRSRoIzEgFqD2F3GIphmAPXy955D51fWdu3UuAmfMSQ0iNejSZEcuugHup3DW8qKszlUCfGBFBZRRRQFFFFAUUUUBRRRQFFFFAUUUUGa3fufEP6Ertcbv3PiH9CV2gKKKKAqu5aDFAeWcH9ATHuMQfKrKiWhkOve6An8rdBQadVmwucPAzhSs9cpIJHukCqr+NVVZobhBOqsBoJ1JEAeZpD0c9IExlvOlrEWvK/ZZD8ieFv8pNBPDdxfhH8CrKrw3cX4R/AqygKWxbQUMSqks3jCKWEeeYLTNVXLZZ7YHLNLe5QWEf5gvymgcTC/hZCYYgyR651LD/MSay9jY68b+JF62tuyq23tuCTmLKy3FOkKUNqCPOetb1YGHXEq+NW9u9zGbDlAQYZXNwPJPGG+WoOkwA2O2J6380dsT1v5pU0UGQt3NfuuOeaFnkYCooP/wDTdtTl+2LToBMKy5fAK8Bvn+GST7dU7Dsfi3NIAuOxEzrmYA+5sxPkUHhV/pcCMO9wMFKq3EQSF0BBKjUjOqTHSaDbpPZOzkw1oWrZcqskZ3Z21JJlmJJ1PjVhxSrAJJMA6KT89BpS+NxoNtgmbMwyrwN3m0GseJoEMI+dix1BMx4kmVA+ZE/LzqG0bBgzqQNT56cv9JPifdo1sm3pI1knKekchHlHP/L5UztKxwadP9z+5/Wg7isQThnuC4lo7osLjwUt8M52BIBVeZkjQc67g8RGHS41xb0WgxuJAS5wgl0AJAVuYgnQ86o2Si3MNkdVdSGRlYAqy6jKQdCCpiKX9I3WzhltIFRXZLSKBChRqVAHJRbRuXICghsxSVGvE4IzDmF0Nx59buJ8SzrrTW1rAuILNtEZlZCMxIW2FYENK6hgBKgRJA1AkjmCQwVTRzGdjH4ajur4G5qSRqAWYnQgHSsWQghf/JPUk9T50FlFFFAUUUUBRRS9/FhHtoQZuEgRyGVSxnXwFAxRWZY2yrXd3kcAsyLcOXI72xLosNmkcXNQOBvKS7tpFubuGP4osyIgObRvayeQQDUTqQOhgNOis23t/DModbyFSVCka5s4JTKObZgDETMGJq9dp2SAwuKVOSDOh3rZbf1NoPOgborMwG27d7dFM2W6GKkiNVAOUg6yVJIjThatOgKKKKDNbv3PiH9CV2m3wqkkkGTzgkdI6HwFR7GvtfU33oFqKkRb3otQ+YoXnMYgFVI70zLDpVOzbqXjeXd3UNm5u2DtzORHDLluNwlbinWD4gUFlC95Pi/+LUz2Nfa+pvvUkwqggwZHKWJ8upoLqKKKDKw3cX4R/AqymRgkGgB+pvvSNq/bc4gIl1mw75GUNBdjat3gEJcDVbqiWK6z01oLa4rQ6wCefKPDzIqOzLiXg/Bcttbco6u2oYAHmrspBVgdCecGCCA9bwyqZEz5kn+TQBvH1G/Vf7qytm7UuYnCvcu4a7hmKHgu5ZPDzENIHxBT5Vt1F0BBB5EQfcaBA0UXGti8lkh81xHuA5jlAttaUg8UyTdWNOh5aTRhMUj3nsm3dRlGaS4IZc2WeC4xWdCA4UkHTkwAT2QUQPLKC1xzGYaDO38mWjpmNS2zirW4uBsQlnMMouErwMxCowzaSGIiesVo20CiByqVAhf7/wDlX+WpXH3slst6sH9GFOY24ge0rBpusUUgxEIz8UEaQp8dTShxNk4kYbK7PkNwmSUG7a3wk5u/+KjRHIgmJEg1s7B5EXo0D/ZHWmWbSHGh69Pn4f71qW6Hn9R+9G6Hn9R+9Bl2kZMtsNlzMxzdSBEAToJBn5GksVs67exVqXBs4cM8/nNx4VAIEDKoua8+Nadx+PRLqYc2XuFxmkG2FXiCzx3FaZM8IJ+cSej+1rd/eC0hQW2KmWtmWBZSYS4zA8M8YU6jzgNS1bCgBRAH+/1qdFFAUVgf8VW93cuNbuKqNkEta42zsmkXeESpMvlgankY2cHiBcRXAgMAQJU6HlqhKn3gkUF1FFFAUjtHAm4bbK+RrbFgYBBlSpBB8mp6kdt4Vb2Hu2nDFbiMjZAC0MIOUMCpMHkQR5GgXwmxQlwObhZVZ3VIAAuXBDtPPq5A6Z258OWFzYga6WL6b4XwBzB3BsFT7McU+M1jXsA3Z7YOHLm1irb2fw7YuLbW9bd7jKkKjFRc7oBIiRJIpy7hs2Le52d7YRGi5bVRcvM6CTnBkAABQDzYAmAqkhO96OFXsvauQbYtISwBGWwmICkCNSxvwRI0GkGrP+GhwxeeJtM4heNrN43w0xw5nYyB0iI1nIxezr93DjtS3HxFt2ZRbSy9tju4QAXVyhSDDE5eMPqqkVq7gjFrcbD6th2W86KMrNwMELEywhWAnlPnQN4XZOU2ePMlguUkcUkZFkjQwrXB5yPDXWrB9FMNlW45s9nN1gxtBQqoAoUKMujNCjM3joNAK3qAooooOExzoms70h/wTFgYhpGVCAVBJjOwbovMxrpprWAdjG22FaylxrltbKcdu1uxbW4d4TIzW2CM5ARh+QQwEUHocVgS15bqXMjKpQjKCCGKt15Hho2fs82rl5zczb98+UqBlIRLcAjUjLbXn1mvMYLZ+KtG7kRs7i4S5W2DvTfU2SrgZmtFCzPmLQAoABlaZv4S5c7Mt6wxuBle9fyqzK1u6GCWmmVRmEg9LenePCHrZoBnlXicTsW6pxS4dHyXVutcLpaDm414Pu7TAKXRla8OMkD8MSNa9D6N2GS2ysuVQ53coiMU01dLYCg5s3IDQLImaDWoorE9J8OG3LCybr27qMpVQWQB1LkE6iVHTnyoNqayBshg+Ie1fZO0NnMKpKPuUshkJEaC0rQQdZ6aVkbU2e127iSmGKMLN23bIAQ4hriLJa8pBVZAUSQZBJiFpazgMVbtXBhkdGa9mBy27Ya2LCI/4eqq0rCaDjCkgoDmD1eyMBuLYtgyBMGIOupLGSWYsSxYmSSSdabzCJkR41gdnUYq44wzEXLAV2yLNwrJCOSZY5eHi91YzbIZrSHs5TNid7ctrbUrZHZ2tKFtE5bg7oJIPESwAAGUPdVwmkPR+w1vC4dHXIyWkVlLZipCAEFpMkEc5PvNY/pJgLr4hLiKXCoBbGS2yi6LgJz5xKKVy8SweA6gwCGvj9ml71u8lwo9tHTuhgVuNaYyD1BtLHvNRw+y8t833eWylAAoUZWZW4477DKACeQzQOIziNgcUt/EXDbXNctFUuWrsvIuHcoFe2FUKDJklZLGDmIpPaOz8Y623dTcvJbuwCttrRxBdSmjzlw7AQCIdUEFgxOYPdVwmvOYLA4gY83riWyjW7i7xbhJCi4htJkNsRwgk8R4i5nUCrfTPB77DsgtG47I4SLaNBKxllyMuYxxSIjmKDR2lgTda2VuZGtMWGgMyjpBB6Qx/SlLPo9aTEJic1zOq3FI3j5Ga6bZZshYqP8AD0Uaa8pVYRfCzimuHDNb3aN+JbVc95mtjMd5IOUABQG1ZgCYCKSriMFfu4O5bxdtrl8lgCtu3cTVAFyK0AAg5WJy8YuclK0HsJ6V2vL4fBFsZaZsPut0oJuqATeuNZyENdBk2lU5eKSzhTwhAX9RQKPs9TeF4iWC5QCBpxZpHgZqrCbOK3WuvczsUCAZQoChi3TUtJ5kxpoBJnQooOTQDNee9IMLcuXLgUElsMRbAMTFwG8mfkpdd0BqOU9NFrGGe3ea7h8O1mz+CGRQqlypuB2FoGBlVrYJ5sFjUIshptsBN0EU5WW4LqvlBOcXDcGYRqNSPGCYIOod2XgRYti2CW1ZiT1Z3Z2MDQDMxgDkIFeTxCYhN9fcX1d7KKkMsqy375KlcxQPku2wCZHnoavxjY1Vum0t4obeIWwJU3A5WxuS5Y+uL8EnRSs60Hryf3rteXv4N1LhQ4dsZadGYkrkzK1wpqcv4QvKeXOOor1FAUUUUBRRRQFFFFAUUUUBRRRQFFFFAUUUUBRRRQFFFFAUUUUBRRRQFFFFAUUUUBRRRQFFFFAUUUUBRRRQFFFFBF+VSoooCiiig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B1C2C5E3-38D4-1EEA-8510-6D5B69F4D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062596"/>
              </p:ext>
            </p:extLst>
          </p:nvPr>
        </p:nvGraphicFramePr>
        <p:xfrm>
          <a:off x="526774" y="3429000"/>
          <a:ext cx="6825125" cy="182880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138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6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554">
                <a:tc>
                  <a:txBody>
                    <a:bodyPr/>
                    <a:lstStyle/>
                    <a:p>
                      <a:r>
                        <a:rPr lang="fr-FR" sz="2400" dirty="0" err="1"/>
                        <a:t>Operation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/>
                        <a:t>Energy</a:t>
                      </a:r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682">
                <a:tc>
                  <a:txBody>
                    <a:bodyPr/>
                    <a:lstStyle/>
                    <a:p>
                      <a:r>
                        <a:rPr lang="fr-FR" sz="2400" dirty="0"/>
                        <a:t>Addition of data (</a:t>
                      </a:r>
                      <a:r>
                        <a:rPr lang="fr-FR" sz="2400" dirty="0" err="1"/>
                        <a:t>fixed</a:t>
                      </a:r>
                      <a:r>
                        <a:rPr lang="fr-FR" sz="2400" dirty="0"/>
                        <a:t> point)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1x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801">
                <a:tc>
                  <a:txBody>
                    <a:bodyPr/>
                    <a:lstStyle/>
                    <a:p>
                      <a:r>
                        <a:rPr lang="fr-FR" sz="2400" dirty="0"/>
                        <a:t>Access</a:t>
                      </a:r>
                      <a:r>
                        <a:rPr lang="fr-FR" sz="2400" baseline="0" dirty="0"/>
                        <a:t> </a:t>
                      </a:r>
                      <a:r>
                        <a:rPr lang="fr-FR" sz="2400" dirty="0"/>
                        <a:t>data</a:t>
                      </a:r>
                      <a:r>
                        <a:rPr lang="fr-FR" sz="2400" baseline="0" dirty="0"/>
                        <a:t> (</a:t>
                      </a:r>
                      <a:r>
                        <a:rPr lang="fr-FR" sz="2400" baseline="0" dirty="0" err="1"/>
                        <a:t>onchip</a:t>
                      </a:r>
                      <a:r>
                        <a:rPr lang="fr-FR" sz="2400" baseline="0" dirty="0"/>
                        <a:t> cache)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60x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7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/>
                        <a:t>Access data </a:t>
                      </a:r>
                      <a:r>
                        <a:rPr lang="fr-FR" sz="2400" baseline="0" dirty="0"/>
                        <a:t>(</a:t>
                      </a:r>
                      <a:r>
                        <a:rPr lang="fr-FR" sz="2400" baseline="0" dirty="0" err="1"/>
                        <a:t>offchip</a:t>
                      </a:r>
                      <a:r>
                        <a:rPr lang="fr-FR" sz="2400" baseline="0" dirty="0"/>
                        <a:t> RAM)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3500x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61F672F-239F-EF5B-5873-291F44ED8B21}"/>
              </a:ext>
            </a:extLst>
          </p:cNvPr>
          <p:cNvCxnSpPr>
            <a:cxnSpLocks/>
          </p:cNvCxnSpPr>
          <p:nvPr/>
        </p:nvCxnSpPr>
        <p:spPr>
          <a:xfrm flipV="1">
            <a:off x="1042620" y="4572000"/>
            <a:ext cx="5114671" cy="69251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BAEE2EC-17ED-FCD9-BE13-BB072B25E9A4}"/>
              </a:ext>
            </a:extLst>
          </p:cNvPr>
          <p:cNvCxnSpPr>
            <a:cxnSpLocks/>
          </p:cNvCxnSpPr>
          <p:nvPr/>
        </p:nvCxnSpPr>
        <p:spPr>
          <a:xfrm>
            <a:off x="775252" y="4507427"/>
            <a:ext cx="5316938" cy="757083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A116F1E5-807A-D003-2521-1A3E96D0B13F}"/>
              </a:ext>
            </a:extLst>
          </p:cNvPr>
          <p:cNvSpPr txBox="1"/>
          <p:nvPr/>
        </p:nvSpPr>
        <p:spPr>
          <a:xfrm>
            <a:off x="7499383" y="4655135"/>
            <a:ext cx="3020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Absent in the brain!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9289B66-A47F-3116-0980-02E4FC14C50F}"/>
              </a:ext>
            </a:extLst>
          </p:cNvPr>
          <p:cNvSpPr txBox="1"/>
          <p:nvPr/>
        </p:nvSpPr>
        <p:spPr>
          <a:xfrm>
            <a:off x="413430" y="5430076"/>
            <a:ext cx="3020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Pedram</a:t>
            </a:r>
            <a:r>
              <a:rPr lang="en-US" sz="1600" dirty="0"/>
              <a:t> et al , IEEE D&amp;T 2016</a:t>
            </a:r>
          </a:p>
        </p:txBody>
      </p:sp>
    </p:spTree>
    <p:extLst>
      <p:ext uri="{BB962C8B-B14F-4D97-AF65-F5344CB8AC3E}">
        <p14:creationId xmlns:p14="http://schemas.microsoft.com/office/powerpoint/2010/main" val="14610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53"/>
    </mc:Choice>
    <mc:Fallback xmlns="">
      <p:transition spd="slow" advTm="59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4777" y="295388"/>
            <a:ext cx="8229600" cy="679109"/>
          </a:xfrm>
        </p:spPr>
        <p:txBody>
          <a:bodyPr/>
          <a:lstStyle/>
          <a:p>
            <a:r>
              <a:rPr lang="en-US" sz="3200" dirty="0"/>
              <a:t>Memristor/RRAM: an Artificial Synapse!</a:t>
            </a:r>
            <a:endParaRPr lang="en-US" sz="320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2535" y="3929773"/>
            <a:ext cx="3643936" cy="3651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 err="1"/>
              <a:t>TiN</a:t>
            </a:r>
            <a:r>
              <a:rPr lang="en-US" sz="2000" b="1" dirty="0"/>
              <a:t>/</a:t>
            </a:r>
            <a:r>
              <a:rPr lang="en-US" sz="2000" b="1" dirty="0" err="1"/>
              <a:t>HfO</a:t>
            </a:r>
            <a:r>
              <a:rPr lang="en-US" sz="2000" b="1" baseline="-25000" dirty="0" err="1"/>
              <a:t>x</a:t>
            </a:r>
            <a:r>
              <a:rPr lang="en-US" sz="2000" b="1" dirty="0"/>
              <a:t>/</a:t>
            </a:r>
            <a:r>
              <a:rPr lang="en-US" sz="2000" b="1" dirty="0" err="1"/>
              <a:t>Ti</a:t>
            </a:r>
            <a:r>
              <a:rPr lang="en-US" sz="2000" b="1" dirty="0"/>
              <a:t>/</a:t>
            </a:r>
            <a:r>
              <a:rPr lang="en-US" sz="2000" b="1" dirty="0" err="1"/>
              <a:t>TiN</a:t>
            </a:r>
            <a:r>
              <a:rPr lang="en-US" sz="2000" b="1" dirty="0"/>
              <a:t> stack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0262-D998-43DC-9786-FEA33247F219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A1E0E10-E081-4A72-8BC8-8E36E6AB7A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6" t="12809" r="3112" b="17648"/>
          <a:stretch/>
        </p:blipFill>
        <p:spPr>
          <a:xfrm>
            <a:off x="488770" y="1381838"/>
            <a:ext cx="4036301" cy="235453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A6B05F5-9CA4-46D1-ABA7-EE190359C1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03" r="38161"/>
          <a:stretch/>
        </p:blipFill>
        <p:spPr>
          <a:xfrm>
            <a:off x="5988423" y="1293122"/>
            <a:ext cx="5485646" cy="1900848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29AF6F27-7F05-4A72-9948-49DA7C3D7029}"/>
              </a:ext>
            </a:extLst>
          </p:cNvPr>
          <p:cNvSpPr txBox="1">
            <a:spLocks/>
          </p:cNvSpPr>
          <p:nvPr/>
        </p:nvSpPr>
        <p:spPr>
          <a:xfrm>
            <a:off x="564777" y="4858764"/>
            <a:ext cx="9950824" cy="1409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/>
              <a:t>High voltage:</a:t>
            </a:r>
            <a:r>
              <a:rPr lang="en-US" sz="2000" dirty="0"/>
              <a:t> move atoms to switch memristor between low/high resistance</a:t>
            </a:r>
            <a:r>
              <a:rPr lang="en-US" sz="2000" b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/>
              <a:t>Low voltage: </a:t>
            </a:r>
            <a:r>
              <a:rPr lang="en-US" sz="2000" dirty="0"/>
              <a:t>allows reading the resistance</a:t>
            </a:r>
            <a:r>
              <a:rPr lang="en-US" sz="2000" b="1" dirty="0"/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F579EA-F271-4411-AAFC-13E3077D3D3A}"/>
              </a:ext>
            </a:extLst>
          </p:cNvPr>
          <p:cNvSpPr txBox="1"/>
          <p:nvPr/>
        </p:nvSpPr>
        <p:spPr>
          <a:xfrm>
            <a:off x="8552330" y="3244334"/>
            <a:ext cx="1338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Low </a:t>
            </a:r>
            <a:r>
              <a:rPr lang="fr-FR" sz="1400" dirty="0" err="1"/>
              <a:t>resistance</a:t>
            </a:r>
            <a:endParaRPr lang="fr-FR" sz="1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F5FB869-CF79-47F1-A0BD-BB37171AFB7D}"/>
              </a:ext>
            </a:extLst>
          </p:cNvPr>
          <p:cNvSpPr txBox="1"/>
          <p:nvPr/>
        </p:nvSpPr>
        <p:spPr>
          <a:xfrm>
            <a:off x="10345271" y="3244334"/>
            <a:ext cx="1395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High </a:t>
            </a:r>
            <a:r>
              <a:rPr lang="fr-FR" sz="1400" dirty="0" err="1"/>
              <a:t>resistance</a:t>
            </a:r>
            <a:endParaRPr lang="fr-FR" sz="1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FDCD885-C9C6-6D96-F77B-6375D7352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039" y="1381526"/>
            <a:ext cx="1022562" cy="50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3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47"/>
    </mc:Choice>
    <mc:Fallback xmlns="">
      <p:transition spd="slow" advTm="9904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799" y="205870"/>
            <a:ext cx="11089341" cy="11196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en-US" sz="3200" b="1" dirty="0"/>
              <a:t>The Multifaceted Impact of Memristors on Neuromorphic Systems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47150" y="1325510"/>
            <a:ext cx="9404655" cy="4861599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dirty="0"/>
              <a:t>Analog Memristors</a:t>
            </a:r>
          </a:p>
          <a:p>
            <a:pPr marL="457200" lvl="1" indent="0">
              <a:buNone/>
            </a:pPr>
            <a:r>
              <a:rPr lang="en-US" i="1" dirty="0"/>
              <a:t>Analog Neural Networks</a:t>
            </a:r>
          </a:p>
          <a:p>
            <a:endParaRPr lang="en-US" dirty="0"/>
          </a:p>
          <a:p>
            <a:r>
              <a:rPr lang="en-US" dirty="0"/>
              <a:t>Binary Memristors</a:t>
            </a:r>
          </a:p>
          <a:p>
            <a:pPr marL="457200" lvl="1" indent="0">
              <a:buNone/>
            </a:pPr>
            <a:r>
              <a:rPr lang="en-US" i="1" dirty="0"/>
              <a:t>The Bayesian Machine</a:t>
            </a:r>
          </a:p>
          <a:p>
            <a:pPr marL="457200" lvl="1" indent="0">
              <a:buNone/>
            </a:pPr>
            <a:endParaRPr lang="en-US" i="1" dirty="0"/>
          </a:p>
          <a:p>
            <a:endParaRPr lang="en-US" dirty="0"/>
          </a:p>
          <a:p>
            <a:r>
              <a:rPr lang="en-US" dirty="0"/>
              <a:t>Stochastic Memristors</a:t>
            </a:r>
          </a:p>
          <a:p>
            <a:pPr marL="457200" lvl="1" indent="0">
              <a:buNone/>
            </a:pPr>
            <a:r>
              <a:rPr lang="en-US" i="1" dirty="0"/>
              <a:t>Bayesian Neural Networks</a:t>
            </a:r>
          </a:p>
          <a:p>
            <a:pPr marL="457200" lvl="1" indent="0">
              <a:buNone/>
            </a:pPr>
            <a:r>
              <a:rPr lang="en-US" i="1" dirty="0"/>
              <a:t>Bayesian Learning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0262-D998-43DC-9786-FEA33247F21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CFF817-3E2C-99C8-E489-F13D52C73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8" r="48903"/>
          <a:stretch/>
        </p:blipFill>
        <p:spPr>
          <a:xfrm>
            <a:off x="445934" y="1742600"/>
            <a:ext cx="919370" cy="9316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98507BD-CA19-47EC-DA42-FED0FF9C4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3" r="76562"/>
          <a:stretch/>
        </p:blipFill>
        <p:spPr>
          <a:xfrm>
            <a:off x="1464031" y="1786261"/>
            <a:ext cx="849698" cy="887979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AA48206-837F-A687-7337-22E059CDC3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2" t="14732" r="10941" b="10334"/>
          <a:stretch/>
        </p:blipFill>
        <p:spPr>
          <a:xfrm>
            <a:off x="697933" y="3154164"/>
            <a:ext cx="1271930" cy="1213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9399892-A12E-2651-A6B4-035A6009D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89" y="5053367"/>
            <a:ext cx="1746796" cy="8517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B2ED75-A1A2-5085-E816-1A9967B034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73" b="57238"/>
          <a:stretch/>
        </p:blipFill>
        <p:spPr>
          <a:xfrm>
            <a:off x="622411" y="5616766"/>
            <a:ext cx="1645608" cy="71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17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269" y="49072"/>
            <a:ext cx="8229600" cy="1143000"/>
          </a:xfrm>
        </p:spPr>
        <p:txBody>
          <a:bodyPr/>
          <a:lstStyle/>
          <a:p>
            <a:r>
              <a:rPr lang="fr-FR" dirty="0" err="1"/>
              <a:t>Inference</a:t>
            </a:r>
            <a:r>
              <a:rPr lang="fr-FR" dirty="0"/>
              <a:t> Is Made Very </a:t>
            </a:r>
            <a:r>
              <a:rPr lang="fr-FR" dirty="0" err="1"/>
              <a:t>Naturally</a:t>
            </a:r>
            <a:r>
              <a:rPr lang="fr-FR" dirty="0"/>
              <a:t>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0262-D998-43DC-9786-FEA33247F219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158620" y="1240605"/>
            <a:ext cx="1037564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A matrix of </a:t>
            </a:r>
            <a:r>
              <a:rPr lang="fr-FR" sz="2400" dirty="0" err="1"/>
              <a:t>analog</a:t>
            </a:r>
            <a:r>
              <a:rPr lang="fr-FR" sz="2400" dirty="0"/>
              <a:t> memristors </a:t>
            </a:r>
            <a:r>
              <a:rPr lang="fr-FR" sz="2400" dirty="0" err="1"/>
              <a:t>naturally</a:t>
            </a:r>
            <a:r>
              <a:rPr lang="fr-FR" sz="2400" dirty="0"/>
              <a:t> </a:t>
            </a:r>
            <a:r>
              <a:rPr lang="fr-FR" sz="2400" dirty="0" err="1"/>
              <a:t>implements</a:t>
            </a:r>
            <a:r>
              <a:rPr lang="fr-FR" sz="2400" dirty="0"/>
              <a:t> a layer of neural network </a:t>
            </a:r>
            <a:r>
              <a:rPr lang="fr-FR" sz="2400" dirty="0" err="1"/>
              <a:t>with</a:t>
            </a:r>
            <a:r>
              <a:rPr lang="fr-FR" sz="2400" dirty="0"/>
              <a:t> Kirchhoff </a:t>
            </a:r>
            <a:r>
              <a:rPr lang="fr-FR" sz="2400" dirty="0" err="1"/>
              <a:t>laws</a:t>
            </a:r>
            <a:r>
              <a:rPr lang="fr-FR" sz="2400" dirty="0"/>
              <a:t>!</a:t>
            </a:r>
          </a:p>
          <a:p>
            <a:endParaRPr lang="fr-FR" sz="2400" dirty="0"/>
          </a:p>
          <a:p>
            <a:endParaRPr lang="fr-FR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309" y="2619907"/>
            <a:ext cx="4097826" cy="330213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72262" y="2907587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V=s</a:t>
            </a:r>
            <a:r>
              <a:rPr lang="fr-FR" baseline="-25000" dirty="0"/>
              <a:t>1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391100" y="3203823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V=s</a:t>
            </a:r>
            <a:r>
              <a:rPr lang="fr-FR" baseline="-25000" dirty="0"/>
              <a:t>2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89390" y="3510333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V=s</a:t>
            </a:r>
            <a:r>
              <a:rPr lang="fr-FR" baseline="-25000" dirty="0"/>
              <a:t>3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408228" y="4094243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…</a:t>
            </a:r>
            <a:endParaRPr lang="fr-FR" baseline="-250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419" y="2906463"/>
            <a:ext cx="1386785" cy="25182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6431116" y="5550450"/>
                <a:ext cx="1746055" cy="6883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Neuron value</a:t>
                </a:r>
              </a:p>
              <a:p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116" y="5550450"/>
                <a:ext cx="1746055" cy="688394"/>
              </a:xfrm>
              <a:prstGeom prst="rect">
                <a:avLst/>
              </a:prstGeom>
              <a:blipFill>
                <a:blip r:embed="rId4"/>
                <a:stretch>
                  <a:fillRect l="-3147" t="-21429" r="-7692" b="-982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lèche vers le haut 12"/>
          <p:cNvSpPr/>
          <p:nvPr/>
        </p:nvSpPr>
        <p:spPr>
          <a:xfrm>
            <a:off x="7552265" y="5039802"/>
            <a:ext cx="227056" cy="58988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riangle isocèle 13"/>
          <p:cNvSpPr/>
          <p:nvPr/>
        </p:nvSpPr>
        <p:spPr>
          <a:xfrm flipV="1">
            <a:off x="2235288" y="5167899"/>
            <a:ext cx="207392" cy="17878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70275" y="5167899"/>
                <a:ext cx="1911998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275" y="5167899"/>
                <a:ext cx="1911998" cy="391646"/>
              </a:xfrm>
              <a:prstGeom prst="rect">
                <a:avLst/>
              </a:prstGeom>
              <a:blipFill>
                <a:blip r:embed="rId5"/>
                <a:stretch>
                  <a:fillRect t="-112500" r="-12460" b="-1718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B5B2A921-AB74-4FC2-AA53-B819BDDD7BD1}"/>
              </a:ext>
            </a:extLst>
          </p:cNvPr>
          <p:cNvSpPr txBox="1"/>
          <p:nvPr/>
        </p:nvSpPr>
        <p:spPr>
          <a:xfrm>
            <a:off x="1726181" y="2331232"/>
            <a:ext cx="5678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Memristor conductance G = </a:t>
            </a:r>
            <a:r>
              <a:rPr lang="fr-FR" sz="2000" dirty="0" err="1"/>
              <a:t>synaptic</a:t>
            </a:r>
            <a:r>
              <a:rPr lang="fr-FR" sz="2000" dirty="0"/>
              <a:t> </a:t>
            </a:r>
            <a:r>
              <a:rPr lang="fr-FR" sz="2000" dirty="0" err="1"/>
              <a:t>weight</a:t>
            </a:r>
            <a:r>
              <a:rPr lang="fr-FR" sz="2000" dirty="0"/>
              <a:t> w</a:t>
            </a:r>
          </a:p>
        </p:txBody>
      </p:sp>
    </p:spTree>
    <p:extLst>
      <p:ext uri="{BB962C8B-B14F-4D97-AF65-F5344CB8AC3E}">
        <p14:creationId xmlns:p14="http://schemas.microsoft.com/office/powerpoint/2010/main" val="3402408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tails are in the caption following the image">
            <a:extLst>
              <a:ext uri="{FF2B5EF4-FFF2-40B4-BE49-F238E27FC236}">
                <a16:creationId xmlns:a16="http://schemas.microsoft.com/office/drawing/2014/main" id="{744D3AB1-5013-9B79-6738-38F3567D6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02"/>
          <a:stretch/>
        </p:blipFill>
        <p:spPr bwMode="auto">
          <a:xfrm>
            <a:off x="6594614" y="2955292"/>
            <a:ext cx="5570886" cy="360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060D7D4-6E13-93C3-4262-9D4D3FAFC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101"/>
            <a:ext cx="10515600" cy="827571"/>
          </a:xfrm>
        </p:spPr>
        <p:txBody>
          <a:bodyPr/>
          <a:lstStyle/>
          <a:p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Realization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HfO</a:t>
            </a:r>
            <a:r>
              <a:rPr lang="fr-FR" baseline="-25000" dirty="0" err="1"/>
              <a:t>x</a:t>
            </a:r>
            <a:r>
              <a:rPr lang="fr-FR" dirty="0"/>
              <a:t> Memristors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773A45-B93B-DCB4-34E8-ABBF4A10D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8BCA-52D9-498C-8FBE-13E31195A574}" type="slidenum">
              <a:rPr lang="fr-FR" smtClean="0"/>
              <a:t>8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B4EDD1-9100-16C6-5343-D063E34A21FB}"/>
              </a:ext>
            </a:extLst>
          </p:cNvPr>
          <p:cNvSpPr txBox="1"/>
          <p:nvPr/>
        </p:nvSpPr>
        <p:spPr>
          <a:xfrm>
            <a:off x="309356" y="6176377"/>
            <a:ext cx="8844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Esmanhotto</a:t>
            </a:r>
            <a:r>
              <a:rPr lang="fr-FR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al, 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2200145, </a:t>
            </a:r>
            <a:r>
              <a:rPr lang="fr-FR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Advanced Intelligent </a:t>
            </a:r>
            <a:r>
              <a:rPr lang="fr-FR" b="0" i="0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Systems</a:t>
            </a:r>
            <a:r>
              <a:rPr lang="fr-FR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2022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F0B1E7-51FB-04BA-1679-EAAD51E1EB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8" r="48903"/>
          <a:stretch/>
        </p:blipFill>
        <p:spPr>
          <a:xfrm>
            <a:off x="104360" y="788411"/>
            <a:ext cx="2290970" cy="232154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8E2A423-7089-BC93-557D-0DAAD4B470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3" r="76562"/>
          <a:stretch/>
        </p:blipFill>
        <p:spPr>
          <a:xfrm>
            <a:off x="2728292" y="902711"/>
            <a:ext cx="2032198" cy="212375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257D70B-2D6E-0276-34BD-A72779E93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56" y="3922708"/>
            <a:ext cx="5891480" cy="176744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FFDC49C-AC01-FFF0-639B-446C6373B782}"/>
              </a:ext>
            </a:extLst>
          </p:cNvPr>
          <p:cNvSpPr txBox="1"/>
          <p:nvPr/>
        </p:nvSpPr>
        <p:spPr>
          <a:xfrm flipH="1">
            <a:off x="7758483" y="2550490"/>
            <a:ext cx="436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Accuracy</a:t>
            </a:r>
            <a:r>
              <a:rPr lang="fr-FR" dirty="0"/>
              <a:t> on </a:t>
            </a:r>
            <a:r>
              <a:rPr lang="fr-FR" dirty="0" err="1"/>
              <a:t>arrhythmia</a:t>
            </a:r>
            <a:r>
              <a:rPr lang="fr-FR" dirty="0"/>
              <a:t> identification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95BF0A-FEF2-FFCA-0AD2-FEA10CAFC2D6}"/>
              </a:ext>
            </a:extLst>
          </p:cNvPr>
          <p:cNvSpPr/>
          <p:nvPr/>
        </p:nvSpPr>
        <p:spPr>
          <a:xfrm>
            <a:off x="6594614" y="2758313"/>
            <a:ext cx="412473" cy="536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918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60D7D4-6E13-93C3-4262-9D4D3FAFC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101"/>
            <a:ext cx="10515600" cy="827571"/>
          </a:xfrm>
        </p:spPr>
        <p:txBody>
          <a:bodyPr/>
          <a:lstStyle/>
          <a:p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Realization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HfO</a:t>
            </a:r>
            <a:r>
              <a:rPr lang="fr-FR" baseline="-25000" dirty="0" err="1"/>
              <a:t>x</a:t>
            </a:r>
            <a:r>
              <a:rPr lang="fr-FR" dirty="0"/>
              <a:t> Memristors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773A45-B93B-DCB4-34E8-ABBF4A10D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8BCA-52D9-498C-8FBE-13E31195A574}" type="slidenum">
              <a:rPr lang="fr-FR" smtClean="0"/>
              <a:t>9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B4EDD1-9100-16C6-5343-D063E34A21FB}"/>
              </a:ext>
            </a:extLst>
          </p:cNvPr>
          <p:cNvSpPr txBox="1"/>
          <p:nvPr/>
        </p:nvSpPr>
        <p:spPr>
          <a:xfrm>
            <a:off x="309356" y="6176377"/>
            <a:ext cx="8844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Esmanhotto</a:t>
            </a:r>
            <a:r>
              <a:rPr lang="fr-FR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al, </a:t>
            </a:r>
            <a:r>
              <a:rPr lang="fr-F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2200145, </a:t>
            </a:r>
            <a:r>
              <a:rPr lang="fr-FR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Advanced Intelligent </a:t>
            </a:r>
            <a:r>
              <a:rPr lang="fr-FR" b="0" i="0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Systems</a:t>
            </a:r>
            <a:r>
              <a:rPr lang="fr-FR" b="0" i="0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2022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F0B1E7-51FB-04BA-1679-EAAD51E1E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8" r="48903"/>
          <a:stretch/>
        </p:blipFill>
        <p:spPr>
          <a:xfrm>
            <a:off x="104360" y="788411"/>
            <a:ext cx="2290970" cy="232154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8E2A423-7089-BC93-557D-0DAAD4B470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3" r="76562"/>
          <a:stretch/>
        </p:blipFill>
        <p:spPr>
          <a:xfrm>
            <a:off x="2728292" y="902711"/>
            <a:ext cx="2032198" cy="212375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257D70B-2D6E-0276-34BD-A72779E93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56" y="3922708"/>
            <a:ext cx="5891480" cy="176744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FFDC49C-AC01-FFF0-639B-446C6373B782}"/>
              </a:ext>
            </a:extLst>
          </p:cNvPr>
          <p:cNvSpPr txBox="1"/>
          <p:nvPr/>
        </p:nvSpPr>
        <p:spPr>
          <a:xfrm flipH="1">
            <a:off x="7758483" y="2977874"/>
            <a:ext cx="436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Accuracy</a:t>
            </a:r>
            <a:r>
              <a:rPr lang="fr-FR" dirty="0"/>
              <a:t> on </a:t>
            </a:r>
            <a:r>
              <a:rPr lang="fr-FR" dirty="0" err="1"/>
              <a:t>arrhythmia</a:t>
            </a:r>
            <a:r>
              <a:rPr lang="fr-FR" dirty="0"/>
              <a:t> identification</a:t>
            </a:r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687BC0C4-1C06-4B62-A177-B4462D0C7C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129500"/>
              </p:ext>
            </p:extLst>
          </p:nvPr>
        </p:nvGraphicFramePr>
        <p:xfrm>
          <a:off x="7444909" y="3487152"/>
          <a:ext cx="4473575" cy="268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4473000" imgH="2689920" progId="PBrush">
                  <p:embed/>
                </p:oleObj>
              </mc:Choice>
              <mc:Fallback>
                <p:oleObj name="Bitmap Image" r:id="rId5" imgW="4473000" imgH="2689920" progId="PBrush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687BC0C4-1C06-4B62-A177-B4462D0C7C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44909" y="3487152"/>
                        <a:ext cx="4473575" cy="2689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30800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"/>
</p:tagLst>
</file>

<file path=ppt/theme/theme1.xml><?xml version="1.0" encoding="utf-8"?>
<a:theme xmlns:a="http://schemas.openxmlformats.org/drawingml/2006/main" name="1_UPSACLAY">
  <a:themeElements>
    <a:clrScheme name="UPSACLAY">
      <a:dk1>
        <a:srgbClr val="63003C"/>
      </a:dk1>
      <a:lt1>
        <a:srgbClr val="FFFFFF"/>
      </a:lt1>
      <a:dk2>
        <a:srgbClr val="303E48"/>
      </a:dk2>
      <a:lt2>
        <a:srgbClr val="BDC4BC"/>
      </a:lt2>
      <a:accent1>
        <a:srgbClr val="DA5200"/>
      </a:accent1>
      <a:accent2>
        <a:srgbClr val="006996"/>
      </a:accent2>
      <a:accent3>
        <a:srgbClr val="FFFFFF"/>
      </a:accent3>
      <a:accent4>
        <a:srgbClr val="86B700"/>
      </a:accent4>
      <a:accent5>
        <a:srgbClr val="464595"/>
      </a:accent5>
      <a:accent6>
        <a:srgbClr val="80143C"/>
      </a:accent6>
      <a:hlink>
        <a:srgbClr val="63003C"/>
      </a:hlink>
      <a:folHlink>
        <a:srgbClr val="B8ACD7"/>
      </a:folHlink>
    </a:clrScheme>
    <a:fontScheme name="Université Paris-Saclay">
      <a:majorFont>
        <a:latin typeface="Open Sans"/>
        <a:ea typeface=""/>
        <a:cs typeface="Arial Unicode MS"/>
      </a:majorFont>
      <a:minorFont>
        <a:latin typeface="Open Sans"/>
        <a:ea typeface=""/>
        <a:cs typeface="Arial Unicode MS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 refaire" id="{94AEBCF8-AF65-4DB5-B259-1F3F1BE73777}" vid="{6FB0EB57-A501-4BEC-859A-9BC2B4F2B6C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6D4FFBCC48BB468845802B0664E9CD" ma:contentTypeVersion="14" ma:contentTypeDescription="Crée un document." ma:contentTypeScope="" ma:versionID="040b8606f131341189c7ccfb9b567664">
  <xsd:schema xmlns:xsd="http://www.w3.org/2001/XMLSchema" xmlns:xs="http://www.w3.org/2001/XMLSchema" xmlns:p="http://schemas.microsoft.com/office/2006/metadata/properties" xmlns:ns3="0c8bfe25-652b-4d89-a56c-e08bb6ff679a" xmlns:ns4="227e3b03-0761-48b1-ba66-662f3d059776" targetNamespace="http://schemas.microsoft.com/office/2006/metadata/properties" ma:root="true" ma:fieldsID="3b594012b5824687cf3dbb9777df15a9" ns3:_="" ns4:_="">
    <xsd:import namespace="0c8bfe25-652b-4d89-a56c-e08bb6ff679a"/>
    <xsd:import namespace="227e3b03-0761-48b1-ba66-662f3d05977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DateTaken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8bfe25-652b-4d89-a56c-e08bb6ff679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7e3b03-0761-48b1-ba66-662f3d0597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9648A4-E668-4D4A-A2EB-FCE3030ADB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462307-C19A-4705-B7B1-376FCF58F610}">
  <ds:schemaRefs>
    <ds:schemaRef ds:uri="http://schemas.microsoft.com/office/2006/documentManagement/types"/>
    <ds:schemaRef ds:uri="http://schemas.openxmlformats.org/package/2006/metadata/core-properties"/>
    <ds:schemaRef ds:uri="0c8bfe25-652b-4d89-a56c-e08bb6ff679a"/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227e3b03-0761-48b1-ba66-662f3d059776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EE10163-A916-48DB-92D8-E8574C8941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8bfe25-652b-4d89-a56c-e08bb6ff679a"/>
    <ds:schemaRef ds:uri="227e3b03-0761-48b1-ba66-662f3d0597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1666</TotalTime>
  <Words>2840</Words>
  <Application>Microsoft Office PowerPoint</Application>
  <PresentationFormat>Grand écran</PresentationFormat>
  <Paragraphs>410</Paragraphs>
  <Slides>37</Slides>
  <Notes>6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Cambria Math</vt:lpstr>
      <vt:lpstr>Open Sans</vt:lpstr>
      <vt:lpstr>Times New Roman</vt:lpstr>
      <vt:lpstr>TwitterChirp</vt:lpstr>
      <vt:lpstr>1_UPSACLAY</vt:lpstr>
      <vt:lpstr>Bitmap Image</vt:lpstr>
      <vt:lpstr>Présentation PowerPoint</vt:lpstr>
      <vt:lpstr>The Energy Problem of Artificial Intelligence</vt:lpstr>
      <vt:lpstr>AI Energy Inefficiency Limits Its Best Applications </vt:lpstr>
      <vt:lpstr>The AI Energy Problem Is a Memory Problem</vt:lpstr>
      <vt:lpstr>Memristor/RRAM: an Artificial Synapse!</vt:lpstr>
      <vt:lpstr>The Multifaceted Impact of Memristors on Neuromorphic Systems</vt:lpstr>
      <vt:lpstr>Inference Is Made Very Naturally!</vt:lpstr>
      <vt:lpstr>Experimental Realization with HfOx Memristors</vt:lpstr>
      <vt:lpstr>Experimental Realization with HfOx Memristors</vt:lpstr>
      <vt:lpstr>Writing Memristors Reliably</vt:lpstr>
      <vt:lpstr>Writing Memristors Reliably</vt:lpstr>
      <vt:lpstr>The Multifaceted Impact of Memristors on Neuromorphic Systems</vt:lpstr>
      <vt:lpstr>AI Is Not Only Neural Networks</vt:lpstr>
      <vt:lpstr>Bayesian Reasoning: Better at Small Data</vt:lpstr>
      <vt:lpstr>The Memristor-Based Bayesian Machine</vt:lpstr>
      <vt:lpstr>Stochastic Computing</vt:lpstr>
      <vt:lpstr>The Memristor-Based Bayesian Machine</vt:lpstr>
      <vt:lpstr>2T2R Approach to Reduce Error Rate without ECC</vt:lpstr>
      <vt:lpstr>The Memristor-Based Bayesian Machine</vt:lpstr>
      <vt:lpstr>Energy Consumption</vt:lpstr>
      <vt:lpstr>Uncertainty Evaluation</vt:lpstr>
      <vt:lpstr>The Multifaceted Impact of Memristors on Neuromorphic Systems</vt:lpstr>
      <vt:lpstr>Do Not Fight Memristor Imperfections:  They Naturally Produce a Bayesian Neural Network!</vt:lpstr>
      <vt:lpstr>Now Let Us Make a Bayesian Version!</vt:lpstr>
      <vt:lpstr>Now Let Us Make a Bayesian Version!</vt:lpstr>
      <vt:lpstr>Fully Experimental Arrythmia Recogniton with Uncertainty Evaluation</vt:lpstr>
      <vt:lpstr>Fully Experimental Arrythmia Recogniton with Uncertainty Evaluation</vt:lpstr>
      <vt:lpstr>Stable Performance Over Time</vt:lpstr>
      <vt:lpstr>The Multifaceted Impact of Memristors on Neuromorphic Systems</vt:lpstr>
      <vt:lpstr> Bayesian Models Can Learn Using Metropolis-Hastings  Markov Chain Monte Carlo (MCMC) </vt:lpstr>
      <vt:lpstr>Memristor-Based MCMC in Practice</vt:lpstr>
      <vt:lpstr>Memristor-Based MCMC in Practice</vt:lpstr>
      <vt:lpstr>Supervised Learning with Memristor-Based MCMC</vt:lpstr>
      <vt:lpstr>MCMC Learning Is Highly Energy-Efficient for Small Data</vt:lpstr>
      <vt:lpstr>Conclusion</vt:lpstr>
      <vt:lpstr>Acknowledgments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Virginie Paris</dc:creator>
  <cp:lastModifiedBy>Damien Querlioz</cp:lastModifiedBy>
  <cp:revision>140</cp:revision>
  <dcterms:created xsi:type="dcterms:W3CDTF">2020-02-07T10:36:28Z</dcterms:created>
  <dcterms:modified xsi:type="dcterms:W3CDTF">2023-12-05T11:22:16Z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0x010100AC6D4FFBCC48BB468845802B0664E9CD</vt:lpwstr>
  </property>
</Properties>
</file>