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93" r:id="rId4"/>
    <p:sldId id="339" r:id="rId5"/>
    <p:sldId id="294" r:id="rId6"/>
    <p:sldId id="325" r:id="rId7"/>
    <p:sldId id="271" r:id="rId8"/>
    <p:sldId id="327" r:id="rId9"/>
    <p:sldId id="326" r:id="rId10"/>
    <p:sldId id="347" r:id="rId11"/>
    <p:sldId id="259" r:id="rId12"/>
    <p:sldId id="340" r:id="rId13"/>
    <p:sldId id="341" r:id="rId14"/>
    <p:sldId id="333" r:id="rId15"/>
    <p:sldId id="345" r:id="rId16"/>
    <p:sldId id="336" r:id="rId17"/>
    <p:sldId id="346" r:id="rId18"/>
    <p:sldId id="344" r:id="rId19"/>
    <p:sldId id="26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147" autoAdjust="0"/>
  </p:normalViewPr>
  <p:slideViewPr>
    <p:cSldViewPr snapToGrid="0">
      <p:cViewPr varScale="1">
        <p:scale>
          <a:sx n="64" d="100"/>
          <a:sy n="64" d="100"/>
        </p:scale>
        <p:origin x="17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2F9D-AAA1-4F48-9C7B-0BBA5D5154FA}" type="datetimeFigureOut">
              <a:rPr lang="uk-UA" smtClean="0"/>
              <a:t>09.06.2023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0E4FE-19F4-4F52-BB0D-EA252720B171}" type="slidenum">
              <a:rPr lang="uk-UA" smtClean="0"/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4670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0E4FE-19F4-4F52-BB0D-EA252720B171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614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0E4FE-19F4-4F52-BB0D-EA252720B171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218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A030F-22EC-45FD-8C88-CE9BEB3C53FA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362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A030F-22EC-45FD-8C88-CE9BEB3C53FA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955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A030F-22EC-45FD-8C88-CE9BEB3C53FA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613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</a:t>
            </a:r>
            <a:r>
              <a:rPr lang="en-US" baseline="0" dirty="0"/>
              <a:t> synthesized and investigated the alumina yttrium aluminum garnet eutectics doped with CE as  phosphor for laser lighting </a:t>
            </a:r>
          </a:p>
          <a:p>
            <a:r>
              <a:rPr lang="en-US" dirty="0"/>
              <a:t>Al2O3 –</a:t>
            </a:r>
            <a:r>
              <a:rPr lang="en-US" dirty="0" err="1"/>
              <a:t>YAG:Ce</a:t>
            </a:r>
            <a:r>
              <a:rPr lang="en-US" baseline="0" dirty="0"/>
              <a:t> eutectic has been synthesized by the HDC technique. The composition of eutectics was taken according well know phase diagram with correction on the Ce amount. </a:t>
            </a:r>
          </a:p>
          <a:p>
            <a:r>
              <a:rPr lang="en-US" baseline="0" dirty="0"/>
              <a:t>Description of the HDC</a:t>
            </a:r>
          </a:p>
          <a:p>
            <a:r>
              <a:rPr lang="en-US" baseline="0" dirty="0" err="1"/>
              <a:t>Desciption</a:t>
            </a:r>
            <a:r>
              <a:rPr lang="en-US" baseline="0" dirty="0"/>
              <a:t> of the experiment</a:t>
            </a:r>
          </a:p>
          <a:p>
            <a:r>
              <a:rPr lang="en-US" baseline="0" dirty="0" err="1"/>
              <a:t>Desciption</a:t>
            </a:r>
            <a:r>
              <a:rPr lang="en-US" baseline="0" dirty="0"/>
              <a:t> of the morphology: two phases, mutual penetration, cellular growth</a:t>
            </a:r>
          </a:p>
          <a:p>
            <a:r>
              <a:rPr lang="en-US" baseline="0" dirty="0"/>
              <a:t>Phases are corundum and YAG that proven by XRD</a:t>
            </a:r>
          </a:p>
          <a:p>
            <a:endParaRPr lang="en-US" baseline="0" dirty="0"/>
          </a:p>
          <a:p>
            <a:r>
              <a:rPr lang="en-US" baseline="0" dirty="0"/>
              <a:t>Typical crystal</a:t>
            </a:r>
          </a:p>
          <a:p>
            <a:r>
              <a:rPr lang="en-US" baseline="0" dirty="0"/>
              <a:t>Dependence of morphology from grown conditions rate of crystallization</a:t>
            </a:r>
          </a:p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1EB69-FC27-496D-8702-05773221609D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69057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B7272E-5A0A-44CA-9ADC-4A7BBEB4CDA5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944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A030F-22EC-45FD-8C88-CE9BEB3C53FA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8237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0A030F-22EC-45FD-8C88-CE9BEB3C53FA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112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914AF-32F4-4F10-A3D3-C50080CCFC36}" type="datetime1">
              <a:rPr lang="uk-UA" smtClean="0"/>
              <a:t>09.06.2023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MEETICC Plenary Conference 2023 Latresne - Bordeaux, France, May 30 - June 2, 2023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3274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83CE-15E0-4F41-B60D-52A2C97651CE}" type="datetime1">
              <a:rPr lang="uk-UA" smtClean="0"/>
              <a:t>09.06.2023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MEETICC Plenary Conference 2023 Latresne - Bordeaux, France, May 30 - June 2, 2023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98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52C4-A252-4BD7-AB56-408CB99C6ECD}" type="datetime1">
              <a:rPr lang="uk-UA" smtClean="0"/>
              <a:t>09.06.2023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MEETICC Plenary Conference 2023 Latresne - Bordeaux, France, May 30 - June 2, 2023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763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F24B6-053F-4895-BC1A-9F90EBA16301}" type="datetime1">
              <a:rPr lang="uk-UA" smtClean="0"/>
              <a:t>09.06.2023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MEETICC Plenary Conference 2023 Latresne - Bordeaux, France, May 30 - June 2, 2023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323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7BF02-45D8-42E1-8FD7-9D604D858163}" type="datetime1">
              <a:rPr lang="uk-UA" smtClean="0"/>
              <a:t>09.06.2023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MEETICC Plenary Conference 2023 Latresne - Bordeaux, France, May 30 - June 2, 2023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582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78F8-11EC-4EC4-9E0C-24AE4F5C2577}" type="datetime1">
              <a:rPr lang="uk-UA" smtClean="0"/>
              <a:t>09.06.2023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MEETICC Plenary Conference 2023 Latresne - Bordeaux, France, May 30 - June 2, 2023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972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450A7-0BAB-44CB-9EC7-6FB47E312BD9}" type="datetime1">
              <a:rPr lang="uk-UA" smtClean="0"/>
              <a:t>09.06.2023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MEETICC Plenary Conference 2023 Latresne - Bordeaux, France, May 30 - June 2, 2023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853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DFFFB-46DC-4F23-8565-A6B13804CC86}" type="datetime1">
              <a:rPr lang="uk-UA" smtClean="0"/>
              <a:t>09.06.2023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MEETICC Plenary Conference 2023 Latresne - Bordeaux, France, May 30 - June 2, 2023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957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0C42C-8D16-4810-825B-5BABF5B180D0}" type="datetime1">
              <a:rPr lang="uk-UA" smtClean="0"/>
              <a:t>09.06.2023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MEETICC Plenary Conference 2023 Latresne - Bordeaux, France, May 30 - June 2, 2023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68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E3F5-A410-4BB8-9DE3-BEFB761861E3}" type="datetime1">
              <a:rPr lang="uk-UA" smtClean="0"/>
              <a:t>09.06.2023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MEETICC Plenary Conference 2023 Latresne - Bordeaux, France, May 30 - June 2, 2023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6314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B6E77-3075-42B9-A1DD-5CD6486ECD3F}" type="datetime1">
              <a:rPr lang="uk-UA" smtClean="0"/>
              <a:t>09.06.2023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GDR MEETICC Plenary Conference 2023 Latresne - Bordeaux, France, May 30 - June 2, 2023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74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9097D-B832-4165-A8C7-5AA67760860E}" type="datetime1">
              <a:rPr lang="uk-UA" smtClean="0"/>
              <a:t>09.06.2023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GDR MEETICC Plenary Conference 2023 Latresne - Bordeaux, France, May 30 - June 2, 2023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4943-9D19-479F-BCE3-38E6EB56C1BE}" type="slidenum">
              <a:rPr lang="uk-UA" smtClean="0"/>
              <a:t>‹N°›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84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e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10" Type="http://schemas.openxmlformats.org/officeDocument/2006/relationships/image" Target="../media/image44.emf"/><Relationship Id="rId4" Type="http://schemas.openxmlformats.org/officeDocument/2006/relationships/image" Target="../media/image38.jpeg"/><Relationship Id="rId9" Type="http://schemas.openxmlformats.org/officeDocument/2006/relationships/image" Target="../media/image4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10" Type="http://schemas.openxmlformats.org/officeDocument/2006/relationships/image" Target="../media/image53.emf"/><Relationship Id="rId4" Type="http://schemas.openxmlformats.org/officeDocument/2006/relationships/image" Target="../media/image47.emf"/><Relationship Id="rId9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3.jpeg"/><Relationship Id="rId4" Type="http://schemas.openxmlformats.org/officeDocument/2006/relationships/image" Target="../media/image9.jpe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microsoft.com/office/2007/relationships/hdphoto" Target="../media/hdphoto2.wdp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A0AD1-CE38-4D87-5CDB-564D071CC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00" y="479822"/>
            <a:ext cx="7893844" cy="28348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r-HR" sz="28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Eutectics of (Al</a:t>
            </a:r>
            <a:r>
              <a:rPr lang="hr-HR" sz="2800" b="1" baseline="-250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r-HR" sz="28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hr-HR" sz="2800" b="1" baseline="-25000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r-HR" sz="2800" b="1" dirty="0">
                <a:solidFill>
                  <a:srgbClr val="0070C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-YAG):Ce for Phosphor Converters of White Solid-State Lighting Driven by Laser Diodes</a:t>
            </a:r>
            <a:r>
              <a:rPr lang="uk-UA" sz="2800" dirty="0">
                <a:latin typeface="+mn-lt"/>
                <a:ea typeface="Times New Roman" panose="02020603050405020304" pitchFamily="18" charset="0"/>
              </a:rPr>
              <a:t/>
            </a:r>
            <a:br>
              <a:rPr lang="uk-UA" sz="2800" dirty="0">
                <a:latin typeface="+mn-lt"/>
                <a:ea typeface="Times New Roman" panose="02020603050405020304" pitchFamily="18" charset="0"/>
              </a:rPr>
            </a:br>
            <a:endParaRPr lang="uk-UA" sz="2800" dirty="0">
              <a:latin typeface="+mn-lt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CD35990-B32E-B890-962A-882AB19C9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225" y="4133850"/>
            <a:ext cx="6858000" cy="1241822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Oleh Vovk</a:t>
            </a:r>
          </a:p>
          <a:p>
            <a:pPr algn="r"/>
            <a:r>
              <a:rPr lang="en-US" sz="2000" dirty="0"/>
              <a:t>ICMCB, Bordeaux</a:t>
            </a:r>
          </a:p>
          <a:p>
            <a:pPr algn="r"/>
            <a:r>
              <a:rPr lang="en-US" sz="2000" dirty="0"/>
              <a:t>Institute for Single Crystals, Kharkiv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57595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FD61F-5977-D801-4130-AAEFBB020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71" y="2"/>
            <a:ext cx="7886700" cy="65860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+mn-lt"/>
              </a:rPr>
              <a:t>Garnet crystal structure of Y</a:t>
            </a:r>
            <a:r>
              <a:rPr lang="en-US" sz="3200" baseline="-25000" dirty="0">
                <a:solidFill>
                  <a:srgbClr val="0070C0"/>
                </a:solidFill>
                <a:latin typeface="+mn-lt"/>
              </a:rPr>
              <a:t>3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Al</a:t>
            </a:r>
            <a:r>
              <a:rPr lang="en-US" sz="3200" baseline="-25000" dirty="0">
                <a:solidFill>
                  <a:srgbClr val="0070C0"/>
                </a:solidFill>
                <a:latin typeface="+mn-lt"/>
              </a:rPr>
              <a:t>5</a:t>
            </a:r>
            <a:r>
              <a:rPr lang="en-US" sz="3200" dirty="0">
                <a:solidFill>
                  <a:srgbClr val="0070C0"/>
                </a:solidFill>
                <a:latin typeface="+mn-lt"/>
              </a:rPr>
              <a:t>O</a:t>
            </a:r>
            <a:r>
              <a:rPr lang="en-US" sz="3200" baseline="-25000" dirty="0">
                <a:solidFill>
                  <a:srgbClr val="0070C0"/>
                </a:solidFill>
                <a:latin typeface="+mn-lt"/>
              </a:rPr>
              <a:t>12</a:t>
            </a:r>
            <a:endParaRPr lang="uk-UA" sz="3200" baseline="-25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77CF63E-79B6-BB6C-44F9-702315FC0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2574" y="6356351"/>
            <a:ext cx="6033052" cy="365125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5687396-D823-70BA-01F4-76972790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10</a:t>
            </a:fld>
            <a:endParaRPr lang="uk-UA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7335578-C400-2396-A395-BA8055A944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846" y="850204"/>
            <a:ext cx="4381572" cy="24666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F604BC-8510-C46E-2E7A-2997954E0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46" y="3457310"/>
            <a:ext cx="4381572" cy="22123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AD74C729-24CC-9C8E-BECE-8329FD296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57" y="850204"/>
            <a:ext cx="2613992" cy="3530630"/>
          </a:xfrm>
          <a:prstGeom prst="rect">
            <a:avLst/>
          </a:prstGeom>
          <a:noFill/>
          <a:ln w="317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7DBB4B-2399-F3DE-D644-7BFBF0463C31}"/>
              </a:ext>
            </a:extLst>
          </p:cNvPr>
          <p:cNvSpPr txBox="1"/>
          <p:nvPr/>
        </p:nvSpPr>
        <p:spPr>
          <a:xfrm>
            <a:off x="5526156" y="4710010"/>
            <a:ext cx="3168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Schematic diagram of the electronic levels of Ce</a:t>
            </a:r>
            <a:r>
              <a:rPr lang="en-US" baseline="30000" dirty="0"/>
              <a:t>3+</a:t>
            </a:r>
            <a:r>
              <a:rPr lang="en-US" dirty="0"/>
              <a:t> in YAG</a:t>
            </a:r>
            <a:endParaRPr lang="uk-UA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EEA849-ABEB-993E-6DE7-F4F0B5FCCFC8}"/>
              </a:ext>
            </a:extLst>
          </p:cNvPr>
          <p:cNvSpPr txBox="1"/>
          <p:nvPr/>
        </p:nvSpPr>
        <p:spPr>
          <a:xfrm>
            <a:off x="353632" y="5669688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Local structure of a dodecahedral position and  schematic dodecahedral framework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8450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4AFFC-A93B-91AC-C209-AFC73AC7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628787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+mn-lt"/>
              </a:rPr>
              <a:t>Luminescent properties, PL and PLE spectra</a:t>
            </a:r>
            <a:endParaRPr lang="uk-UA" sz="32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3DD3061B-4E0B-0D9F-96E6-9CA228B15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480" y="1180304"/>
            <a:ext cx="8887229" cy="3366967"/>
          </a:xfrm>
        </p:spPr>
      </p:pic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F24F777-50BF-11A1-DED7-B0538A2A5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9180" y="6330745"/>
            <a:ext cx="6152322" cy="243232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30A6FCE-4465-E2BD-5E0D-F06232A8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11</a:t>
            </a:fld>
            <a:endParaRPr lang="uk-U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88A3F0-FFD5-FAE8-23C5-E70924F97732}"/>
              </a:ext>
            </a:extLst>
          </p:cNvPr>
          <p:cNvSpPr txBox="1"/>
          <p:nvPr/>
        </p:nvSpPr>
        <p:spPr>
          <a:xfrm>
            <a:off x="162896" y="4664354"/>
            <a:ext cx="88182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/>
              <a:t>PL emission spectra (</a:t>
            </a:r>
            <a:r>
              <a:rPr lang="en-US" sz="1600" b="1" i="0" u="none" strike="noStrike" baseline="0" dirty="0"/>
              <a:t>a</a:t>
            </a:r>
            <a:r>
              <a:rPr lang="en-US" sz="1600" b="0" i="0" u="none" strike="noStrike" baseline="0" dirty="0"/>
              <a:t>) and PLE spectra (</a:t>
            </a:r>
            <a:r>
              <a:rPr lang="en-US" sz="1600" b="1" i="0" u="none" strike="noStrike" baseline="0" dirty="0"/>
              <a:t>b</a:t>
            </a:r>
            <a:r>
              <a:rPr lang="en-US" sz="1600" b="0" i="0" u="none" strike="noStrike" baseline="0" dirty="0"/>
              <a:t>) of (Al</a:t>
            </a:r>
            <a:r>
              <a:rPr lang="en-US" sz="1600" b="0" i="0" u="none" strike="noStrike" baseline="-25000" dirty="0"/>
              <a:t>2</a:t>
            </a:r>
            <a:r>
              <a:rPr lang="en-US" sz="1600" b="0" i="0" u="none" strike="noStrike" baseline="0" dirty="0"/>
              <a:t>O</a:t>
            </a:r>
            <a:r>
              <a:rPr lang="en-US" sz="1600" b="0" i="0" u="none" strike="noStrike" baseline="-25000" dirty="0"/>
              <a:t>3</a:t>
            </a:r>
            <a:r>
              <a:rPr lang="en-US" sz="1600" b="0" i="0" u="none" strike="noStrike" baseline="0" dirty="0"/>
              <a:t>-YAG):Ce eutectic (sample 4) under excitation at different wavelengths (</a:t>
            </a:r>
            <a:r>
              <a:rPr lang="en-US" sz="1600" b="1" i="0" u="none" strike="noStrike" baseline="0" dirty="0"/>
              <a:t>a</a:t>
            </a:r>
            <a:r>
              <a:rPr lang="en-US" sz="1600" b="0" i="0" u="none" strike="noStrike" baseline="0" dirty="0"/>
              <a:t>) and registration of Ce</a:t>
            </a:r>
            <a:r>
              <a:rPr lang="en-US" sz="1600" b="0" i="0" u="none" strike="noStrike" baseline="30000" dirty="0"/>
              <a:t>3+</a:t>
            </a:r>
            <a:r>
              <a:rPr lang="en-US" sz="1600" b="0" i="0" u="none" strike="noStrike" baseline="0" dirty="0"/>
              <a:t> luminescence in the garnet ((</a:t>
            </a:r>
            <a:r>
              <a:rPr lang="en-US" sz="1600" b="1" i="0" u="none" strike="noStrike" baseline="0" dirty="0"/>
              <a:t>b</a:t>
            </a:r>
            <a:r>
              <a:rPr lang="en-US" sz="1600" b="0" i="0" u="none" strike="noStrike" baseline="0" dirty="0"/>
              <a:t>), curve 1) and sapphire phase ((</a:t>
            </a:r>
            <a:r>
              <a:rPr lang="en-US" sz="1600" b="1" i="0" u="none" strike="noStrike" baseline="0" dirty="0"/>
              <a:t>b</a:t>
            </a:r>
            <a:r>
              <a:rPr lang="en-US" sz="1600" b="0" i="0" u="none" strike="noStrike" baseline="0" dirty="0"/>
              <a:t>), curve 2)</a:t>
            </a:r>
            <a:r>
              <a:rPr lang="en-US" sz="2400" b="0" i="0" u="none" strike="noStrike" baseline="0" dirty="0"/>
              <a:t>. </a:t>
            </a:r>
            <a:r>
              <a:rPr lang="en-US" sz="1200" dirty="0" err="1"/>
              <a:t>A.Shahno</a:t>
            </a:r>
            <a:r>
              <a:rPr lang="en-US" sz="1200" dirty="0"/>
              <a:t> </a:t>
            </a:r>
            <a:r>
              <a:rPr lang="de-DE" sz="1200" b="0" i="0" u="none" strike="noStrike" baseline="0" dirty="0"/>
              <a:t>Materials </a:t>
            </a:r>
            <a:r>
              <a:rPr lang="de-DE" sz="1200" b="1" i="0" u="none" strike="noStrike" baseline="0" dirty="0"/>
              <a:t>2023</a:t>
            </a:r>
            <a:r>
              <a:rPr lang="de-DE" sz="1200" b="0" i="0" u="none" strike="noStrike" baseline="0" dirty="0"/>
              <a:t>, 16, 2701 https://doi.org/10.3390/ma16072701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334688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FBC9F-725B-C2B4-A1CB-526DA1D4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879025"/>
          </a:xfrm>
        </p:spPr>
        <p:txBody>
          <a:bodyPr>
            <a:norm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rgbClr val="0070C0"/>
                </a:solidFill>
                <a:latin typeface="+mn-lt"/>
              </a:rPr>
              <a:t>Decay kinetics of (Al</a:t>
            </a:r>
            <a:r>
              <a:rPr lang="en-US" sz="3200" b="0" i="0" u="none" strike="noStrike" baseline="-25000" dirty="0">
                <a:solidFill>
                  <a:srgbClr val="0070C0"/>
                </a:solidFill>
                <a:latin typeface="+mn-lt"/>
              </a:rPr>
              <a:t>2</a:t>
            </a:r>
            <a:r>
              <a:rPr lang="en-US" sz="3200" b="0" i="0" u="none" strike="noStrike" baseline="0" dirty="0">
                <a:solidFill>
                  <a:srgbClr val="0070C0"/>
                </a:solidFill>
                <a:latin typeface="+mn-lt"/>
              </a:rPr>
              <a:t>O</a:t>
            </a:r>
            <a:r>
              <a:rPr lang="en-US" sz="3200" b="0" i="0" u="none" strike="noStrike" baseline="-25000" dirty="0">
                <a:solidFill>
                  <a:srgbClr val="0070C0"/>
                </a:solidFill>
                <a:latin typeface="+mn-lt"/>
              </a:rPr>
              <a:t>3</a:t>
            </a:r>
            <a:r>
              <a:rPr lang="en-US" sz="3200" b="0" i="0" u="none" strike="noStrike" baseline="0" dirty="0">
                <a:solidFill>
                  <a:srgbClr val="0070C0"/>
                </a:solidFill>
                <a:latin typeface="+mn-lt"/>
              </a:rPr>
              <a:t>-YAG):Ce eutectic</a:t>
            </a:r>
            <a:endParaRPr lang="uk-UA" sz="32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BF7EFC5E-EDAD-D718-79C9-C064CC1DE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916" y="1207443"/>
            <a:ext cx="5620914" cy="3940019"/>
          </a:xfrm>
        </p:spPr>
      </p:pic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C964351-6361-5B3B-7D4F-39F7673E9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3781" y="6359373"/>
            <a:ext cx="6062869" cy="267001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8A93DE5-7231-3F32-7B26-FAAFE128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12</a:t>
            </a:fld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076DFF-F9BD-9012-41E0-92710E427F79}"/>
              </a:ext>
            </a:extLst>
          </p:cNvPr>
          <p:cNvSpPr txBox="1"/>
          <p:nvPr/>
        </p:nvSpPr>
        <p:spPr>
          <a:xfrm>
            <a:off x="385142" y="5337919"/>
            <a:ext cx="80084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u="none" strike="noStrike" baseline="0" dirty="0"/>
              <a:t>Decay kinetics of (</a:t>
            </a:r>
            <a:r>
              <a:rPr lang="en-US" sz="1600" b="0" i="0" u="none" strike="noStrike" dirty="0"/>
              <a:t>Al</a:t>
            </a:r>
            <a:r>
              <a:rPr lang="en-US" sz="1600" b="0" i="0" u="none" strike="noStrike" baseline="-25000" dirty="0"/>
              <a:t>2</a:t>
            </a:r>
            <a:r>
              <a:rPr lang="en-US" sz="1600" b="0" i="0" u="none" strike="noStrike" dirty="0"/>
              <a:t>O</a:t>
            </a:r>
            <a:r>
              <a:rPr lang="en-US" sz="1600" b="0" i="0" u="none" strike="noStrike" baseline="-25000" dirty="0"/>
              <a:t>3</a:t>
            </a:r>
            <a:r>
              <a:rPr lang="en-US" sz="1600" b="0" i="0" u="none" strike="noStrike" dirty="0"/>
              <a:t>-YAG</a:t>
            </a:r>
            <a:r>
              <a:rPr lang="en-US" sz="1600" b="0" i="0" u="none" strike="noStrike" baseline="0" dirty="0"/>
              <a:t>):Ce eutectic corresponding to the Ce</a:t>
            </a:r>
            <a:r>
              <a:rPr lang="en-US" sz="1600" b="0" i="0" u="none" strike="noStrike" baseline="30000" dirty="0"/>
              <a:t>3+</a:t>
            </a:r>
            <a:r>
              <a:rPr lang="en-US" sz="1600" b="0" i="0" u="none" strike="noStrike" baseline="0" dirty="0"/>
              <a:t> luminescence in the </a:t>
            </a:r>
            <a:r>
              <a:rPr lang="en-US" sz="1600" b="0" i="0" u="none" strike="noStrike" baseline="0" dirty="0" err="1"/>
              <a:t>YAG:Ce</a:t>
            </a:r>
            <a:r>
              <a:rPr lang="en-US" sz="1600" b="0" i="0" u="none" strike="noStrike" baseline="0" dirty="0"/>
              <a:t> (1) and Al</a:t>
            </a:r>
            <a:r>
              <a:rPr lang="en-US" sz="1600" b="0" i="0" u="none" strike="noStrike" baseline="-25000" dirty="0"/>
              <a:t>2</a:t>
            </a:r>
            <a:r>
              <a:rPr lang="en-US" sz="1600" b="0" i="0" u="none" strike="noStrike" baseline="0" dirty="0"/>
              <a:t>O</a:t>
            </a:r>
            <a:r>
              <a:rPr lang="en-US" sz="1600" b="0" i="0" u="none" strike="noStrike" baseline="-25000" dirty="0"/>
              <a:t>3</a:t>
            </a:r>
            <a:r>
              <a:rPr lang="en-US" sz="1600" b="0" i="0" u="none" strike="noStrike" baseline="0" dirty="0"/>
              <a:t>:Ce (2) phases under excitation in the respective PLE bands at 450 nm (1) and 270 nm (2). </a:t>
            </a:r>
            <a:r>
              <a:rPr lang="en-US" sz="1100" dirty="0" err="1"/>
              <a:t>A.Shahno</a:t>
            </a:r>
            <a:r>
              <a:rPr lang="en-US" sz="1100" dirty="0"/>
              <a:t> </a:t>
            </a:r>
            <a:r>
              <a:rPr lang="de-DE" sz="1100" b="0" i="0" u="none" strike="noStrike" baseline="0" dirty="0"/>
              <a:t>Materials </a:t>
            </a:r>
            <a:r>
              <a:rPr lang="de-DE" sz="1100" b="1" i="0" u="none" strike="noStrike" baseline="0" dirty="0"/>
              <a:t>2023</a:t>
            </a:r>
            <a:r>
              <a:rPr lang="de-DE" sz="1100" b="0" i="0" u="none" strike="noStrike" baseline="0" dirty="0"/>
              <a:t>, 16, 2701 https://doi.org/10.3390/ma16072701</a:t>
            </a:r>
            <a:endParaRPr lang="uk-UA" sz="1100" dirty="0"/>
          </a:p>
        </p:txBody>
      </p:sp>
    </p:spTree>
    <p:extLst>
      <p:ext uri="{BB962C8B-B14F-4D97-AF65-F5344CB8AC3E}">
        <p14:creationId xmlns:p14="http://schemas.microsoft.com/office/powerpoint/2010/main" val="449466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33" y="0"/>
            <a:ext cx="9088734" cy="99593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Thermal properties of the Al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-YAG:Ce eutectics.  Laser Flash Analysis</a:t>
            </a:r>
            <a:endParaRPr lang="uk-UA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897019" y="6331549"/>
            <a:ext cx="6438059" cy="365125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1FA2-9784-4504-AF6E-62028DD73856}" type="slidenum">
              <a:rPr lang="uk-UA" smtClean="0"/>
              <a:t>13</a:t>
            </a:fld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19" y="3080026"/>
            <a:ext cx="3711569" cy="25920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5" name="Прямокутник 4"/>
          <p:cNvSpPr/>
          <p:nvPr/>
        </p:nvSpPr>
        <p:spPr>
          <a:xfrm>
            <a:off x="778806" y="5729519"/>
            <a:ext cx="39650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Thermal diffusivity of the Al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3</a:t>
            </a:r>
            <a:r>
              <a:rPr lang="en-US" sz="1600" dirty="0"/>
              <a:t>-YAG:Ce eutectic composite</a:t>
            </a:r>
            <a:endParaRPr lang="uk-UA" sz="1600" dirty="0"/>
          </a:p>
        </p:txBody>
      </p:sp>
      <p:pic>
        <p:nvPicPr>
          <p:cNvPr id="13314" name="Picture 2" descr="https://d2brmtk65c6tyc.cloudfront.net/fileadmin/_processed_/2/1/csm_LFA_467_HyperFlash_Flash_Technique_1_43ca81bb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19" y="1320012"/>
            <a:ext cx="1864293" cy="155854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97018" y="926535"/>
            <a:ext cx="1864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Principles of the LFA</a:t>
            </a:r>
            <a:endParaRPr lang="uk-UA" sz="1600" dirty="0"/>
          </a:p>
        </p:txBody>
      </p:sp>
      <p:sp>
        <p:nvSpPr>
          <p:cNvPr id="20" name="Прямокутник 19"/>
          <p:cNvSpPr/>
          <p:nvPr/>
        </p:nvSpPr>
        <p:spPr>
          <a:xfrm>
            <a:off x="4481110" y="3290500"/>
            <a:ext cx="22794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i="1" dirty="0">
                <a:solidFill>
                  <a:srgbClr val="3F3F3F"/>
                </a:solidFill>
              </a:rPr>
              <a:t>·</a:t>
            </a:r>
            <a:endParaRPr lang="uk-UA" sz="1350" dirty="0"/>
          </a:p>
        </p:txBody>
      </p:sp>
      <p:sp>
        <p:nvSpPr>
          <p:cNvPr id="24" name="Прямокутник 23"/>
          <p:cNvSpPr/>
          <p:nvPr/>
        </p:nvSpPr>
        <p:spPr>
          <a:xfrm>
            <a:off x="3195799" y="1444664"/>
            <a:ext cx="35033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3F3F3F"/>
                </a:solidFill>
              </a:rPr>
              <a:t>λ(T)= a(T) · ρ(T) · </a:t>
            </a:r>
            <a:r>
              <a:rPr lang="en-US" sz="1600" i="1" dirty="0" err="1">
                <a:solidFill>
                  <a:srgbClr val="3F3F3F"/>
                </a:solidFill>
              </a:rPr>
              <a:t>c</a:t>
            </a:r>
            <a:r>
              <a:rPr lang="en-US" sz="1600" i="1" baseline="-25000" dirty="0" err="1">
                <a:solidFill>
                  <a:srgbClr val="3F3F3F"/>
                </a:solidFill>
              </a:rPr>
              <a:t>p</a:t>
            </a:r>
            <a:r>
              <a:rPr lang="en-US" sz="1600" i="1" dirty="0">
                <a:solidFill>
                  <a:srgbClr val="3F3F3F"/>
                </a:solidFill>
              </a:rPr>
              <a:t>(T)</a:t>
            </a:r>
          </a:p>
          <a:p>
            <a:r>
              <a:rPr lang="en-US" sz="1600" i="1" dirty="0">
                <a:solidFill>
                  <a:srgbClr val="3F3F3F"/>
                </a:solidFill>
              </a:rPr>
              <a:t>a</a:t>
            </a:r>
            <a:r>
              <a:rPr lang="en-US" sz="1600" dirty="0">
                <a:solidFill>
                  <a:srgbClr val="3F3F3F"/>
                </a:solidFill>
              </a:rPr>
              <a:t>: Thermal diffusivity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3F3F3F"/>
                </a:solidFill>
              </a:rPr>
              <a:t>ρ: Density, </a:t>
            </a:r>
            <a:br>
              <a:rPr lang="en-US" sz="1600" dirty="0">
                <a:solidFill>
                  <a:srgbClr val="3F3F3F"/>
                </a:solidFill>
              </a:rPr>
            </a:br>
            <a:r>
              <a:rPr lang="en-US" sz="1600" dirty="0">
                <a:solidFill>
                  <a:srgbClr val="3F3F3F"/>
                </a:solidFill>
              </a:rPr>
              <a:t>c</a:t>
            </a:r>
            <a:r>
              <a:rPr lang="en-US" sz="1600" baseline="-25000" dirty="0">
                <a:solidFill>
                  <a:srgbClr val="3F3F3F"/>
                </a:solidFill>
              </a:rPr>
              <a:t>p</a:t>
            </a:r>
            <a:r>
              <a:rPr lang="en-US" sz="1600" dirty="0">
                <a:solidFill>
                  <a:srgbClr val="3F3F3F"/>
                </a:solidFill>
              </a:rPr>
              <a:t>: Specific heat capacity, λ: Thermal conductivity, T:  Temperature</a:t>
            </a:r>
            <a:endParaRPr lang="uk-UA" sz="1600" dirty="0"/>
          </a:p>
        </p:txBody>
      </p:sp>
      <p:graphicFrame>
        <p:nvGraphicFramePr>
          <p:cNvPr id="14" name="Об'є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7986366"/>
              </p:ext>
            </p:extLst>
          </p:nvPr>
        </p:nvGraphicFramePr>
        <p:xfrm>
          <a:off x="5082059" y="3063514"/>
          <a:ext cx="3374271" cy="25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5" imgW="4585904" imgH="3524827" progId="Origin95.Graph">
                  <p:embed/>
                </p:oleObj>
              </mc:Choice>
              <mc:Fallback>
                <p:oleObj r:id="rId5" imgW="4585904" imgH="3524827" progId="Origin95.Graph">
                  <p:embed/>
                  <p:pic>
                    <p:nvPicPr>
                      <p:cNvPr id="14" name="Об'є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2059" y="3063514"/>
                        <a:ext cx="3374271" cy="25920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кутник 14"/>
          <p:cNvSpPr/>
          <p:nvPr/>
        </p:nvSpPr>
        <p:spPr>
          <a:xfrm>
            <a:off x="4947480" y="5776275"/>
            <a:ext cx="36434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Thermal conductivity eutectic composite</a:t>
            </a:r>
            <a:endParaRPr lang="uk-UA" sz="1600" dirty="0"/>
          </a:p>
        </p:txBody>
      </p:sp>
      <p:sp>
        <p:nvSpPr>
          <p:cNvPr id="3" name="Прямокутник 2"/>
          <p:cNvSpPr/>
          <p:nvPr/>
        </p:nvSpPr>
        <p:spPr>
          <a:xfrm>
            <a:off x="2948791" y="5154768"/>
            <a:ext cx="228749" cy="219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</p:spTree>
    <p:extLst>
      <p:ext uri="{BB962C8B-B14F-4D97-AF65-F5344CB8AC3E}">
        <p14:creationId xmlns:p14="http://schemas.microsoft.com/office/powerpoint/2010/main" val="2339954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65" y="136524"/>
            <a:ext cx="8786192" cy="59238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Kinetics of sample temperature under laser irradiation</a:t>
            </a:r>
            <a:endParaRPr lang="uk-UA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Місце для вмісту 4"/>
          <p:cNvSpPr>
            <a:spLocks noGrp="1"/>
          </p:cNvSpPr>
          <p:nvPr>
            <p:ph idx="1"/>
          </p:nvPr>
        </p:nvSpPr>
        <p:spPr>
          <a:xfrm>
            <a:off x="3719219" y="4833559"/>
            <a:ext cx="4248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dirty="0"/>
              <a:t>2D heat distribution in sample # 1 a) and sample # 4 b) under blue diode laser excitation with optical power P=937 </a:t>
            </a:r>
            <a:r>
              <a:rPr lang="en-US" sz="1600" dirty="0" err="1"/>
              <a:t>mW</a:t>
            </a:r>
            <a:r>
              <a:rPr lang="en-US" sz="1600" dirty="0"/>
              <a:t> at different time intervals (after 10s, 25s, 36s, 46s, 85s and 360s) (compare Fig. 3).</a:t>
            </a:r>
            <a:endParaRPr lang="uk-UA" sz="1600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628649" y="6356351"/>
            <a:ext cx="6656733" cy="273049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1FA2-9784-4504-AF6E-62028DD73856}" type="slidenum">
              <a:rPr lang="uk-UA" smtClean="0"/>
              <a:t>14</a:t>
            </a:fld>
            <a:endParaRPr lang="uk-UA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7" y="1242538"/>
            <a:ext cx="3170061" cy="242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2" y="3284369"/>
            <a:ext cx="3170061" cy="242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No_1_I=1A.wmv">
            <a:hlinkClick r:id="" action="ppaction://media"/>
            <a:extLst>
              <a:ext uri="{FF2B5EF4-FFF2-40B4-BE49-F238E27FC236}">
                <a16:creationId xmlns:a16="http://schemas.microsoft.com/office/drawing/2014/main" id="{CCB7F8C9-7065-0BFB-8791-32E39A816A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72139" y="1744712"/>
            <a:ext cx="3491420" cy="26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0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80" y="74879"/>
            <a:ext cx="7576260" cy="75287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Dependence of the thermal behavior of Al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</a:t>
            </a:r>
            <a:r>
              <a:rPr lang="en-US" sz="32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-YAG:Ce eutectics on morphology</a:t>
            </a:r>
            <a:endParaRPr lang="uk-UA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Місце для вмісту 5" descr="D:\Oleh\projects\2018\ВИКОНУЮТЬСЯ\держзамовлення _Сяйво_2018\5_результати\кристал 5\фото\plates\5_2-2dot2_crop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" y="1764795"/>
            <a:ext cx="1980000" cy="19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563084" y="6422121"/>
            <a:ext cx="6841568" cy="206769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1FA2-9784-4504-AF6E-62028DD73856}" type="slidenum">
              <a:rPr lang="uk-UA" smtClean="0"/>
              <a:t>15</a:t>
            </a:fld>
            <a:endParaRPr lang="uk-UA"/>
          </a:p>
        </p:txBody>
      </p:sp>
      <p:pic>
        <p:nvPicPr>
          <p:cNvPr id="9" name="Рисунок 8" descr="D:\Oleh\projects\2018\ВИКОНУЮТЬСЯ\держзамовлення _Сяйво_2018\5_результати\кристал 5\фото\plates\5_5-2dot2_cro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9" y="4061671"/>
            <a:ext cx="198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:\Oleh\статті в роботі 2017-11-23\2019\Kozlowska\results\SEM\sample 1\n4387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91" y="1764795"/>
            <a:ext cx="264022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D:\Oleh\статті в роботі 2017-11-23\2019\Kozlowska\results\SEM\sample4\n43908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491" y="4053925"/>
            <a:ext cx="264044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29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4" t="8674" r="25255" b="17626"/>
          <a:stretch/>
        </p:blipFill>
        <p:spPr>
          <a:xfrm>
            <a:off x="4767763" y="1802362"/>
            <a:ext cx="1903865" cy="1980000"/>
          </a:xfrm>
          <a:prstGeom prst="rect">
            <a:avLst/>
          </a:prstGeom>
        </p:spPr>
      </p:pic>
      <p:pic>
        <p:nvPicPr>
          <p:cNvPr id="17" name="Obraz 29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8" t="4079" r="28028" b="19194"/>
          <a:stretch/>
        </p:blipFill>
        <p:spPr>
          <a:xfrm>
            <a:off x="4811958" y="4053925"/>
            <a:ext cx="1760000" cy="198000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958" y="1999807"/>
            <a:ext cx="257204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87" y="4209260"/>
            <a:ext cx="2572042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174" y="1276932"/>
            <a:ext cx="1912265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Sample photos</a:t>
            </a:r>
            <a:endParaRPr lang="uk-UA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860226" y="1276932"/>
            <a:ext cx="1088952" cy="338554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SEM</a:t>
            </a:r>
            <a:r>
              <a:rPr lang="en-US" sz="1350" dirty="0"/>
              <a:t> images</a:t>
            </a:r>
            <a:endParaRPr lang="uk-UA" sz="1350" dirty="0"/>
          </a:p>
        </p:txBody>
      </p:sp>
      <p:sp>
        <p:nvSpPr>
          <p:cNvPr id="28" name="TextBox 27"/>
          <p:cNvSpPr txBox="1"/>
          <p:nvPr/>
        </p:nvSpPr>
        <p:spPr>
          <a:xfrm>
            <a:off x="4879240" y="1273526"/>
            <a:ext cx="1578710" cy="338554"/>
          </a:xfrm>
          <a:prstGeom prst="rect">
            <a:avLst/>
          </a:prstGeom>
          <a:solidFill>
            <a:schemeClr val="accent2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Thermal images</a:t>
            </a:r>
            <a:endParaRPr lang="uk-UA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6673379" y="1153821"/>
            <a:ext cx="2322351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Kinetics of the horizontal temperature distribution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387739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26" y="0"/>
            <a:ext cx="8547652" cy="69523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Radiometry under laser excitation at 450 nm</a:t>
            </a:r>
            <a:endParaRPr lang="uk-UA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777255" y="6454270"/>
            <a:ext cx="6119405" cy="267141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6649278" y="6356286"/>
            <a:ext cx="2057400" cy="365125"/>
          </a:xfrm>
        </p:spPr>
        <p:txBody>
          <a:bodyPr/>
          <a:lstStyle/>
          <a:p>
            <a:fld id="{1BE91FA2-9784-4504-AF6E-62028DD73856}" type="slidenum">
              <a:rPr lang="uk-UA" smtClean="0"/>
              <a:t>16</a:t>
            </a:fld>
            <a:endParaRPr lang="uk-UA" dirty="0"/>
          </a:p>
        </p:txBody>
      </p:sp>
      <p:pic>
        <p:nvPicPr>
          <p:cNvPr id="14368" name="Picture 32" descr="D:\OLEH\PRIVATE\Presentation+conference\2019\este 2019\Presentation\DSC_28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55" y="828447"/>
            <a:ext cx="1768859" cy="187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8" y="2937798"/>
            <a:ext cx="2664000" cy="1864359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715" y="2938596"/>
            <a:ext cx="2664000" cy="1864358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я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369198"/>
              </p:ext>
            </p:extLst>
          </p:nvPr>
        </p:nvGraphicFramePr>
        <p:xfrm>
          <a:off x="866665" y="4932487"/>
          <a:ext cx="3885199" cy="1489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5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80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sample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Efficiency, Lm/W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Efficiency, 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ensitivity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, Lm/W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840"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# 2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231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370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840"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# 3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267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68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394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840"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# 4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234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63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373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68"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# 5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172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50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1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342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F1E7BA9-5A92-D875-C243-5A096F3408C8}"/>
              </a:ext>
            </a:extLst>
          </p:cNvPr>
          <p:cNvSpPr/>
          <p:nvPr/>
        </p:nvSpPr>
        <p:spPr>
          <a:xfrm>
            <a:off x="5808017" y="915136"/>
            <a:ext cx="3178692" cy="5367644"/>
          </a:xfrm>
          <a:prstGeom prst="rect">
            <a:avLst/>
          </a:prstGeom>
          <a:solidFill>
            <a:srgbClr val="DEFC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48671C-6E1D-C323-0A02-C94D20C21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3303" y="2173354"/>
            <a:ext cx="1786125" cy="180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F7DC1B-78EC-799A-1BDD-52BA43C8B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6921" y="2075755"/>
            <a:ext cx="1428900" cy="1440000"/>
          </a:xfrm>
          <a:prstGeom prst="rect">
            <a:avLst/>
          </a:prstGeom>
        </p:spPr>
      </p:pic>
      <p:pic>
        <p:nvPicPr>
          <p:cNvPr id="8" name="Місце для вмісту 5">
            <a:extLst>
              <a:ext uri="{FF2B5EF4-FFF2-40B4-BE49-F238E27FC236}">
                <a16:creationId xmlns:a16="http://schemas.microsoft.com/office/drawing/2014/main" id="{BD2935AD-A4DD-D4C5-DFED-23CDE3209C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6294" y="4239318"/>
            <a:ext cx="1786125" cy="180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8BCFC1-6E7C-F9BD-6BC3-1E16E68F75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1798" y="4242662"/>
            <a:ext cx="1428900" cy="144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43DEF71-7A49-69B6-87DE-3C5248C2CA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150" y="929577"/>
            <a:ext cx="2382275" cy="115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4944BF4-3608-4F4D-244C-ADD86A7B74D0}"/>
              </a:ext>
            </a:extLst>
          </p:cNvPr>
          <p:cNvSpPr txBox="1"/>
          <p:nvPr/>
        </p:nvSpPr>
        <p:spPr>
          <a:xfrm>
            <a:off x="5737026" y="3877217"/>
            <a:ext cx="3349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/>
              <a:t>СІЕ </a:t>
            </a:r>
            <a:r>
              <a:rPr lang="en-US" sz="1200" dirty="0"/>
              <a:t>diagram of Al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/>
              <a:t>/</a:t>
            </a:r>
            <a:r>
              <a:rPr lang="en-US" sz="1200" dirty="0" err="1"/>
              <a:t>YAG:Ce</a:t>
            </a:r>
            <a:r>
              <a:rPr lang="en-US" sz="1200" dirty="0"/>
              <a:t> eutectics</a:t>
            </a:r>
            <a:r>
              <a:rPr lang="uk-UA" sz="1200" dirty="0"/>
              <a:t>, </a:t>
            </a:r>
            <a:r>
              <a:rPr lang="en-US" sz="1200" dirty="0"/>
              <a:t>without LD</a:t>
            </a:r>
            <a:endParaRPr lang="uk-UA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CAE609-8375-FFDC-AE0B-454A567B426C}"/>
              </a:ext>
            </a:extLst>
          </p:cNvPr>
          <p:cNvSpPr txBox="1"/>
          <p:nvPr/>
        </p:nvSpPr>
        <p:spPr>
          <a:xfrm>
            <a:off x="5900143" y="6008523"/>
            <a:ext cx="2560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/>
              <a:t>СІЕ </a:t>
            </a:r>
            <a:r>
              <a:rPr lang="en-US" sz="1200" dirty="0"/>
              <a:t>diagram of Al</a:t>
            </a:r>
            <a:r>
              <a:rPr lang="en-US" sz="1200" baseline="-25000" dirty="0"/>
              <a:t>2</a:t>
            </a:r>
            <a:r>
              <a:rPr lang="en-US" sz="1200" dirty="0"/>
              <a:t>O</a:t>
            </a:r>
            <a:r>
              <a:rPr lang="en-US" sz="1200" baseline="-25000" dirty="0"/>
              <a:t>3</a:t>
            </a:r>
            <a:r>
              <a:rPr lang="en-US" sz="1200" dirty="0"/>
              <a:t>/</a:t>
            </a:r>
            <a:r>
              <a:rPr lang="en-US" sz="1200" dirty="0" err="1"/>
              <a:t>YAG:Ce</a:t>
            </a:r>
            <a:r>
              <a:rPr lang="en-US" sz="1200" dirty="0"/>
              <a:t> eutectics</a:t>
            </a:r>
            <a:endParaRPr lang="uk-UA" sz="1200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3AD96F74-9482-5585-B4BE-18DCB3D81D5B}"/>
              </a:ext>
            </a:extLst>
          </p:cNvPr>
          <p:cNvSpPr/>
          <p:nvPr/>
        </p:nvSpPr>
        <p:spPr>
          <a:xfrm>
            <a:off x="7848976" y="2416570"/>
            <a:ext cx="716829" cy="7314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72FC0024-79FD-06D2-F63F-F9CA366DCB5F}"/>
              </a:ext>
            </a:extLst>
          </p:cNvPr>
          <p:cNvCxnSpPr>
            <a:stCxn id="22" idx="0"/>
            <a:endCxn id="16" idx="0"/>
          </p:cNvCxnSpPr>
          <p:nvPr/>
        </p:nvCxnSpPr>
        <p:spPr>
          <a:xfrm flipV="1">
            <a:off x="6773047" y="2416570"/>
            <a:ext cx="1434344" cy="171489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C7D2845F-D32D-8CC8-E92D-EFAB161312C9}"/>
              </a:ext>
            </a:extLst>
          </p:cNvPr>
          <p:cNvCxnSpPr/>
          <p:nvPr/>
        </p:nvCxnSpPr>
        <p:spPr>
          <a:xfrm>
            <a:off x="6758456" y="2848832"/>
            <a:ext cx="1314785" cy="276672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>
            <a:extLst>
              <a:ext uri="{FF2B5EF4-FFF2-40B4-BE49-F238E27FC236}">
                <a16:creationId xmlns:a16="http://schemas.microsoft.com/office/drawing/2014/main" id="{0FB3AEAA-A793-1397-D0F1-95E8D341C58D}"/>
              </a:ext>
            </a:extLst>
          </p:cNvPr>
          <p:cNvSpPr/>
          <p:nvPr/>
        </p:nvSpPr>
        <p:spPr>
          <a:xfrm>
            <a:off x="7625481" y="4559630"/>
            <a:ext cx="879944" cy="8772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3F96A27A-8DF8-89BE-3E76-902B22853F7B}"/>
              </a:ext>
            </a:extLst>
          </p:cNvPr>
          <p:cNvCxnSpPr/>
          <p:nvPr/>
        </p:nvCxnSpPr>
        <p:spPr>
          <a:xfrm flipV="1">
            <a:off x="6615632" y="4604558"/>
            <a:ext cx="1264877" cy="47308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сполучна лінія 20">
            <a:extLst>
              <a:ext uri="{FF2B5EF4-FFF2-40B4-BE49-F238E27FC236}">
                <a16:creationId xmlns:a16="http://schemas.microsoft.com/office/drawing/2014/main" id="{A4ADBA0C-5786-099F-56A4-AFAE44D8CB05}"/>
              </a:ext>
            </a:extLst>
          </p:cNvPr>
          <p:cNvCxnSpPr>
            <a:stCxn id="23" idx="4"/>
            <a:endCxn id="19" idx="4"/>
          </p:cNvCxnSpPr>
          <p:nvPr/>
        </p:nvCxnSpPr>
        <p:spPr>
          <a:xfrm>
            <a:off x="6636304" y="5323429"/>
            <a:ext cx="1429149" cy="11349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8AB64A77-93F1-DAF0-D9A1-300AD1EABD03}"/>
              </a:ext>
            </a:extLst>
          </p:cNvPr>
          <p:cNvSpPr/>
          <p:nvPr/>
        </p:nvSpPr>
        <p:spPr>
          <a:xfrm>
            <a:off x="6649433" y="2588059"/>
            <a:ext cx="247227" cy="2607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5F2BFED2-8810-E9BB-99EA-B582A31198C6}"/>
              </a:ext>
            </a:extLst>
          </p:cNvPr>
          <p:cNvSpPr/>
          <p:nvPr/>
        </p:nvSpPr>
        <p:spPr>
          <a:xfrm>
            <a:off x="6513232" y="5077642"/>
            <a:ext cx="246144" cy="2457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Picture 33">
            <a:extLst>
              <a:ext uri="{FF2B5EF4-FFF2-40B4-BE49-F238E27FC236}">
                <a16:creationId xmlns:a16="http://schemas.microsoft.com/office/drawing/2014/main" id="{EC97F44F-206D-F62C-54F9-AD222D066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54" y="787832"/>
            <a:ext cx="2662061" cy="186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87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4576B-6485-BE00-169A-282985F5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980" y="401430"/>
            <a:ext cx="7886700" cy="55921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+mn-lt"/>
              </a:rPr>
              <a:t>Conclusion</a:t>
            </a:r>
            <a:endParaRPr lang="uk-UA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A30E09-815B-B228-1958-ED5C1AA5A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1759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200" dirty="0"/>
              <a:t>Al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3</a:t>
            </a:r>
            <a:r>
              <a:rPr lang="en-US" sz="2200" dirty="0"/>
              <a:t>-YAG:Ce eutectics meets the</a:t>
            </a:r>
            <a:r>
              <a:rPr lang="ru-RU" sz="2200" dirty="0"/>
              <a:t> </a:t>
            </a:r>
            <a:r>
              <a:rPr lang="en-US" sz="2200" dirty="0"/>
              <a:t>requirements to</a:t>
            </a:r>
            <a:r>
              <a:rPr lang="ru-RU" sz="2200" dirty="0"/>
              <a:t> </a:t>
            </a:r>
            <a:r>
              <a:rPr lang="en-US" sz="2200" dirty="0"/>
              <a:t>phosphor converter for high power White Solid State Lighting driven by Laser Diodes</a:t>
            </a:r>
            <a:endParaRPr lang="uk-UA" sz="220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866AB8F-E31B-47D3-6A0F-29AA026B4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82757" y="6281531"/>
            <a:ext cx="6718852" cy="439946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07533AA-B8A0-1693-6E4B-E4B371AAB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74477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1261C9-B87B-E38C-D083-799829655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763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+mn-lt"/>
              </a:rPr>
              <a:t>Our colleagues who collaborate in the work</a:t>
            </a:r>
            <a:endParaRPr lang="uk-UA" sz="3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D3A3D54-CF79-D3B8-7178-4CD3CA809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Institute of Physics NAS Ukraine, Kyiv</a:t>
            </a:r>
            <a:endParaRPr lang="uk-UA" sz="2400" dirty="0"/>
          </a:p>
          <a:p>
            <a:r>
              <a:rPr lang="en-US" sz="2400" dirty="0"/>
              <a:t>Institute Low Temperature and Structural Research</a:t>
            </a:r>
            <a:r>
              <a:rPr lang="uk-UA" sz="2400" dirty="0"/>
              <a:t>,</a:t>
            </a:r>
            <a:r>
              <a:rPr lang="en-US" sz="2400" dirty="0"/>
              <a:t> Polish Academy of Sciences, Wroclaw</a:t>
            </a:r>
            <a:endParaRPr lang="uk-UA" sz="2400" dirty="0"/>
          </a:p>
          <a:p>
            <a:r>
              <a:rPr lang="en-US" sz="2400" dirty="0"/>
              <a:t>Institute of Physics, PAS, Warsaw</a:t>
            </a:r>
          </a:p>
          <a:p>
            <a:r>
              <a:rPr lang="en-US" sz="2400" dirty="0"/>
              <a:t>Institute of Electronic Materials Technology, Warsaw</a:t>
            </a:r>
            <a:endParaRPr lang="uk-UA" sz="2400" dirty="0"/>
          </a:p>
          <a:p>
            <a:r>
              <a:rPr lang="en-US" sz="2400" dirty="0"/>
              <a:t>Kazimierz </a:t>
            </a:r>
            <a:r>
              <a:rPr lang="en-US" sz="2400" dirty="0" err="1"/>
              <a:t>Wielki</a:t>
            </a:r>
            <a:r>
              <a:rPr lang="en-US" sz="2400" dirty="0"/>
              <a:t> University in Bydgoszcz, Bydgoszcz</a:t>
            </a:r>
          </a:p>
          <a:p>
            <a:r>
              <a:rPr lang="en-GB" sz="2400" dirty="0"/>
              <a:t>Universidad </a:t>
            </a:r>
            <a:r>
              <a:rPr lang="en-GB" sz="2400" dirty="0" err="1"/>
              <a:t>Autónoma</a:t>
            </a:r>
            <a:r>
              <a:rPr lang="en-GB" sz="2400" dirty="0"/>
              <a:t> de Madrid, Madrid</a:t>
            </a:r>
            <a:endParaRPr lang="uk-UA" sz="2400" dirty="0"/>
          </a:p>
          <a:p>
            <a:endParaRPr lang="uk-UA" sz="2400" dirty="0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B1CA0BE-108A-42CE-F828-9988625E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1965" y="6356351"/>
            <a:ext cx="6023113" cy="365125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546D8F0-C074-5E05-E34A-6A6B08B2A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664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pPr algn="r"/>
            <a:r>
              <a:rPr lang="en-US" dirty="0"/>
              <a:t>Thank for attention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04B3BE7-F052-07FF-28D6-EA57427A3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19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BBF012-4073-AD6F-1DB1-A8C5EC8F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68557" y="6381328"/>
            <a:ext cx="5993295" cy="205484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83004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55ACB-DC84-4B73-009E-0E321047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83" y="122321"/>
            <a:ext cx="7886700" cy="59205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Motivation. Development of LD WSSL</a:t>
            </a:r>
            <a:endParaRPr lang="uk-UA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7A16C1-AC50-1B59-D285-888915E00E5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681" r="-834" b="1370"/>
          <a:stretch/>
        </p:blipFill>
        <p:spPr bwMode="auto">
          <a:xfrm>
            <a:off x="196328" y="3878218"/>
            <a:ext cx="3420000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2F9984E-851F-1A04-1ABB-0841E284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3031" y="6416675"/>
            <a:ext cx="6026044" cy="244476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F0E874A-C00B-9937-7A12-27F99C35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84943-9D19-479F-BCE3-38E6EB56C1BE}" type="slidenum">
              <a:rPr lang="uk-UA" smtClean="0"/>
              <a:t>2</a:t>
            </a:fld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9C599D-D57C-857C-FBDC-9926B7615A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03" t="22422" r="5507" b="-711"/>
          <a:stretch/>
        </p:blipFill>
        <p:spPr>
          <a:xfrm>
            <a:off x="3774682" y="3907982"/>
            <a:ext cx="5144692" cy="2196000"/>
          </a:xfrm>
          <a:prstGeom prst="rect">
            <a:avLst/>
          </a:prstGeom>
        </p:spPr>
      </p:pic>
      <p:pic>
        <p:nvPicPr>
          <p:cNvPr id="8" name="Picture 2" descr="E:\Отдел лазерных кристаллов\2019_тема_инст\Laser light.jpg">
            <a:extLst>
              <a:ext uri="{FF2B5EF4-FFF2-40B4-BE49-F238E27FC236}">
                <a16:creationId xmlns:a16="http://schemas.microsoft.com/office/drawing/2014/main" id="{EB817631-B3B0-FF4E-4E0C-6D087C58B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8000"/>
                    </a14:imgEffect>
                    <a14:imgEffect>
                      <a14:brightnessContrast contrast="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37" b="47946"/>
          <a:stretch/>
        </p:blipFill>
        <p:spPr bwMode="auto">
          <a:xfrm>
            <a:off x="344826" y="714375"/>
            <a:ext cx="2936409" cy="144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4122098-A815-1B62-C73C-B47EA6ED08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7" t="23728" r="15201" b="8475"/>
          <a:stretch/>
        </p:blipFill>
        <p:spPr bwMode="auto">
          <a:xfrm>
            <a:off x="3774682" y="842565"/>
            <a:ext cx="5092540" cy="2752724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 descr="D:\Oleh\presentations + conferences\2018\ECCG6\рисунки\Рисунок17.jpg">
            <a:extLst>
              <a:ext uri="{FF2B5EF4-FFF2-40B4-BE49-F238E27FC236}">
                <a16:creationId xmlns:a16="http://schemas.microsoft.com/office/drawing/2014/main" id="{61E403C3-F980-14CB-D5D8-D3FEAE532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01" y="2218927"/>
            <a:ext cx="2101853" cy="158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234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0956" y="724271"/>
            <a:ext cx="8739188" cy="48700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Small luminescence saturation</a:t>
            </a:r>
          </a:p>
          <a:p>
            <a:pPr marL="0" indent="0" defTabSz="271463">
              <a:spcBef>
                <a:spcPts val="0"/>
              </a:spcBef>
              <a:buNone/>
            </a:pPr>
            <a:r>
              <a:rPr lang="en-GB" sz="1800" dirty="0"/>
              <a:t>    </a:t>
            </a:r>
            <a:r>
              <a:rPr lang="en-GB" sz="2000" dirty="0"/>
              <a:t>Small thermal saturation</a:t>
            </a:r>
          </a:p>
          <a:p>
            <a:pPr marL="0" indent="0">
              <a:spcBef>
                <a:spcPts val="0"/>
              </a:spcBef>
              <a:buNone/>
              <a:tabLst>
                <a:tab pos="357188" algn="l"/>
              </a:tabLst>
            </a:pPr>
            <a:r>
              <a:rPr lang="en-GB" sz="1800" dirty="0"/>
              <a:t>         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High quantum efficiency</a:t>
            </a:r>
          </a:p>
          <a:p>
            <a:pPr marL="0" indent="0">
              <a:spcBef>
                <a:spcPts val="0"/>
              </a:spcBef>
              <a:buNone/>
              <a:tabLst>
                <a:tab pos="625475" algn="l"/>
              </a:tabLst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         Small Stokes shift</a:t>
            </a:r>
          </a:p>
          <a:p>
            <a:pPr marL="0" indent="0">
              <a:spcBef>
                <a:spcPts val="0"/>
              </a:spcBef>
              <a:buNone/>
              <a:tabLst>
                <a:tab pos="357188" algn="l"/>
              </a:tabLst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         Low thermal quenching          </a:t>
            </a:r>
          </a:p>
          <a:p>
            <a:pPr marL="0" indent="0">
              <a:spcBef>
                <a:spcPts val="0"/>
              </a:spcBef>
              <a:buNone/>
              <a:tabLst>
                <a:tab pos="357188" algn="l"/>
              </a:tabLst>
            </a:pPr>
            <a:r>
              <a:rPr lang="en-GB" sz="1800" dirty="0"/>
              <a:t>          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High thermal conductivity 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57188" algn="l"/>
              </a:tabLst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          Effective heat dissipation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    Small optical saturation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         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Short decay time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Uniform light distribution and high extraction efficiency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         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Suitable light scattering 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Thermal and radiative resistance of the phosphors</a:t>
            </a:r>
            <a:r>
              <a:rPr lang="uk-UA" sz="2400" dirty="0"/>
              <a:t>.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High chemical stability, non reacting with environment 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uk-UA" sz="2400" dirty="0"/>
              <a:t>О</a:t>
            </a:r>
            <a:r>
              <a:rPr lang="uk-UA" sz="2400" baseline="-25000" dirty="0"/>
              <a:t>2</a:t>
            </a:r>
            <a:r>
              <a:rPr lang="uk-UA" sz="2400" dirty="0"/>
              <a:t>, С</a:t>
            </a:r>
            <a:r>
              <a:rPr lang="en-US" sz="2400" dirty="0"/>
              <a:t>O, CO</a:t>
            </a:r>
            <a:r>
              <a:rPr lang="en-US" sz="2400" baseline="-25000" dirty="0"/>
              <a:t>2</a:t>
            </a:r>
            <a:r>
              <a:rPr lang="en-US" sz="2400" dirty="0"/>
              <a:t>, H</a:t>
            </a:r>
            <a:r>
              <a:rPr lang="en-US" sz="2400" baseline="-25000" dirty="0"/>
              <a:t>2</a:t>
            </a:r>
            <a:r>
              <a:rPr lang="en-US" sz="2400" dirty="0"/>
              <a:t>O). </a:t>
            </a:r>
            <a:endParaRPr lang="uk-UA" sz="24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36524"/>
            <a:ext cx="7200900" cy="52240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Selected Rules for Laser Phosphors </a:t>
            </a:r>
            <a:endParaRPr lang="uk-UA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1212574" y="6409761"/>
            <a:ext cx="5953539" cy="129152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662702" y="5446504"/>
            <a:ext cx="3664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S. Li, L. Wang, N. </a:t>
            </a:r>
            <a:r>
              <a:rPr lang="en-GB" sz="1200" i="1" dirty="0" err="1"/>
              <a:t>Hirosaki</a:t>
            </a:r>
            <a:r>
              <a:rPr lang="en-GB" sz="1200" i="1" dirty="0"/>
              <a:t>, R., Laser Photonics Rev. </a:t>
            </a:r>
            <a:r>
              <a:rPr lang="en-GB" sz="1200" b="1" dirty="0"/>
              <a:t>2018</a:t>
            </a:r>
            <a:r>
              <a:rPr lang="en-GB" sz="1200" dirty="0"/>
              <a:t> </a:t>
            </a:r>
            <a:endParaRPr lang="uk-UA" sz="1200" dirty="0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1FA2-9784-4504-AF6E-62028DD73856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081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0956" y="724271"/>
            <a:ext cx="8739188" cy="48700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400" dirty="0"/>
              <a:t>Small luminescence saturation</a:t>
            </a:r>
          </a:p>
          <a:p>
            <a:pPr marL="0" indent="0" defTabSz="271463">
              <a:spcBef>
                <a:spcPts val="0"/>
              </a:spcBef>
              <a:buNone/>
            </a:pPr>
            <a:r>
              <a:rPr lang="en-GB" sz="1800" dirty="0"/>
              <a:t>    </a:t>
            </a:r>
            <a:r>
              <a:rPr lang="en-GB" sz="2000" dirty="0"/>
              <a:t>Small thermal saturation</a:t>
            </a:r>
          </a:p>
          <a:p>
            <a:pPr marL="0" indent="0">
              <a:spcBef>
                <a:spcPts val="0"/>
              </a:spcBef>
              <a:buNone/>
              <a:tabLst>
                <a:tab pos="357188" algn="l"/>
              </a:tabLst>
            </a:pPr>
            <a:r>
              <a:rPr lang="en-GB" sz="1800" dirty="0"/>
              <a:t>         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High quantum efficiency</a:t>
            </a:r>
          </a:p>
          <a:p>
            <a:pPr marL="0" indent="0">
              <a:spcBef>
                <a:spcPts val="0"/>
              </a:spcBef>
              <a:buNone/>
              <a:tabLst>
                <a:tab pos="357188" algn="l"/>
              </a:tabLst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         Small Stokes shift</a:t>
            </a:r>
          </a:p>
          <a:p>
            <a:pPr marL="0" indent="0">
              <a:spcBef>
                <a:spcPts val="0"/>
              </a:spcBef>
              <a:buNone/>
              <a:tabLst>
                <a:tab pos="357188" algn="l"/>
              </a:tabLst>
            </a:pP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         Low thermal quenching          </a:t>
            </a:r>
          </a:p>
          <a:p>
            <a:pPr marL="0" indent="0">
              <a:spcBef>
                <a:spcPts val="0"/>
              </a:spcBef>
              <a:buNone/>
              <a:tabLst>
                <a:tab pos="357188" algn="l"/>
              </a:tabLst>
            </a:pPr>
            <a:r>
              <a:rPr lang="en-GB" sz="1800" dirty="0"/>
              <a:t>          </a:t>
            </a: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High thermal conductivity 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tabLst>
                <a:tab pos="357188" algn="l"/>
              </a:tabLst>
            </a:pPr>
            <a:r>
              <a:rPr lang="en-GB" sz="1800" dirty="0">
                <a:solidFill>
                  <a:schemeClr val="accent6">
                    <a:lumMod val="75000"/>
                  </a:schemeClr>
                </a:solidFill>
              </a:rPr>
              <a:t>          Effective heat dissipation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    Small optical saturation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/>
              <a:t>          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Short decay time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/>
              <a:t>Uniform light distribution and high extraction efficiency</a:t>
            </a:r>
            <a:endParaRPr lang="en-US" sz="18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/>
              <a:t>         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Suitable light scattering </a:t>
            </a:r>
            <a:endParaRPr lang="en-US" sz="2400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/>
              <a:t>Thermal and radiative resistance of the phosphors</a:t>
            </a:r>
            <a:r>
              <a:rPr lang="uk-UA" sz="2400" dirty="0"/>
              <a:t>.</a:t>
            </a: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High chemical stability, non reacting with environment </a:t>
            </a:r>
            <a:br>
              <a:rPr lang="en-US" sz="2400" dirty="0"/>
            </a:br>
            <a:r>
              <a:rPr lang="en-US" sz="2400" dirty="0"/>
              <a:t>(</a:t>
            </a:r>
            <a:r>
              <a:rPr lang="uk-UA" sz="2400" dirty="0"/>
              <a:t>О</a:t>
            </a:r>
            <a:r>
              <a:rPr lang="uk-UA" sz="2400" baseline="-25000" dirty="0"/>
              <a:t>2</a:t>
            </a:r>
            <a:r>
              <a:rPr lang="uk-UA" sz="2400" dirty="0"/>
              <a:t>, С</a:t>
            </a:r>
            <a:r>
              <a:rPr lang="en-US" sz="2400" dirty="0"/>
              <a:t>O, CO</a:t>
            </a:r>
            <a:r>
              <a:rPr lang="en-US" sz="2400" baseline="-25000" dirty="0"/>
              <a:t>2</a:t>
            </a:r>
            <a:r>
              <a:rPr lang="en-US" sz="2400" dirty="0"/>
              <a:t>, H</a:t>
            </a:r>
            <a:r>
              <a:rPr lang="en-US" sz="2400" baseline="-25000" dirty="0"/>
              <a:t>2</a:t>
            </a:r>
            <a:r>
              <a:rPr lang="en-US" sz="2400" dirty="0"/>
              <a:t>O). </a:t>
            </a:r>
            <a:endParaRPr lang="uk-UA" sz="2400" dirty="0"/>
          </a:p>
          <a:p>
            <a:pPr marL="0" indent="0">
              <a:spcBef>
                <a:spcPts val="0"/>
              </a:spcBef>
              <a:buNone/>
            </a:pPr>
            <a:endParaRPr lang="uk-UA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36524"/>
            <a:ext cx="7200900" cy="52240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Selected Rules for Laser Phosphors </a:t>
            </a:r>
            <a:endParaRPr lang="uk-UA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300659" y="6241024"/>
            <a:ext cx="7871791" cy="614386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662702" y="5446504"/>
            <a:ext cx="36649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/>
              <a:t>S. Li, L. Wang, N. </a:t>
            </a:r>
            <a:r>
              <a:rPr lang="en-GB" sz="1200" i="1" dirty="0" err="1"/>
              <a:t>Hirosaki</a:t>
            </a:r>
            <a:r>
              <a:rPr lang="en-GB" sz="1200" i="1" dirty="0"/>
              <a:t>, R., Laser Photonics Rev. </a:t>
            </a:r>
            <a:r>
              <a:rPr lang="en-GB" sz="1200" b="1" dirty="0"/>
              <a:t>2018</a:t>
            </a:r>
            <a:r>
              <a:rPr lang="en-GB" sz="1200" dirty="0"/>
              <a:t> </a:t>
            </a:r>
            <a:endParaRPr lang="uk-UA" sz="1200" dirty="0"/>
          </a:p>
        </p:txBody>
      </p:sp>
      <p:sp>
        <p:nvSpPr>
          <p:cNvPr id="16" name="Місце для номера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1FA2-9784-4504-AF6E-62028DD73856}" type="slidenum">
              <a:rPr lang="uk-UA" smtClean="0"/>
              <a:t>4</a:t>
            </a:fld>
            <a:endParaRPr lang="uk-UA" dirty="0"/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22308C70-E700-5177-0830-9A25DED8A128}"/>
              </a:ext>
            </a:extLst>
          </p:cNvPr>
          <p:cNvGrpSpPr/>
          <p:nvPr/>
        </p:nvGrpSpPr>
        <p:grpSpPr>
          <a:xfrm>
            <a:off x="4278282" y="1364316"/>
            <a:ext cx="1440899" cy="1737402"/>
            <a:chOff x="7386890" y="1673620"/>
            <a:chExt cx="1921198" cy="23165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3B2E7F-7B57-B954-B034-2ABC2DE7E96E}"/>
                </a:ext>
              </a:extLst>
            </p:cNvPr>
            <p:cNvSpPr txBox="1"/>
            <p:nvPr/>
          </p:nvSpPr>
          <p:spPr>
            <a:xfrm>
              <a:off x="8013971" y="1783625"/>
              <a:ext cx="1294117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 err="1">
                  <a:solidFill>
                    <a:schemeClr val="accent1">
                      <a:lumMod val="75000"/>
                    </a:schemeClr>
                  </a:solidFill>
                </a:rPr>
                <a:t>YAG:Ce</a:t>
              </a:r>
              <a:endParaRPr lang="uk-UA" sz="2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9" name="Права фігурна дужка 8">
              <a:extLst>
                <a:ext uri="{FF2B5EF4-FFF2-40B4-BE49-F238E27FC236}">
                  <a16:creationId xmlns:a16="http://schemas.microsoft.com/office/drawing/2014/main" id="{2DC4C9E8-9053-0F87-38E3-91B885AE4A68}"/>
                </a:ext>
              </a:extLst>
            </p:cNvPr>
            <p:cNvSpPr/>
            <p:nvPr/>
          </p:nvSpPr>
          <p:spPr>
            <a:xfrm>
              <a:off x="7386890" y="1673620"/>
              <a:ext cx="155685" cy="930993"/>
            </a:xfrm>
            <a:prstGeom prst="rightBrac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 sz="1350" b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5321E6-2F37-94D1-6D91-36BF84A430C4}"/>
                </a:ext>
              </a:extLst>
            </p:cNvPr>
            <p:cNvSpPr txBox="1"/>
            <p:nvPr/>
          </p:nvSpPr>
          <p:spPr>
            <a:xfrm>
              <a:off x="7969753" y="3436158"/>
              <a:ext cx="1294115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 err="1">
                  <a:solidFill>
                    <a:schemeClr val="accent1">
                      <a:lumMod val="75000"/>
                    </a:schemeClr>
                  </a:solidFill>
                </a:rPr>
                <a:t>YAG:Ce</a:t>
              </a:r>
              <a:endParaRPr lang="uk-UA" sz="2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Права фігурна дужка 10">
              <a:extLst>
                <a:ext uri="{FF2B5EF4-FFF2-40B4-BE49-F238E27FC236}">
                  <a16:creationId xmlns:a16="http://schemas.microsoft.com/office/drawing/2014/main" id="{3EA162F3-2275-AAB9-693E-C021DF868D4C}"/>
                </a:ext>
              </a:extLst>
            </p:cNvPr>
            <p:cNvSpPr/>
            <p:nvPr/>
          </p:nvSpPr>
          <p:spPr>
            <a:xfrm>
              <a:off x="7387128" y="3458004"/>
              <a:ext cx="139792" cy="465497"/>
            </a:xfrm>
            <a:prstGeom prst="rightBrace">
              <a:avLst/>
            </a:prstGeom>
            <a:ln w="349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uk-UA" sz="1350" b="1" dirty="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26AAFC-798B-410D-CEC2-CA7D453F5F5D}"/>
              </a:ext>
            </a:extLst>
          </p:cNvPr>
          <p:cNvSpPr txBox="1"/>
          <p:nvPr/>
        </p:nvSpPr>
        <p:spPr>
          <a:xfrm>
            <a:off x="4748594" y="2203847"/>
            <a:ext cx="18057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chemeClr val="accent6">
                    <a:lumMod val="75000"/>
                  </a:schemeClr>
                </a:solidFill>
              </a:rPr>
              <a:t>YAG:Ce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 + Al</a:t>
            </a:r>
            <a:r>
              <a:rPr lang="en-US" sz="21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21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uk-UA" sz="21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ава фігурна дужка 13">
            <a:extLst>
              <a:ext uri="{FF2B5EF4-FFF2-40B4-BE49-F238E27FC236}">
                <a16:creationId xmlns:a16="http://schemas.microsoft.com/office/drawing/2014/main" id="{DE2A258C-379B-5A43-BD32-C5276B8A2FBD}"/>
              </a:ext>
            </a:extLst>
          </p:cNvPr>
          <p:cNvSpPr/>
          <p:nvPr/>
        </p:nvSpPr>
        <p:spPr>
          <a:xfrm>
            <a:off x="4278822" y="2205076"/>
            <a:ext cx="116586" cy="413040"/>
          </a:xfrm>
          <a:prstGeom prst="rightBrac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E59D90-0A18-38F4-28D1-F577A1A660C2}"/>
              </a:ext>
            </a:extLst>
          </p:cNvPr>
          <p:cNvSpPr txBox="1"/>
          <p:nvPr/>
        </p:nvSpPr>
        <p:spPr>
          <a:xfrm>
            <a:off x="4721662" y="3899099"/>
            <a:ext cx="18057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chemeClr val="accent6">
                    <a:lumMod val="75000"/>
                  </a:schemeClr>
                </a:solidFill>
              </a:rPr>
              <a:t>YAG:Ce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 + Al</a:t>
            </a:r>
            <a:r>
              <a:rPr lang="en-US" sz="21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sz="2100" dirty="0">
                <a:solidFill>
                  <a:schemeClr val="accent6">
                    <a:lumMod val="75000"/>
                  </a:schemeClr>
                </a:solidFill>
              </a:rPr>
              <a:t>O</a:t>
            </a:r>
            <a:r>
              <a:rPr lang="en-US" sz="2100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uk-UA" sz="2100" baseline="-25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ава фігурна дужка 16">
            <a:extLst>
              <a:ext uri="{FF2B5EF4-FFF2-40B4-BE49-F238E27FC236}">
                <a16:creationId xmlns:a16="http://schemas.microsoft.com/office/drawing/2014/main" id="{51D66432-DF3B-2077-EEFA-C0AE19362908}"/>
              </a:ext>
            </a:extLst>
          </p:cNvPr>
          <p:cNvSpPr/>
          <p:nvPr/>
        </p:nvSpPr>
        <p:spPr>
          <a:xfrm>
            <a:off x="4278282" y="3961920"/>
            <a:ext cx="110715" cy="266807"/>
          </a:xfrm>
          <a:prstGeom prst="rightBrace">
            <a:avLst/>
          </a:prstGeom>
          <a:ln w="349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</p:spTree>
    <p:extLst>
      <p:ext uri="{BB962C8B-B14F-4D97-AF65-F5344CB8AC3E}">
        <p14:creationId xmlns:p14="http://schemas.microsoft.com/office/powerpoint/2010/main" val="1770916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C0FD97ED-BF4F-7D8B-2C3E-AB6CD11B611E}"/>
              </a:ext>
            </a:extLst>
          </p:cNvPr>
          <p:cNvSpPr/>
          <p:nvPr/>
        </p:nvSpPr>
        <p:spPr>
          <a:xfrm>
            <a:off x="433262" y="996676"/>
            <a:ext cx="3943185" cy="3152824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  <p:sp>
        <p:nvSpPr>
          <p:cNvPr id="9" name="Прямокутник 8"/>
          <p:cNvSpPr/>
          <p:nvPr/>
        </p:nvSpPr>
        <p:spPr>
          <a:xfrm>
            <a:off x="4572165" y="996676"/>
            <a:ext cx="3943185" cy="3152824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574" y="32409"/>
            <a:ext cx="8801100" cy="930191"/>
          </a:xfrm>
        </p:spPr>
        <p:txBody>
          <a:bodyPr>
            <a:noAutofit/>
          </a:bodyPr>
          <a:lstStyle/>
          <a:p>
            <a:pPr algn="ctr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Light-harvesting model in light converter with dispersion medium of internal diffusers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endParaRPr lang="uk-UA" sz="3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Місце для вмісту 2"/>
          <p:cNvSpPr>
            <a:spLocks noGrp="1"/>
          </p:cNvSpPr>
          <p:nvPr>
            <p:ph idx="1"/>
          </p:nvPr>
        </p:nvSpPr>
        <p:spPr>
          <a:xfrm>
            <a:off x="4572000" y="4246478"/>
            <a:ext cx="4442792" cy="11849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Schematic diagram of binary crystalline system for realizing incandescent, high-power white-light-emitting diodes along with </a:t>
            </a:r>
            <a:r>
              <a:rPr lang="en-GB" sz="1600" dirty="0"/>
              <a:t>comparative information regarding conventional particle-dispersed system.</a:t>
            </a:r>
            <a:endParaRPr lang="uk-UA" sz="1600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1093304" y="6356351"/>
            <a:ext cx="6261653" cy="365124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11" name="Місце для номера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1FA2-9784-4504-AF6E-62028DD73856}" type="slidenum">
              <a:rPr lang="uk-UA" smtClean="0"/>
              <a:t>5</a:t>
            </a:fld>
            <a:endParaRPr lang="uk-UA"/>
          </a:p>
        </p:txBody>
      </p:sp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07" y="1116501"/>
            <a:ext cx="3505269" cy="2859151"/>
          </a:xfrm>
          <a:prstGeom prst="rect">
            <a:avLst/>
          </a:prstGeom>
          <a:noFill/>
          <a:ln w="9525" algn="ctr">
            <a:solidFill>
              <a:srgbClr val="21212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C8681"/>
                  </a:outerShdw>
                </a:effectLst>
              </a14:hiddenEffects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40149" y="4224318"/>
            <a:ext cx="3943184" cy="120715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  <p:txBody>
          <a:bodyPr vert="horz" wrap="square" lIns="27432" tIns="27432" rIns="27432" bIns="27432" numCol="1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uk-UA" sz="1600" dirty="0">
                <a:cs typeface="Arial" pitchFamily="34" charset="0"/>
              </a:rPr>
              <a:t>The exhibition of the blue light being absorbed and converted by Ce</a:t>
            </a:r>
            <a:r>
              <a:rPr lang="en-US" altLang="uk-UA" sz="1600" baseline="30000" dirty="0">
                <a:cs typeface="Arial" pitchFamily="34" charset="0"/>
              </a:rPr>
              <a:t>3+</a:t>
            </a:r>
            <a:r>
              <a:rPr lang="en-US" altLang="uk-UA" sz="1600" dirty="0">
                <a:cs typeface="Arial" pitchFamily="34" charset="0"/>
              </a:rPr>
              <a:t> (a) and the light propagation (b) in single </a:t>
            </a:r>
            <a:r>
              <a:rPr lang="en-US" altLang="uk-UA" sz="1600" dirty="0" err="1">
                <a:cs typeface="Arial" pitchFamily="34" charset="0"/>
              </a:rPr>
              <a:t>Ce:YAG</a:t>
            </a:r>
            <a:r>
              <a:rPr lang="en-US" altLang="uk-UA" sz="1600" dirty="0">
                <a:cs typeface="Arial" pitchFamily="34" charset="0"/>
              </a:rPr>
              <a:t> matrix and in </a:t>
            </a:r>
            <a:r>
              <a:rPr lang="en-US" altLang="uk-UA" sz="1600" dirty="0" err="1">
                <a:cs typeface="Arial" pitchFamily="34" charset="0"/>
              </a:rPr>
              <a:t>Ce:YAG</a:t>
            </a:r>
            <a:r>
              <a:rPr lang="en-US" altLang="uk-UA" sz="1600" dirty="0">
                <a:cs typeface="Arial" pitchFamily="34" charset="0"/>
              </a:rPr>
              <a:t> matrix with Al</a:t>
            </a:r>
            <a:r>
              <a:rPr lang="en-US" altLang="uk-UA" sz="1600" baseline="-25000" dirty="0">
                <a:cs typeface="Arial" pitchFamily="34" charset="0"/>
              </a:rPr>
              <a:t>2</a:t>
            </a:r>
            <a:r>
              <a:rPr lang="en-US" altLang="uk-UA" sz="1600" dirty="0">
                <a:cs typeface="Arial" pitchFamily="34" charset="0"/>
              </a:rPr>
              <a:t>O</a:t>
            </a:r>
            <a:r>
              <a:rPr lang="en-US" altLang="uk-UA" sz="1600" baseline="-25000" dirty="0">
                <a:cs typeface="Arial" pitchFamily="34" charset="0"/>
              </a:rPr>
              <a:t>3</a:t>
            </a:r>
            <a:r>
              <a:rPr lang="en-US" altLang="uk-UA" sz="1600" dirty="0">
                <a:cs typeface="Arial" pitchFamily="34" charset="0"/>
              </a:rPr>
              <a:t> particles, the critical angle </a:t>
            </a:r>
            <a:r>
              <a:rPr lang="el-GR" altLang="uk-UA" sz="1600" dirty="0">
                <a:cs typeface="Arial" panose="020B0604020202020204" pitchFamily="34" charset="0"/>
              </a:rPr>
              <a:t>φ</a:t>
            </a:r>
            <a:r>
              <a:rPr lang="en-US" altLang="uk-UA" sz="1600" dirty="0">
                <a:cs typeface="Arial" pitchFamily="34" charset="0"/>
              </a:rPr>
              <a:t>c = 33°.  </a:t>
            </a:r>
            <a:r>
              <a:rPr lang="en-US" altLang="uk-UA" sz="1200" dirty="0">
                <a:cs typeface="Arial" pitchFamily="34" charset="0"/>
              </a:rPr>
              <a:t>Y. Tang et al Optics Express,  </a:t>
            </a:r>
            <a:r>
              <a:rPr lang="uk-UA" altLang="uk-UA" sz="1200" dirty="0">
                <a:cs typeface="Arial" pitchFamily="34" charset="0"/>
              </a:rPr>
              <a:t>2015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15" y="1127135"/>
            <a:ext cx="3658284" cy="28724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8" name="Прямокутник 7"/>
          <p:cNvSpPr/>
          <p:nvPr/>
        </p:nvSpPr>
        <p:spPr>
          <a:xfrm>
            <a:off x="6198775" y="5134288"/>
            <a:ext cx="3429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Ishikawa et al, Int. J. Appl. </a:t>
            </a:r>
            <a:r>
              <a:rPr lang="en-US" sz="1050" dirty="0" err="1"/>
              <a:t>Cer</a:t>
            </a:r>
            <a:r>
              <a:rPr lang="en-US" sz="1050" dirty="0"/>
              <a:t>. </a:t>
            </a:r>
            <a:r>
              <a:rPr lang="en-US" sz="1050" dirty="0" err="1"/>
              <a:t>Techn</a:t>
            </a:r>
            <a:r>
              <a:rPr lang="en-US" sz="1050" dirty="0"/>
              <a:t>. 2006.</a:t>
            </a:r>
            <a:endParaRPr lang="uk-UA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1367646" y="5570747"/>
            <a:ext cx="634295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Estimation according our model results in rising light yield output </a:t>
            </a:r>
            <a:br>
              <a:rPr lang="en-US" dirty="0"/>
            </a:br>
            <a:r>
              <a:rPr lang="en-US" dirty="0"/>
              <a:t>from 8 to 16 % for the scattering media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683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Заголовок 1"/>
          <p:cNvSpPr>
            <a:spLocks noGrp="1"/>
          </p:cNvSpPr>
          <p:nvPr>
            <p:ph type="title"/>
          </p:nvPr>
        </p:nvSpPr>
        <p:spPr>
          <a:xfrm>
            <a:off x="152904" y="32844"/>
            <a:ext cx="8890512" cy="88937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Eutectics Al</a:t>
            </a:r>
            <a:r>
              <a:rPr lang="en-US" sz="30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</a:t>
            </a:r>
            <a:r>
              <a:rPr lang="en-US" sz="3000" baseline="-25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-YAG:Ce. Experimental scheme </a:t>
            </a:r>
            <a:br>
              <a:rPr lang="en-US" sz="3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and sample morphology</a:t>
            </a:r>
            <a:endParaRPr lang="uk-UA" sz="3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Місце для нижнього колонтитула 6"/>
          <p:cNvSpPr>
            <a:spLocks noGrp="1"/>
          </p:cNvSpPr>
          <p:nvPr>
            <p:ph type="ftr" sz="quarter" idx="11"/>
          </p:nvPr>
        </p:nvSpPr>
        <p:spPr>
          <a:xfrm>
            <a:off x="1628673" y="6424999"/>
            <a:ext cx="5886654" cy="273844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1FA2-9784-4504-AF6E-62028DD73856}" type="slidenum">
              <a:rPr lang="uk-UA" smtClean="0"/>
              <a:t>6</a:t>
            </a:fld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1940385" y="5883092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Morphology of the different ingots of the Al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3</a:t>
            </a:r>
            <a:r>
              <a:rPr lang="en-US" sz="1600" dirty="0"/>
              <a:t>-YAG:Ce</a:t>
            </a:r>
            <a:r>
              <a:rPr lang="en-US" sz="1600" baseline="-25000" dirty="0"/>
              <a:t>  </a:t>
            </a:r>
            <a:r>
              <a:rPr lang="en-US" sz="1600" dirty="0"/>
              <a:t>eutectics</a:t>
            </a:r>
            <a:endParaRPr lang="uk-UA" sz="1600" dirty="0"/>
          </a:p>
        </p:txBody>
      </p:sp>
      <p:grpSp>
        <p:nvGrpSpPr>
          <p:cNvPr id="16" name="Групувати 15"/>
          <p:cNvGrpSpPr/>
          <p:nvPr/>
        </p:nvGrpSpPr>
        <p:grpSpPr>
          <a:xfrm>
            <a:off x="1270948" y="3117152"/>
            <a:ext cx="6843860" cy="2547978"/>
            <a:chOff x="876" y="1764132"/>
            <a:chExt cx="8315300" cy="2579634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6" y="1838924"/>
              <a:ext cx="2160000" cy="234038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9711" y="1764132"/>
              <a:ext cx="2339999" cy="257963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6176" y="1852476"/>
              <a:ext cx="2160000" cy="2402946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2045381"/>
              <a:ext cx="2052000" cy="2193824"/>
            </a:xfrm>
            <a:prstGeom prst="rect">
              <a:avLst/>
            </a:prstGeom>
          </p:spPr>
        </p:pic>
      </p:grpSp>
      <p:grpSp>
        <p:nvGrpSpPr>
          <p:cNvPr id="27" name="Групувати 26"/>
          <p:cNvGrpSpPr/>
          <p:nvPr/>
        </p:nvGrpSpPr>
        <p:grpSpPr>
          <a:xfrm>
            <a:off x="390664" y="5034436"/>
            <a:ext cx="1564737" cy="954761"/>
            <a:chOff x="467129" y="3676382"/>
            <a:chExt cx="2381942" cy="1329739"/>
          </a:xfrm>
        </p:grpSpPr>
        <p:cxnSp>
          <p:nvCxnSpPr>
            <p:cNvPr id="28" name="Пряма зі стрілкою 27"/>
            <p:cNvCxnSpPr/>
            <p:nvPr/>
          </p:nvCxnSpPr>
          <p:spPr>
            <a:xfrm flipV="1">
              <a:off x="1360848" y="3789040"/>
              <a:ext cx="0" cy="1008112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 зі стрілкою 28"/>
            <p:cNvCxnSpPr/>
            <p:nvPr/>
          </p:nvCxnSpPr>
          <p:spPr>
            <a:xfrm flipH="1" flipV="1">
              <a:off x="568760" y="4437112"/>
              <a:ext cx="792088" cy="36004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 зі стрілкою 29"/>
            <p:cNvCxnSpPr/>
            <p:nvPr/>
          </p:nvCxnSpPr>
          <p:spPr>
            <a:xfrm flipV="1">
              <a:off x="1360848" y="4300601"/>
              <a:ext cx="754700" cy="504056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058416" y="3676382"/>
              <a:ext cx="386040" cy="41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z</a:t>
              </a:r>
              <a:endParaRPr lang="uk-UA" sz="135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907703" y="4293095"/>
              <a:ext cx="395801" cy="41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  <a:endParaRPr lang="uk-UA" sz="135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7129" y="4441816"/>
              <a:ext cx="400681" cy="41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  <a:endParaRPr lang="uk-UA" sz="1350" dirty="0"/>
            </a:p>
          </p:txBody>
        </p:sp>
        <p:sp>
          <p:nvSpPr>
            <p:cNvPr id="34" name="TextBox 33"/>
            <p:cNvSpPr txBox="1"/>
            <p:nvPr/>
          </p:nvSpPr>
          <p:spPr>
            <a:xfrm rot="19566558">
              <a:off x="1382028" y="4588183"/>
              <a:ext cx="1467043" cy="4179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Crystal axis</a:t>
              </a:r>
              <a:endParaRPr lang="uk-UA" sz="1350" dirty="0"/>
            </a:p>
          </p:txBody>
        </p:sp>
      </p:grpSp>
      <p:graphicFrame>
        <p:nvGraphicFramePr>
          <p:cNvPr id="35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3898594"/>
              </p:ext>
            </p:extLst>
          </p:nvPr>
        </p:nvGraphicFramePr>
        <p:xfrm>
          <a:off x="844060" y="1222126"/>
          <a:ext cx="2564342" cy="1374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тография Photo Editor" r:id="rId8" imgW="8600000" imgH="4610744" progId="">
                  <p:embed/>
                </p:oleObj>
              </mc:Choice>
              <mc:Fallback>
                <p:oleObj name="Фотография Photo Editor" r:id="rId8" imgW="8600000" imgH="4610744" progId="">
                  <p:embed/>
                  <p:pic>
                    <p:nvPicPr>
                      <p:cNvPr id="35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060" y="1222126"/>
                        <a:ext cx="2564342" cy="137471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4414" y="2626326"/>
            <a:ext cx="3077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Scheme of the horizontal directed crystallization (HDC) setup</a:t>
            </a:r>
            <a:endParaRPr lang="uk-UA" sz="160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3FCC65E-576E-DEBF-08D9-1CB366A3196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61511" y="9927"/>
            <a:ext cx="1573635" cy="37669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66A010-6E39-88D8-94E8-3642192C74BF}"/>
              </a:ext>
            </a:extLst>
          </p:cNvPr>
          <p:cNvSpPr txBox="1"/>
          <p:nvPr/>
        </p:nvSpPr>
        <p:spPr>
          <a:xfrm>
            <a:off x="4475027" y="2889962"/>
            <a:ext cx="48590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Typical ingot of eutectic Al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3</a:t>
            </a:r>
            <a:r>
              <a:rPr lang="en-US" sz="1600" dirty="0"/>
              <a:t>/</a:t>
            </a:r>
            <a:r>
              <a:rPr lang="en-US" sz="1600" dirty="0" err="1"/>
              <a:t>YAG:Ce</a:t>
            </a:r>
            <a:r>
              <a:rPr lang="en-US" sz="1600" dirty="0"/>
              <a:t>, 1 at% Ce </a:t>
            </a:r>
            <a:r>
              <a:rPr lang="uk-U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209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357" y="92064"/>
            <a:ext cx="8557591" cy="40579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Morphology of </a:t>
            </a:r>
            <a:r>
              <a:rPr lang="ru-RU" sz="3200" b="1" dirty="0">
                <a:solidFill>
                  <a:srgbClr val="0070C0"/>
                </a:solidFill>
              </a:rPr>
              <a:t>Al</a:t>
            </a:r>
            <a:r>
              <a:rPr lang="ru-RU" sz="3200" b="1" baseline="-25000" dirty="0">
                <a:solidFill>
                  <a:srgbClr val="0070C0"/>
                </a:solidFill>
              </a:rPr>
              <a:t>2</a:t>
            </a:r>
            <a:r>
              <a:rPr lang="ru-RU" sz="3200" b="1" dirty="0">
                <a:solidFill>
                  <a:srgbClr val="0070C0"/>
                </a:solidFill>
              </a:rPr>
              <a:t>O</a:t>
            </a:r>
            <a:r>
              <a:rPr lang="ru-RU" sz="3200" b="1" baseline="-25000" dirty="0">
                <a:solidFill>
                  <a:srgbClr val="0070C0"/>
                </a:solidFill>
              </a:rPr>
              <a:t>3</a:t>
            </a:r>
            <a:r>
              <a:rPr lang="ru-RU" sz="3200" b="1" dirty="0">
                <a:solidFill>
                  <a:srgbClr val="0070C0"/>
                </a:solidFill>
              </a:rPr>
              <a:t>/</a:t>
            </a:r>
            <a:r>
              <a:rPr lang="ru-RU" sz="3200" b="1" dirty="0" err="1">
                <a:solidFill>
                  <a:srgbClr val="0070C0"/>
                </a:solidFill>
              </a:rPr>
              <a:t>YAG:Ce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eutectics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914400" y="6395129"/>
            <a:ext cx="6344817" cy="287568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4106" name="Місце для номера слайда 410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206BB-3259-4A31-9E40-5DCF1C9E157F}" type="slidenum">
              <a:rPr lang="uk-UA" smtClean="0"/>
              <a:t>7</a:t>
            </a:fld>
            <a:endParaRPr lang="uk-UA" dirty="0"/>
          </a:p>
        </p:txBody>
      </p:sp>
      <p:grpSp>
        <p:nvGrpSpPr>
          <p:cNvPr id="27" name="Групувати 26"/>
          <p:cNvGrpSpPr>
            <a:grpSpLocks noChangeAspect="1"/>
          </p:cNvGrpSpPr>
          <p:nvPr/>
        </p:nvGrpSpPr>
        <p:grpSpPr>
          <a:xfrm>
            <a:off x="5142302" y="-278338"/>
            <a:ext cx="2957762" cy="3240000"/>
            <a:chOff x="504444" y="3554397"/>
            <a:chExt cx="2468816" cy="2704404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" contrast="6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44" y="4458801"/>
              <a:ext cx="2400000" cy="1800000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000" t="-46083" r="60000" b="48039"/>
            <a:stretch/>
          </p:blipFill>
          <p:spPr>
            <a:xfrm>
              <a:off x="573260" y="3554397"/>
              <a:ext cx="2400000" cy="1800000"/>
            </a:xfrm>
            <a:prstGeom prst="rect">
              <a:avLst/>
            </a:prstGeom>
          </p:spPr>
        </p:pic>
      </p:grpSp>
      <p:grpSp>
        <p:nvGrpSpPr>
          <p:cNvPr id="3" name="Групувати 2"/>
          <p:cNvGrpSpPr>
            <a:grpSpLocks noChangeAspect="1"/>
          </p:cNvGrpSpPr>
          <p:nvPr/>
        </p:nvGrpSpPr>
        <p:grpSpPr>
          <a:xfrm>
            <a:off x="1362529" y="-278338"/>
            <a:ext cx="2944019" cy="3240000"/>
            <a:chOff x="231638" y="1284577"/>
            <a:chExt cx="2486161" cy="273611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638" y="2220694"/>
              <a:ext cx="2400000" cy="1800000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60000" t="-46000" r="60000" b="46000"/>
            <a:stretch/>
          </p:blipFill>
          <p:spPr>
            <a:xfrm>
              <a:off x="317799" y="1284577"/>
              <a:ext cx="2400000" cy="1800000"/>
            </a:xfrm>
            <a:prstGeom prst="rect">
              <a:avLst/>
            </a:prstGeom>
          </p:spPr>
        </p:pic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71" y="3518825"/>
            <a:ext cx="2767756" cy="198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25" name="Рисунок 24" descr="2 (26-12-22)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949" y="3515213"/>
            <a:ext cx="3069787" cy="198000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pic>
        <p:nvPicPr>
          <p:cNvPr id="4098" name="Рисунок 295" descr="Graph2"/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75" r="18951" b="2724"/>
          <a:stretch>
            <a:fillRect/>
          </a:stretch>
        </p:blipFill>
        <p:spPr bwMode="auto">
          <a:xfrm>
            <a:off x="6512658" y="3504131"/>
            <a:ext cx="2295556" cy="1980000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254443" y="3039218"/>
            <a:ext cx="35611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SEM Al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3</a:t>
            </a:r>
            <a:r>
              <a:rPr lang="en-US" sz="1600" dirty="0"/>
              <a:t>/</a:t>
            </a:r>
            <a:r>
              <a:rPr lang="en-US" sz="1600" dirty="0" err="1"/>
              <a:t>YAG:Ce</a:t>
            </a:r>
            <a:r>
              <a:rPr lang="en-US" sz="1600" dirty="0"/>
              <a:t>, 0 at% Ce, 50 mm</a:t>
            </a:r>
            <a:r>
              <a:rPr lang="ru-RU" sz="1600" dirty="0"/>
              <a:t>/</a:t>
            </a:r>
            <a:r>
              <a:rPr lang="en-US" sz="1600" dirty="0"/>
              <a:t>h </a:t>
            </a:r>
            <a:endParaRPr lang="uk-UA" sz="1600" dirty="0"/>
          </a:p>
        </p:txBody>
      </p:sp>
      <p:sp>
        <p:nvSpPr>
          <p:cNvPr id="4096" name="Прямокутник 4095"/>
          <p:cNvSpPr/>
          <p:nvPr/>
        </p:nvSpPr>
        <p:spPr>
          <a:xfrm>
            <a:off x="5068554" y="3075985"/>
            <a:ext cx="3774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SEM Al</a:t>
            </a:r>
            <a:r>
              <a:rPr lang="en-US" sz="1600" baseline="-25000" dirty="0"/>
              <a:t>2</a:t>
            </a:r>
            <a:r>
              <a:rPr lang="en-US" sz="1600" dirty="0"/>
              <a:t>O</a:t>
            </a:r>
            <a:r>
              <a:rPr lang="en-US" sz="1600" baseline="-25000" dirty="0"/>
              <a:t>3</a:t>
            </a:r>
            <a:r>
              <a:rPr lang="en-US" sz="1600" dirty="0"/>
              <a:t>/</a:t>
            </a:r>
            <a:r>
              <a:rPr lang="en-US" sz="1600" dirty="0" err="1"/>
              <a:t>YAG:Ce</a:t>
            </a:r>
            <a:r>
              <a:rPr lang="en-US" sz="1600" dirty="0"/>
              <a:t>, 0</a:t>
            </a:r>
            <a:r>
              <a:rPr lang="ru-RU" sz="1600" dirty="0"/>
              <a:t>.25</a:t>
            </a:r>
            <a:r>
              <a:rPr lang="en-US" sz="1600" dirty="0"/>
              <a:t> at% Ce,</a:t>
            </a:r>
            <a:r>
              <a:rPr lang="ru-RU" sz="1600" dirty="0"/>
              <a:t>1</a:t>
            </a:r>
            <a:r>
              <a:rPr lang="en-US" sz="1600" dirty="0"/>
              <a:t>5 mm</a:t>
            </a:r>
            <a:r>
              <a:rPr lang="ru-RU" sz="1600" dirty="0"/>
              <a:t>/</a:t>
            </a:r>
            <a:r>
              <a:rPr lang="en-US" sz="1600" dirty="0"/>
              <a:t>h </a:t>
            </a:r>
            <a:endParaRPr lang="uk-UA" sz="1600" dirty="0"/>
          </a:p>
        </p:txBody>
      </p:sp>
      <p:sp>
        <p:nvSpPr>
          <p:cNvPr id="4101" name="Прямокутник 4100"/>
          <p:cNvSpPr/>
          <p:nvPr/>
        </p:nvSpPr>
        <p:spPr>
          <a:xfrm>
            <a:off x="3107262" y="5585732"/>
            <a:ext cx="306978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Dependance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uk-UA" sz="1600" baseline="-25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евт</a:t>
            </a:r>
            <a:r>
              <a:rPr lang="uk-UA" sz="16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uk-UA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theoretical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uk-UA" sz="16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евт</a:t>
            </a:r>
            <a:r>
              <a:rPr lang="uk-UA" sz="16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uk-UA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uk-UA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experimantal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</a:t>
            </a:r>
            <a:r>
              <a:rPr lang="uk-UA" sz="16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евт</a:t>
            </a:r>
            <a:r>
              <a:rPr lang="uk-UA" sz="16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1,75</a:t>
            </a:r>
            <a:r>
              <a:rPr lang="uk-UA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uk-UA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</a:t>
            </a:r>
            <a:endParaRPr lang="uk-UA" sz="1600" dirty="0"/>
          </a:p>
        </p:txBody>
      </p:sp>
      <p:sp>
        <p:nvSpPr>
          <p:cNvPr id="4105" name="TextBox 4104"/>
          <p:cNvSpPr txBox="1"/>
          <p:nvPr/>
        </p:nvSpPr>
        <p:spPr>
          <a:xfrm>
            <a:off x="6457950" y="5652475"/>
            <a:ext cx="233729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Dependance max. length of chord on </a:t>
            </a:r>
            <a:r>
              <a:rPr lang="uk-UA" sz="1600" dirty="0"/>
              <a:t>С(Се)  </a:t>
            </a:r>
          </a:p>
        </p:txBody>
      </p:sp>
    </p:spTree>
    <p:extLst>
      <p:ext uri="{BB962C8B-B14F-4D97-AF65-F5344CB8AC3E}">
        <p14:creationId xmlns:p14="http://schemas.microsoft.com/office/powerpoint/2010/main" val="407860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7640" y="136524"/>
            <a:ext cx="8976360" cy="990527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Structural perfection of the crystal boundaries. TEM and HRTEM</a:t>
            </a:r>
            <a:endParaRPr lang="uk-UA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9" y="1484784"/>
            <a:ext cx="3646848" cy="370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1269877" y="6371537"/>
            <a:ext cx="6172199" cy="282988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2" name="Місце для номера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1FA2-9784-4504-AF6E-62028DD73856}" type="slidenum">
              <a:rPr lang="uk-UA" smtClean="0"/>
              <a:t>8</a:t>
            </a:fld>
            <a:endParaRPr lang="uk-UA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1484784"/>
            <a:ext cx="3473474" cy="360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804160" y="901210"/>
            <a:ext cx="6172200" cy="583574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2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091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815" y="56906"/>
            <a:ext cx="8878185" cy="1043462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Structural perfection of the YAG crystal in eutectics. HRTEM and EDS</a:t>
            </a:r>
            <a:endParaRPr lang="uk-UA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2259954"/>
            <a:ext cx="7886700" cy="351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1123122" y="6367464"/>
            <a:ext cx="6172200" cy="284818"/>
          </a:xfrm>
        </p:spPr>
        <p:txBody>
          <a:bodyPr/>
          <a:lstStyle/>
          <a:p>
            <a:r>
              <a:rPr lang="en-US" dirty="0"/>
              <a:t>GDR MEETICC Plenary Conference 2023 </a:t>
            </a:r>
            <a:r>
              <a:rPr lang="en-US" dirty="0" err="1"/>
              <a:t>Latresne</a:t>
            </a:r>
            <a:r>
              <a:rPr lang="en-US" dirty="0"/>
              <a:t> - Bordeaux, France, May 30 - June 2, 2023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91FA2-9784-4504-AF6E-62028DD73856}" type="slidenum">
              <a:rPr lang="uk-UA" smtClean="0"/>
              <a:t>9</a:t>
            </a:fld>
            <a:endParaRPr lang="uk-U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036" y="1690795"/>
            <a:ext cx="4342331" cy="150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73" y="1850065"/>
            <a:ext cx="2677994" cy="258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97781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844</TotalTime>
  <Words>1353</Words>
  <Application>Microsoft Office PowerPoint</Application>
  <PresentationFormat>Affichage à l'écran (4:3)</PresentationFormat>
  <Paragraphs>169</Paragraphs>
  <Slides>19</Slides>
  <Notes>9</Notes>
  <HiddenSlides>0</HiddenSlides>
  <MMClips>1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Тема Office</vt:lpstr>
      <vt:lpstr>Фотография Photo Editor</vt:lpstr>
      <vt:lpstr>Origin95.Graph</vt:lpstr>
      <vt:lpstr>Eutectics of (Al2O3-YAG):Ce for Phosphor Converters of White Solid-State Lighting Driven by Laser Diodes </vt:lpstr>
      <vt:lpstr>Motivation. Development of LD WSSL</vt:lpstr>
      <vt:lpstr>Selected Rules for Laser Phosphors </vt:lpstr>
      <vt:lpstr>Selected Rules for Laser Phosphors </vt:lpstr>
      <vt:lpstr>Light-harvesting model in light converter with dispersion medium of internal diffusers </vt:lpstr>
      <vt:lpstr>Eutectics Al2O3-YAG:Ce. Experimental scheme  and sample morphology</vt:lpstr>
      <vt:lpstr>Morphology of Al2O3/YAG:Ce eutectics</vt:lpstr>
      <vt:lpstr>Structural perfection of the crystal boundaries. TEM and HRTEM</vt:lpstr>
      <vt:lpstr>Structural perfection of the YAG crystal in eutectics. HRTEM and EDS</vt:lpstr>
      <vt:lpstr>Garnet crystal structure of Y3Al5O12</vt:lpstr>
      <vt:lpstr>Luminescent properties, PL and PLE spectra</vt:lpstr>
      <vt:lpstr>Decay kinetics of (Al2O3-YAG):Ce eutectic</vt:lpstr>
      <vt:lpstr>Thermal properties of the Al2O3-YAG:Ce eutectics.  Laser Flash Analysis</vt:lpstr>
      <vt:lpstr>Kinetics of sample temperature under laser irradiation</vt:lpstr>
      <vt:lpstr>Dependence of the thermal behavior of Al2O3-YAG:Ce eutectics on morphology</vt:lpstr>
      <vt:lpstr>Radiometry under laser excitation at 450 nm</vt:lpstr>
      <vt:lpstr>Conclusion</vt:lpstr>
      <vt:lpstr>Our colleagues who collaborate in the work</vt:lpstr>
      <vt:lpstr>Thank for attention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Eutectics of (Al2O3-YAG):Ce for Phosphor Converters of White Solid-State Lighting Driven by Laser Diodes</dc:title>
  <dc:creator>Oleh Vo</dc:creator>
  <cp:lastModifiedBy>Oleh Vovk</cp:lastModifiedBy>
  <cp:revision>22</cp:revision>
  <dcterms:created xsi:type="dcterms:W3CDTF">2023-05-24T10:02:18Z</dcterms:created>
  <dcterms:modified xsi:type="dcterms:W3CDTF">2023-06-09T11:44:45Z</dcterms:modified>
</cp:coreProperties>
</file>