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50.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1.png" ContentType="image/png"/>
  <Override PartName="/ppt/media/image40.png" ContentType="image/png"/>
  <Override PartName="/ppt/media/image30.png" ContentType="image/png"/>
  <Override PartName="/ppt/media/image39.png" ContentType="image/png"/>
  <Override PartName="/ppt/media/image9.png" ContentType="image/png"/>
  <Override PartName="/ppt/media/image13.png" ContentType="image/png"/>
  <Override PartName="/ppt/media/image1.png" ContentType="image/png"/>
  <Override PartName="/ppt/media/image38.png" ContentType="image/png"/>
  <Override PartName="/ppt/media/image8.png" ContentType="image/png"/>
  <Override PartName="/ppt/media/image49.png" ContentType="image/png"/>
  <Override PartName="/ppt/media/image12.png" ContentType="image/png"/>
  <Override PartName="/ppt/media/image20.png" ContentType="image/png"/>
  <Override PartName="/ppt/media/image57.png" ContentType="image/png"/>
  <Override PartName="/ppt/media/image21.png" ContentType="image/png"/>
  <Override PartName="/ppt/media/image58.png" ContentType="image/png"/>
  <Override PartName="/ppt/media/image22.png" ContentType="image/png"/>
  <Override PartName="/ppt/media/image59.png" ContentType="image/png"/>
  <Override PartName="/ppt/media/image23.png" ContentType="image/png"/>
  <Override PartName="/ppt/media/image60.png" ContentType="image/png"/>
  <Override PartName="/ppt/media/image24.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31.png" ContentType="image/png"/>
  <Override PartName="/ppt/media/image68.png" ContentType="image/png"/>
  <Override PartName="/ppt/media/image66.png" ContentType="image/png"/>
  <Override PartName="/ppt/media/image79.png" ContentType="image/png"/>
  <Override PartName="/ppt/media/image67.png" ContentType="image/png"/>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72.png" ContentType="image/png"/>
  <Override PartName="/ppt/media/image71.png" ContentType="image/png"/>
  <Override PartName="/ppt/media/image29.png" ContentType="image/png"/>
  <Override PartName="/ppt/media/image69.png" ContentType="image/png"/>
  <Override PartName="/ppt/media/image32.png" ContentType="image/png"/>
  <Override PartName="/ppt/media/image70.png" ContentType="image/png"/>
  <Override PartName="/ppt/media/image28.png" ContentType="image/png"/>
  <Override PartName="/ppt/media/image25.png" ContentType="image/png"/>
  <Override PartName="/ppt/media/image2.png" ContentType="image/png"/>
  <Override PartName="/ppt/media/image14.png" ContentType="image/png"/>
  <Override PartName="/ppt/media/image26.png" ContentType="image/png"/>
  <Override PartName="/ppt/media/image80.png" ContentType="image/png"/>
  <Override PartName="/ppt/media/image15.png" ContentType="image/png"/>
  <Override PartName="/ppt/media/image3.png" ContentType="image/png"/>
  <Override PartName="/ppt/media/image33.png" ContentType="image/png"/>
  <Override PartName="/ppt/media/image27.png" ContentType="image/png"/>
  <Override PartName="/ppt/media/image81.png" ContentType="image/png"/>
  <Override PartName="/ppt/media/image16.png" ContentType="image/png"/>
  <Override PartName="/ppt/media/image4.png" ContentType="image/png"/>
  <Override PartName="/ppt/media/image34.png" ContentType="image/png"/>
  <Override PartName="/ppt/media/image82.png" ContentType="image/png"/>
  <Override PartName="/ppt/media/image17.png" ContentType="image/png"/>
  <Override PartName="/ppt/media/image5.png" ContentType="image/png"/>
  <Override PartName="/ppt/media/image35.png" ContentType="image/png"/>
  <Override PartName="/ppt/media/image10.png" ContentType="image/png"/>
  <Override PartName="/ppt/media/image47.png" ContentType="image/png"/>
  <Override PartName="/ppt/media/image18.png" ContentType="image/png"/>
  <Override PartName="/ppt/media/image6.png" ContentType="image/png"/>
  <Override PartName="/ppt/media/image36.png" ContentType="image/png"/>
  <Override PartName="/ppt/media/image11.png" ContentType="image/png"/>
  <Override PartName="/ppt/media/image48.png" ContentType="image/png"/>
  <Override PartName="/ppt/media/image19.png" ContentType="image/png"/>
  <Override PartName="/ppt/media/image7.png" ContentType="image/png"/>
  <Override PartName="/ppt/media/image37.png" ContentType="image/png"/>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comments/comment1.xml" ContentType="application/vnd.openxmlformats-officedocument.presentationml.comments+xml"/>
  <Override PartName="/ppt/comments/comment3.xml" ContentType="application/vnd.openxmlformats-officedocument.presentationml.comments+xml"/>
  <Override PartName="/ppt/comments/comment10.xml" ContentType="application/vnd.openxmlformats-officedocument.presentationml.comments+xml"/>
  <Override PartName="/ppt/comments/comment9.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p:notesSz cx="7559675" cy="10691812"/>
</p:presentation>
</file>

<file path=ppt/commentAuthors.xml><?xml version="1.0" encoding="utf-8"?>
<p:cmAuthorLst xmlns:p="http://schemas.openxmlformats.org/presentationml/2006/main">
  <p:cmAuthor id="0" name="Soumen Bag" initials="SB" lastIdx="8"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commentAuthors" Target="commentAuthors.xml"/>
</Relationships>
</file>

<file path=ppt/comments/comment1.xml><?xml version="1.0" encoding="utf-8"?>
<p:cmLst xmlns:p="http://schemas.openxmlformats.org/presentationml/2006/main">
  <p:cm authorId="0" dt="2023-01-24T14:15:20.649000000" idx="1">
    <p:pos x="6118" y="0"/>
    <p:text>spell check and front size</p:text>
  </p:cm>
  <p:cm authorId="0" dt="2023-01-24T20:36:19.816000000" idx="2">
    <p:pos x="6118" y="0"/>
    <p:text>1)make sure u have defined each new term when you introduce for the first time.
2) check spelling and front size
3) make each sentence is connect to  the previous sentence.
4) try to convince yourself the whole things make a consistent flow of story.
5) there is no ambiguity in the notation
6) there is no repetation.
7)</p:text>
  </p:cm>
</p:cmLst>
</file>

<file path=ppt/comments/comment10.xml><?xml version="1.0" encoding="utf-8"?>
<p:cmLst xmlns:p="http://schemas.openxmlformats.org/presentationml/2006/main">
  <p:cm authorId="0" dt="2023-01-24T11:21:34.193000000" idx="6">
    <p:pos x="3239" y="1440"/>
    <p:text>whats is the difference between Jh and JK. konod singlet formation</p:text>
  </p:cm>
  <p:cm authorId="0" dt="2023-01-24T11:21:34.193000000" idx="7">
    <p:pos x="3239" y="1440"/>
    <p:text>what do you think  would happen to the kondo peak when we have  have FM instad of AFM</p:text>
  </p:cm>
  <p:cm authorId="0" dt="2023-01-24T14:24:58.158000000" idx="8">
    <p:pos x="6118" y="0"/>
    <p:text>put the y axis</p:text>
  </p:cm>
</p:cmLst>
</file>

<file path=ppt/comments/comment3.xml><?xml version="1.0" encoding="utf-8"?>
<p:cmLst xmlns:p="http://schemas.openxmlformats.org/presentationml/2006/main">
  <p:cm authorId="0" dt="2023-01-24T14:28:22.966000000" idx="3">
    <p:pos x="6118" y="0"/>
    <p:text>motivation from nuromorphic application henry paper</p:text>
  </p:cm>
</p:cmLst>
</file>

<file path=ppt/comments/comment9.xml><?xml version="1.0" encoding="utf-8"?>
<p:cmLst xmlns:p="http://schemas.openxmlformats.org/presentationml/2006/main">
  <p:cm authorId="0" dt="2023-01-23T10:25:36.392000000" idx="4">
    <p:pos x="6118" y="0"/>
    <p:text>Read about kondo problem</p:text>
  </p:cm>
  <p:cm authorId="0" dt="2023-01-23T10:25:36.392000000" idx="5">
    <p:pos x="6118" y="0"/>
    <p:text>add a point why you are comparing T and Gamma</p:text>
  </p:cm>
</p:cmLst>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05200"/>
            <a:ext cx="8228880" cy="85824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US" sz="4400" spc="-1" strike="noStrike">
                <a:latin typeface="Arial"/>
              </a:rPr>
              <a:t>Click to edit </a:t>
            </a:r>
            <a:r>
              <a:rPr b="0" lang="en-US" sz="4400" spc="-1" strike="noStrike">
                <a:latin typeface="Arial"/>
              </a:rPr>
              <a:t>the title text </a:t>
            </a:r>
            <a:r>
              <a:rPr b="0" lang="en-US" sz="4400" spc="-1" strike="noStrike">
                <a:latin typeface="Arial"/>
              </a:rPr>
              <a:t>format</a:t>
            </a:r>
            <a:endParaRPr b="0" lang="en-US" sz="4400" spc="-1" strike="noStrike">
              <a:latin typeface="Arial"/>
            </a:endParaRPr>
          </a:p>
        </p:txBody>
      </p:sp>
      <p:sp>
        <p:nvSpPr>
          <p:cNvPr id="39"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3.xml"/><Relationship Id="rId7" Type="http://schemas.openxmlformats.org/officeDocument/2006/relationships/comments" Target="../comments/comment1.xml"/>
</Relationships>
</file>

<file path=ppt/slides/_rels/slide10.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slideLayout" Target="../slideLayouts/slideLayout13.xml"/><Relationship Id="rId13" Type="http://schemas.openxmlformats.org/officeDocument/2006/relationships/comments" Target="../comments/comment10.xml"/>
</Relationships>
</file>

<file path=ppt/slides/_rels/slide11.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13.xml"/><Relationship Id="rId6" Type="http://schemas.openxmlformats.org/officeDocument/2006/relationships/comments" Target="../comments/comment3.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slideLayout" Target="../slideLayouts/slideLayout13.xml"/><Relationship Id="rId7" Type="http://schemas.openxmlformats.org/officeDocument/2006/relationships/comments" Target="../comments/commen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334440" y="192600"/>
            <a:ext cx="8519760" cy="558360"/>
          </a:xfrm>
          <a:prstGeom prst="rect">
            <a:avLst/>
          </a:prstGeom>
          <a:noFill/>
          <a:ln>
            <a:noFill/>
          </a:ln>
        </p:spPr>
        <p:style>
          <a:lnRef idx="0"/>
          <a:fillRef idx="0"/>
          <a:effectRef idx="0"/>
          <a:fontRef idx="minor"/>
        </p:style>
        <p:txBody>
          <a:bodyPr lIns="90000" rIns="90000" tIns="91440" bIns="91440" anchor="b">
            <a:noAutofit/>
          </a:bodyPr>
          <a:p>
            <a:pPr algn="ctr">
              <a:lnSpc>
                <a:spcPct val="150000"/>
              </a:lnSpc>
              <a:tabLst>
                <a:tab algn="l" pos="0"/>
              </a:tabLst>
            </a:pPr>
            <a:r>
              <a:rPr b="1" lang="en" sz="1700" spc="-1" strike="noStrike">
                <a:solidFill>
                  <a:srgbClr val="000000"/>
                </a:solidFill>
                <a:latin typeface="Arial"/>
                <a:ea typeface="Arial"/>
              </a:rPr>
              <a:t>Effect of electronic reservoir on phase transitions in strongly correlated systems</a:t>
            </a:r>
            <a:endParaRPr b="0" lang="en-US" sz="1700" spc="-1" strike="noStrike">
              <a:latin typeface="Arial"/>
            </a:endParaRPr>
          </a:p>
        </p:txBody>
      </p:sp>
      <p:sp>
        <p:nvSpPr>
          <p:cNvPr id="77" name="CustomShape 2"/>
          <p:cNvSpPr/>
          <p:nvPr/>
        </p:nvSpPr>
        <p:spPr>
          <a:xfrm>
            <a:off x="1881000" y="1231200"/>
            <a:ext cx="5240880" cy="487800"/>
          </a:xfrm>
          <a:prstGeom prst="rect">
            <a:avLst/>
          </a:prstGeom>
          <a:noFill/>
          <a:ln>
            <a:noFill/>
          </a:ln>
        </p:spPr>
        <p:style>
          <a:lnRef idx="0"/>
          <a:fillRef idx="0"/>
          <a:effectRef idx="0"/>
          <a:fontRef idx="minor"/>
        </p:style>
        <p:txBody>
          <a:bodyPr lIns="90000" rIns="90000" tIns="91440" bIns="91440">
            <a:normAutofit/>
          </a:bodyPr>
          <a:p>
            <a:pPr algn="ctr">
              <a:lnSpc>
                <a:spcPct val="100000"/>
              </a:lnSpc>
              <a:tabLst>
                <a:tab algn="l" pos="0"/>
              </a:tabLst>
            </a:pPr>
            <a:r>
              <a:rPr b="0" lang="en" sz="1800" spc="-1" strike="noStrike">
                <a:solidFill>
                  <a:srgbClr val="595959"/>
                </a:solidFill>
                <a:latin typeface="Arial"/>
                <a:ea typeface="Arial"/>
              </a:rPr>
              <a:t>Soumen Bag</a:t>
            </a:r>
            <a:endParaRPr b="0" lang="en-US" sz="1800" spc="-1" strike="noStrike">
              <a:latin typeface="Arial"/>
            </a:endParaRPr>
          </a:p>
        </p:txBody>
      </p:sp>
      <p:sp>
        <p:nvSpPr>
          <p:cNvPr id="78" name="CustomShape 3"/>
          <p:cNvSpPr/>
          <p:nvPr/>
        </p:nvSpPr>
        <p:spPr>
          <a:xfrm>
            <a:off x="1168200" y="2145960"/>
            <a:ext cx="7857360" cy="3081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i="1" lang="en" sz="1600" spc="-1" strike="noStrike">
                <a:solidFill>
                  <a:srgbClr val="000000"/>
                </a:solidFill>
                <a:latin typeface="Arial"/>
                <a:ea typeface="Arial"/>
              </a:rPr>
              <a:t>Laboratoire de Physique des Solides (LPS), Université Paris-Saclay, France </a:t>
            </a:r>
            <a:endParaRPr b="0" lang="en-US" sz="1600" spc="-1" strike="noStrike">
              <a:latin typeface="Arial"/>
            </a:endParaRPr>
          </a:p>
        </p:txBody>
      </p:sp>
      <p:pic>
        <p:nvPicPr>
          <p:cNvPr id="79" name="Google Shape;108;p26" descr=""/>
          <p:cNvPicPr/>
          <p:nvPr/>
        </p:nvPicPr>
        <p:blipFill>
          <a:blip r:embed="rId1"/>
          <a:stretch/>
        </p:blipFill>
        <p:spPr>
          <a:xfrm>
            <a:off x="7408800" y="4514400"/>
            <a:ext cx="1616760" cy="558360"/>
          </a:xfrm>
          <a:prstGeom prst="rect">
            <a:avLst/>
          </a:prstGeom>
          <a:ln>
            <a:noFill/>
          </a:ln>
        </p:spPr>
      </p:pic>
      <p:sp>
        <p:nvSpPr>
          <p:cNvPr id="80" name="CustomShape 4"/>
          <p:cNvSpPr/>
          <p:nvPr/>
        </p:nvSpPr>
        <p:spPr>
          <a:xfrm>
            <a:off x="1981080" y="3193560"/>
            <a:ext cx="398916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25 th Jan, GDR Meeting, Collège de France</a:t>
            </a:r>
            <a:endParaRPr b="0" lang="en-US" sz="1400" spc="-1" strike="noStrike">
              <a:latin typeface="Arial"/>
            </a:endParaRPr>
          </a:p>
        </p:txBody>
      </p:sp>
      <p:pic>
        <p:nvPicPr>
          <p:cNvPr id="81" name="Google Shape;110;p26" descr=""/>
          <p:cNvPicPr/>
          <p:nvPr/>
        </p:nvPicPr>
        <p:blipFill>
          <a:blip r:embed="rId2"/>
          <a:stretch/>
        </p:blipFill>
        <p:spPr>
          <a:xfrm>
            <a:off x="182880" y="4255200"/>
            <a:ext cx="1094040" cy="681840"/>
          </a:xfrm>
          <a:prstGeom prst="rect">
            <a:avLst/>
          </a:prstGeom>
          <a:ln>
            <a:noFill/>
          </a:ln>
        </p:spPr>
      </p:pic>
      <p:pic>
        <p:nvPicPr>
          <p:cNvPr id="82" name="Google Shape;111;p26" descr=""/>
          <p:cNvPicPr/>
          <p:nvPr/>
        </p:nvPicPr>
        <p:blipFill>
          <a:blip r:embed="rId3"/>
          <a:stretch/>
        </p:blipFill>
        <p:spPr>
          <a:xfrm>
            <a:off x="1850400" y="4250880"/>
            <a:ext cx="844920" cy="844920"/>
          </a:xfrm>
          <a:prstGeom prst="rect">
            <a:avLst/>
          </a:prstGeom>
          <a:ln>
            <a:noFill/>
          </a:ln>
        </p:spPr>
      </p:pic>
      <p:pic>
        <p:nvPicPr>
          <p:cNvPr id="83" name="Google Shape;112;p26" descr=""/>
          <p:cNvPicPr/>
          <p:nvPr/>
        </p:nvPicPr>
        <p:blipFill>
          <a:blip r:embed="rId4"/>
          <a:stretch/>
        </p:blipFill>
        <p:spPr>
          <a:xfrm>
            <a:off x="3301560" y="4551480"/>
            <a:ext cx="2082960" cy="385560"/>
          </a:xfrm>
          <a:prstGeom prst="rect">
            <a:avLst/>
          </a:prstGeom>
          <a:ln>
            <a:noFill/>
          </a:ln>
        </p:spPr>
      </p:pic>
      <p:pic>
        <p:nvPicPr>
          <p:cNvPr id="84" name="Google Shape;113;p26" descr=""/>
          <p:cNvPicPr/>
          <p:nvPr/>
        </p:nvPicPr>
        <p:blipFill>
          <a:blip r:embed="rId5"/>
          <a:stretch/>
        </p:blipFill>
        <p:spPr>
          <a:xfrm>
            <a:off x="5658840" y="4040280"/>
            <a:ext cx="1266480" cy="12664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1930320" y="43200"/>
            <a:ext cx="6947280" cy="340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800" spc="-1" strike="noStrike">
                <a:solidFill>
                  <a:srgbClr val="000000"/>
                </a:solidFill>
                <a:latin typeface="Arial"/>
                <a:ea typeface="Arial"/>
              </a:rPr>
              <a:t>Suppression of AFM in HM</a:t>
            </a:r>
            <a:endParaRPr b="0" lang="en-US" sz="1800" spc="-1" strike="noStrike">
              <a:latin typeface="Arial"/>
            </a:endParaRPr>
          </a:p>
        </p:txBody>
      </p:sp>
      <p:pic>
        <p:nvPicPr>
          <p:cNvPr id="275" name="Google Shape;287;p33" descr=""/>
          <p:cNvPicPr/>
          <p:nvPr/>
        </p:nvPicPr>
        <p:blipFill>
          <a:blip r:embed="rId1"/>
          <a:stretch/>
        </p:blipFill>
        <p:spPr>
          <a:xfrm>
            <a:off x="6991920" y="5393520"/>
            <a:ext cx="2059920" cy="2026440"/>
          </a:xfrm>
          <a:prstGeom prst="rect">
            <a:avLst/>
          </a:prstGeom>
          <a:ln>
            <a:noFill/>
          </a:ln>
        </p:spPr>
      </p:pic>
      <p:pic>
        <p:nvPicPr>
          <p:cNvPr id="276" name="Google Shape;288;p33" descr=""/>
          <p:cNvPicPr/>
          <p:nvPr/>
        </p:nvPicPr>
        <p:blipFill>
          <a:blip r:embed="rId2"/>
          <a:stretch/>
        </p:blipFill>
        <p:spPr>
          <a:xfrm>
            <a:off x="3017520" y="5558040"/>
            <a:ext cx="2197080" cy="2122200"/>
          </a:xfrm>
          <a:prstGeom prst="rect">
            <a:avLst/>
          </a:prstGeom>
          <a:ln>
            <a:noFill/>
          </a:ln>
        </p:spPr>
      </p:pic>
      <p:pic>
        <p:nvPicPr>
          <p:cNvPr id="277" name="Google Shape;289;p33" descr=""/>
          <p:cNvPicPr/>
          <p:nvPr/>
        </p:nvPicPr>
        <p:blipFill>
          <a:blip r:embed="rId3"/>
          <a:stretch/>
        </p:blipFill>
        <p:spPr>
          <a:xfrm>
            <a:off x="5233680" y="2442240"/>
            <a:ext cx="2193840" cy="2088360"/>
          </a:xfrm>
          <a:prstGeom prst="rect">
            <a:avLst/>
          </a:prstGeom>
          <a:ln>
            <a:noFill/>
          </a:ln>
        </p:spPr>
      </p:pic>
      <p:grpSp>
        <p:nvGrpSpPr>
          <p:cNvPr id="278" name="Group 2"/>
          <p:cNvGrpSpPr/>
          <p:nvPr/>
        </p:nvGrpSpPr>
        <p:grpSpPr>
          <a:xfrm>
            <a:off x="2500200" y="779040"/>
            <a:ext cx="1857960" cy="1609920"/>
            <a:chOff x="2500200" y="779040"/>
            <a:chExt cx="1857960" cy="1609920"/>
          </a:xfrm>
        </p:grpSpPr>
        <p:pic>
          <p:nvPicPr>
            <p:cNvPr id="279" name="Google Shape;291;p33" descr=""/>
            <p:cNvPicPr/>
            <p:nvPr/>
          </p:nvPicPr>
          <p:blipFill>
            <a:blip r:embed="rId4"/>
            <a:stretch/>
          </p:blipFill>
          <p:spPr>
            <a:xfrm>
              <a:off x="2697120" y="779040"/>
              <a:ext cx="1661040" cy="1609920"/>
            </a:xfrm>
            <a:prstGeom prst="rect">
              <a:avLst/>
            </a:prstGeom>
            <a:ln>
              <a:noFill/>
            </a:ln>
          </p:spPr>
        </p:pic>
        <p:sp>
          <p:nvSpPr>
            <p:cNvPr id="280" name="CustomShape 3"/>
            <p:cNvSpPr/>
            <p:nvPr/>
          </p:nvSpPr>
          <p:spPr>
            <a:xfrm>
              <a:off x="3561480" y="1008720"/>
              <a:ext cx="666000" cy="3200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900" spc="-1" strike="noStrike">
                  <a:solidFill>
                    <a:srgbClr val="000000"/>
                  </a:solidFill>
                  <a:latin typeface="Arial"/>
                  <a:ea typeface="Arial"/>
                </a:rPr>
                <a:t>U=4.0</a:t>
              </a:r>
              <a:endParaRPr b="0" lang="en-US" sz="900" spc="-1" strike="noStrike">
                <a:latin typeface="Arial"/>
              </a:endParaRPr>
            </a:p>
          </p:txBody>
        </p:sp>
        <p:pic>
          <p:nvPicPr>
            <p:cNvPr id="281" name="Google Shape;293;p33" descr=""/>
            <p:cNvPicPr/>
            <p:nvPr/>
          </p:nvPicPr>
          <p:blipFill>
            <a:blip r:embed="rId5"/>
            <a:stretch/>
          </p:blipFill>
          <p:spPr>
            <a:xfrm>
              <a:off x="2500200" y="930240"/>
              <a:ext cx="254520" cy="1256040"/>
            </a:xfrm>
            <a:prstGeom prst="rect">
              <a:avLst/>
            </a:prstGeom>
            <a:ln>
              <a:noFill/>
            </a:ln>
          </p:spPr>
        </p:pic>
      </p:grpSp>
      <p:grpSp>
        <p:nvGrpSpPr>
          <p:cNvPr id="282" name="Group 4"/>
          <p:cNvGrpSpPr/>
          <p:nvPr/>
        </p:nvGrpSpPr>
        <p:grpSpPr>
          <a:xfrm>
            <a:off x="573840" y="779040"/>
            <a:ext cx="1841400" cy="1609920"/>
            <a:chOff x="573840" y="779040"/>
            <a:chExt cx="1841400" cy="1609920"/>
          </a:xfrm>
        </p:grpSpPr>
        <p:grpSp>
          <p:nvGrpSpPr>
            <p:cNvPr id="283" name="Group 5"/>
            <p:cNvGrpSpPr/>
            <p:nvPr/>
          </p:nvGrpSpPr>
          <p:grpSpPr>
            <a:xfrm>
              <a:off x="573840" y="779040"/>
              <a:ext cx="1841400" cy="1609920"/>
              <a:chOff x="573840" y="779040"/>
              <a:chExt cx="1841400" cy="1609920"/>
            </a:xfrm>
          </p:grpSpPr>
          <p:pic>
            <p:nvPicPr>
              <p:cNvPr id="284" name="Google Shape;296;p33" descr=""/>
              <p:cNvPicPr/>
              <p:nvPr/>
            </p:nvPicPr>
            <p:blipFill>
              <a:blip r:embed="rId6"/>
              <a:stretch/>
            </p:blipFill>
            <p:spPr>
              <a:xfrm>
                <a:off x="751320" y="779040"/>
                <a:ext cx="1663920" cy="1609920"/>
              </a:xfrm>
              <a:prstGeom prst="rect">
                <a:avLst/>
              </a:prstGeom>
              <a:ln>
                <a:noFill/>
              </a:ln>
            </p:spPr>
          </p:pic>
          <p:pic>
            <p:nvPicPr>
              <p:cNvPr id="285" name="Google Shape;297;p33" descr=""/>
              <p:cNvPicPr/>
              <p:nvPr/>
            </p:nvPicPr>
            <p:blipFill>
              <a:blip r:embed="rId7"/>
              <a:stretch/>
            </p:blipFill>
            <p:spPr>
              <a:xfrm>
                <a:off x="573840" y="877320"/>
                <a:ext cx="254520" cy="1256040"/>
              </a:xfrm>
              <a:prstGeom prst="rect">
                <a:avLst/>
              </a:prstGeom>
              <a:ln>
                <a:noFill/>
              </a:ln>
            </p:spPr>
          </p:pic>
        </p:grpSp>
        <p:sp>
          <p:nvSpPr>
            <p:cNvPr id="286" name="CustomShape 6"/>
            <p:cNvSpPr/>
            <p:nvPr/>
          </p:nvSpPr>
          <p:spPr>
            <a:xfrm>
              <a:off x="1577520" y="1139400"/>
              <a:ext cx="666000" cy="3200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900" spc="-1" strike="noStrike">
                  <a:solidFill>
                    <a:srgbClr val="000000"/>
                  </a:solidFill>
                  <a:latin typeface="Arial"/>
                  <a:ea typeface="Arial"/>
                </a:rPr>
                <a:t>U=1.7</a:t>
              </a:r>
              <a:endParaRPr b="0" lang="en-US" sz="900" spc="-1" strike="noStrike">
                <a:latin typeface="Arial"/>
              </a:endParaRPr>
            </a:p>
          </p:txBody>
        </p:sp>
      </p:grpSp>
      <p:grpSp>
        <p:nvGrpSpPr>
          <p:cNvPr id="287" name="Group 7"/>
          <p:cNvGrpSpPr/>
          <p:nvPr/>
        </p:nvGrpSpPr>
        <p:grpSpPr>
          <a:xfrm>
            <a:off x="959400" y="1763280"/>
            <a:ext cx="2579040" cy="3276000"/>
            <a:chOff x="959400" y="1763280"/>
            <a:chExt cx="2579040" cy="3276000"/>
          </a:xfrm>
        </p:grpSpPr>
        <p:pic>
          <p:nvPicPr>
            <p:cNvPr id="288" name="Google Shape;300;p33" descr=""/>
            <p:cNvPicPr/>
            <p:nvPr/>
          </p:nvPicPr>
          <p:blipFill>
            <a:blip r:embed="rId8"/>
            <a:stretch/>
          </p:blipFill>
          <p:spPr>
            <a:xfrm>
              <a:off x="959400" y="2563560"/>
              <a:ext cx="2579040" cy="2475720"/>
            </a:xfrm>
            <a:prstGeom prst="rect">
              <a:avLst/>
            </a:prstGeom>
            <a:ln>
              <a:noFill/>
            </a:ln>
          </p:spPr>
        </p:pic>
        <p:sp>
          <p:nvSpPr>
            <p:cNvPr id="289" name="CustomShape 8"/>
            <p:cNvSpPr/>
            <p:nvPr/>
          </p:nvSpPr>
          <p:spPr>
            <a:xfrm flipH="1">
              <a:off x="2329560" y="1763280"/>
              <a:ext cx="920520" cy="1212840"/>
            </a:xfrm>
            <a:custGeom>
              <a:avLst/>
              <a:gdLst/>
              <a:ahLst/>
              <a:rect l="l" t="t" r="r" b="b"/>
              <a:pathLst>
                <a:path w="21600" h="21600">
                  <a:moveTo>
                    <a:pt x="0" y="0"/>
                  </a:moveTo>
                  <a:lnTo>
                    <a:pt x="21600" y="21600"/>
                  </a:lnTo>
                </a:path>
              </a:pathLst>
            </a:custGeom>
            <a:noFill/>
            <a:ln w="28440">
              <a:solidFill>
                <a:srgbClr val="999999"/>
              </a:solidFill>
              <a:round/>
              <a:tailEnd len="med" type="triangle" w="med"/>
            </a:ln>
          </p:spPr>
          <p:style>
            <a:lnRef idx="0"/>
            <a:fillRef idx="0"/>
            <a:effectRef idx="0"/>
            <a:fontRef idx="minor"/>
          </p:style>
        </p:sp>
      </p:grpSp>
      <p:grpSp>
        <p:nvGrpSpPr>
          <p:cNvPr id="290" name="Group 9"/>
          <p:cNvGrpSpPr/>
          <p:nvPr/>
        </p:nvGrpSpPr>
        <p:grpSpPr>
          <a:xfrm>
            <a:off x="2934720" y="654120"/>
            <a:ext cx="5924520" cy="4520880"/>
            <a:chOff x="2934720" y="654120"/>
            <a:chExt cx="5924520" cy="4520880"/>
          </a:xfrm>
        </p:grpSpPr>
        <p:sp>
          <p:nvSpPr>
            <p:cNvPr id="291" name="CustomShape 10"/>
            <p:cNvSpPr/>
            <p:nvPr/>
          </p:nvSpPr>
          <p:spPr>
            <a:xfrm>
              <a:off x="3747600" y="4565880"/>
              <a:ext cx="5111640" cy="6091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4285f4"/>
                  </a:solidFill>
                  <a:latin typeface="Arial"/>
                  <a:ea typeface="Arial"/>
                </a:rPr>
                <a:t>Kondo effect give rise two peak around zero frequency and responsible to AFM suppression!</a:t>
              </a:r>
              <a:endParaRPr b="0" lang="en-US" sz="1400" spc="-1" strike="noStrike">
                <a:latin typeface="Arial"/>
              </a:endParaRPr>
            </a:p>
          </p:txBody>
        </p:sp>
        <p:grpSp>
          <p:nvGrpSpPr>
            <p:cNvPr id="292" name="Group 11"/>
            <p:cNvGrpSpPr/>
            <p:nvPr/>
          </p:nvGrpSpPr>
          <p:grpSpPr>
            <a:xfrm>
              <a:off x="2934720" y="654120"/>
              <a:ext cx="5578560" cy="2915280"/>
              <a:chOff x="2934720" y="654120"/>
              <a:chExt cx="5578560" cy="2915280"/>
            </a:xfrm>
          </p:grpSpPr>
          <p:sp>
            <p:nvSpPr>
              <p:cNvPr id="293" name="CustomShape 12"/>
              <p:cNvSpPr/>
              <p:nvPr/>
            </p:nvSpPr>
            <p:spPr>
              <a:xfrm flipH="1">
                <a:off x="6055920" y="1123560"/>
                <a:ext cx="7560" cy="57636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294" name="CustomShape 13"/>
              <p:cNvSpPr/>
              <p:nvPr/>
            </p:nvSpPr>
            <p:spPr>
              <a:xfrm rot="10800000">
                <a:off x="6246720" y="112392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295" name="CustomShape 14"/>
              <p:cNvSpPr/>
              <p:nvPr/>
            </p:nvSpPr>
            <p:spPr>
              <a:xfrm rot="10800000">
                <a:off x="6323040" y="156924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296" name="CustomShape 15"/>
              <p:cNvSpPr/>
              <p:nvPr/>
            </p:nvSpPr>
            <p:spPr>
              <a:xfrm rot="10800000">
                <a:off x="6526800" y="125568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297" name="CustomShape 16"/>
              <p:cNvSpPr/>
              <p:nvPr/>
            </p:nvSpPr>
            <p:spPr>
              <a:xfrm rot="10800000">
                <a:off x="6094440" y="172152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298" name="CustomShape 17"/>
              <p:cNvSpPr/>
              <p:nvPr/>
            </p:nvSpPr>
            <p:spPr>
              <a:xfrm rot="10800000">
                <a:off x="5865840" y="164556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299" name="CustomShape 18"/>
              <p:cNvSpPr/>
              <p:nvPr/>
            </p:nvSpPr>
            <p:spPr>
              <a:xfrm rot="10800000">
                <a:off x="6018120" y="65484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0" name="CustomShape 19"/>
              <p:cNvSpPr/>
              <p:nvPr/>
            </p:nvSpPr>
            <p:spPr>
              <a:xfrm rot="10800000">
                <a:off x="6246720" y="65484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1" name="CustomShape 20"/>
              <p:cNvSpPr/>
              <p:nvPr/>
            </p:nvSpPr>
            <p:spPr>
              <a:xfrm rot="10800000">
                <a:off x="5865840" y="111204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2" name="CustomShape 21"/>
              <p:cNvSpPr/>
              <p:nvPr/>
            </p:nvSpPr>
            <p:spPr>
              <a:xfrm rot="10800000">
                <a:off x="5637240" y="126432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3" name="CustomShape 22"/>
              <p:cNvSpPr/>
              <p:nvPr/>
            </p:nvSpPr>
            <p:spPr>
              <a:xfrm rot="10800000">
                <a:off x="5713560" y="80712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4" name="CustomShape 23"/>
              <p:cNvSpPr/>
              <p:nvPr/>
            </p:nvSpPr>
            <p:spPr>
              <a:xfrm rot="10800000">
                <a:off x="6475320" y="807120"/>
                <a:ext cx="16920" cy="2523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05" name="CustomShape 24"/>
              <p:cNvSpPr/>
              <p:nvPr/>
            </p:nvSpPr>
            <p:spPr>
              <a:xfrm flipH="1" rot="10800000">
                <a:off x="7352280" y="971640"/>
                <a:ext cx="7560" cy="576360"/>
              </a:xfrm>
              <a:custGeom>
                <a:avLst/>
                <a:gdLst/>
                <a:ahLst/>
                <a:rect l="l" t="t" r="r" b="b"/>
                <a:pathLst>
                  <a:path w="21600" h="21600">
                    <a:moveTo>
                      <a:pt x="0" y="0"/>
                    </a:moveTo>
                    <a:lnTo>
                      <a:pt x="21600" y="21600"/>
                    </a:lnTo>
                  </a:path>
                </a:pathLst>
              </a:custGeom>
              <a:noFill/>
              <a:ln w="38160">
                <a:solidFill>
                  <a:schemeClr val="accent1"/>
                </a:solidFill>
                <a:round/>
                <a:tailEnd len="med" type="triangle" w="med"/>
              </a:ln>
            </p:spPr>
            <p:style>
              <a:lnRef idx="0"/>
              <a:fillRef idx="0"/>
              <a:effectRef idx="0"/>
              <a:fontRef idx="minor"/>
            </p:style>
          </p:sp>
          <p:sp>
            <p:nvSpPr>
              <p:cNvPr id="306" name="CustomShape 25"/>
              <p:cNvSpPr/>
              <p:nvPr/>
            </p:nvSpPr>
            <p:spPr>
              <a:xfrm>
                <a:off x="7541280" y="11235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07" name="CustomShape 26"/>
              <p:cNvSpPr/>
              <p:nvPr/>
            </p:nvSpPr>
            <p:spPr>
              <a:xfrm>
                <a:off x="7617600" y="156852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08" name="CustomShape 27"/>
              <p:cNvSpPr/>
              <p:nvPr/>
            </p:nvSpPr>
            <p:spPr>
              <a:xfrm>
                <a:off x="7821720" y="12549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09" name="CustomShape 28"/>
              <p:cNvSpPr/>
              <p:nvPr/>
            </p:nvSpPr>
            <p:spPr>
              <a:xfrm>
                <a:off x="7389000" y="17211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0" name="CustomShape 29"/>
              <p:cNvSpPr/>
              <p:nvPr/>
            </p:nvSpPr>
            <p:spPr>
              <a:xfrm>
                <a:off x="7160400" y="164484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1" name="CustomShape 30"/>
              <p:cNvSpPr/>
              <p:nvPr/>
            </p:nvSpPr>
            <p:spPr>
              <a:xfrm>
                <a:off x="7312680" y="65412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2" name="CustomShape 31"/>
              <p:cNvSpPr/>
              <p:nvPr/>
            </p:nvSpPr>
            <p:spPr>
              <a:xfrm>
                <a:off x="7541280" y="65412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3" name="CustomShape 32"/>
              <p:cNvSpPr/>
              <p:nvPr/>
            </p:nvSpPr>
            <p:spPr>
              <a:xfrm>
                <a:off x="7160400" y="111132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4" name="CustomShape 33"/>
              <p:cNvSpPr/>
              <p:nvPr/>
            </p:nvSpPr>
            <p:spPr>
              <a:xfrm>
                <a:off x="6931800" y="12639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5" name="CustomShape 34"/>
              <p:cNvSpPr/>
              <p:nvPr/>
            </p:nvSpPr>
            <p:spPr>
              <a:xfrm>
                <a:off x="7008120" y="8067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6" name="CustomShape 35"/>
              <p:cNvSpPr/>
              <p:nvPr/>
            </p:nvSpPr>
            <p:spPr>
              <a:xfrm>
                <a:off x="7769880" y="806760"/>
                <a:ext cx="16920" cy="2523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17" name="CustomShape 36"/>
              <p:cNvSpPr/>
              <p:nvPr/>
            </p:nvSpPr>
            <p:spPr>
              <a:xfrm flipH="1" rot="10800000">
                <a:off x="5050080" y="1324080"/>
                <a:ext cx="3462840" cy="33840"/>
              </a:xfrm>
              <a:custGeom>
                <a:avLst/>
                <a:gdLst/>
                <a:ahLst/>
                <a:rect l="l" t="t" r="r" b="b"/>
                <a:pathLst>
                  <a:path w="21600" h="21600">
                    <a:moveTo>
                      <a:pt x="0" y="0"/>
                    </a:moveTo>
                    <a:lnTo>
                      <a:pt x="21600" y="21600"/>
                    </a:lnTo>
                  </a:path>
                </a:pathLst>
              </a:custGeom>
              <a:noFill/>
              <a:ln w="19080">
                <a:solidFill>
                  <a:schemeClr val="accent3"/>
                </a:solidFill>
                <a:prstDash val="dash"/>
                <a:round/>
              </a:ln>
            </p:spPr>
            <p:style>
              <a:lnRef idx="0"/>
              <a:fillRef idx="0"/>
              <a:effectRef idx="0"/>
              <a:fontRef idx="minor"/>
            </p:style>
          </p:sp>
          <p:sp>
            <p:nvSpPr>
              <p:cNvPr id="318" name="CustomShape 37"/>
              <p:cNvSpPr/>
              <p:nvPr/>
            </p:nvSpPr>
            <p:spPr>
              <a:xfrm flipH="1" rot="7014000">
                <a:off x="5904000" y="995400"/>
                <a:ext cx="548280" cy="8640"/>
              </a:xfrm>
              <a:custGeom>
                <a:avLst/>
                <a:gdLst/>
                <a:ahLst/>
                <a:rect l="l" t="t" r="r" b="b"/>
                <a:pathLst>
                  <a:path w="21600" h="21600">
                    <a:moveTo>
                      <a:pt x="0" y="0"/>
                    </a:moveTo>
                    <a:lnTo>
                      <a:pt x="21600" y="21600"/>
                    </a:lnTo>
                  </a:path>
                </a:pathLst>
              </a:custGeom>
              <a:noFill/>
              <a:ln w="19080">
                <a:solidFill>
                  <a:schemeClr val="dk1"/>
                </a:solidFill>
                <a:prstDash val="dash"/>
                <a:round/>
              </a:ln>
            </p:spPr>
            <p:style>
              <a:lnRef idx="0"/>
              <a:fillRef idx="0"/>
              <a:effectRef idx="0"/>
              <a:fontRef idx="minor"/>
            </p:style>
          </p:sp>
          <p:sp>
            <p:nvSpPr>
              <p:cNvPr id="319" name="CustomShape 38"/>
              <p:cNvSpPr/>
              <p:nvPr/>
            </p:nvSpPr>
            <p:spPr>
              <a:xfrm>
                <a:off x="5865120" y="754920"/>
                <a:ext cx="2487600" cy="4420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700" spc="-1" strike="noStrike">
                    <a:solidFill>
                      <a:srgbClr val="000000"/>
                    </a:solidFill>
                    <a:latin typeface="Arial"/>
                    <a:ea typeface="Arial"/>
                  </a:rPr>
                  <a:t>J</a:t>
                </a:r>
                <a:r>
                  <a:rPr b="0" lang="en" sz="1200" spc="-1" strike="noStrike">
                    <a:solidFill>
                      <a:srgbClr val="000000"/>
                    </a:solidFill>
                    <a:latin typeface="Arial"/>
                    <a:ea typeface="Arial"/>
                  </a:rPr>
                  <a:t>k</a:t>
                </a:r>
                <a:endParaRPr b="0" lang="en-US" sz="1200" spc="-1" strike="noStrike">
                  <a:latin typeface="Arial"/>
                </a:endParaRPr>
              </a:p>
            </p:txBody>
          </p:sp>
          <p:pic>
            <p:nvPicPr>
              <p:cNvPr id="320" name="Google Shape;332;p33" descr=""/>
              <p:cNvPicPr/>
              <p:nvPr/>
            </p:nvPicPr>
            <p:blipFill>
              <a:blip r:embed="rId9"/>
              <a:stretch/>
            </p:blipFill>
            <p:spPr>
              <a:xfrm>
                <a:off x="5077440" y="2050560"/>
                <a:ext cx="1082160" cy="322560"/>
              </a:xfrm>
              <a:prstGeom prst="rect">
                <a:avLst/>
              </a:prstGeom>
              <a:ln>
                <a:noFill/>
              </a:ln>
            </p:spPr>
          </p:pic>
          <p:pic>
            <p:nvPicPr>
              <p:cNvPr id="321" name="Google Shape;333;p33" descr=""/>
              <p:cNvPicPr/>
              <p:nvPr/>
            </p:nvPicPr>
            <p:blipFill>
              <a:blip r:embed="rId10"/>
              <a:stretch/>
            </p:blipFill>
            <p:spPr>
              <a:xfrm>
                <a:off x="6931440" y="2171520"/>
                <a:ext cx="975960" cy="235440"/>
              </a:xfrm>
              <a:prstGeom prst="rect">
                <a:avLst/>
              </a:prstGeom>
              <a:ln>
                <a:noFill/>
              </a:ln>
            </p:spPr>
          </p:pic>
          <p:pic>
            <p:nvPicPr>
              <p:cNvPr id="322" name="Google Shape;334;p33" descr=""/>
              <p:cNvPicPr/>
              <p:nvPr/>
            </p:nvPicPr>
            <p:blipFill>
              <a:blip r:embed="rId11"/>
              <a:stretch/>
            </p:blipFill>
            <p:spPr>
              <a:xfrm>
                <a:off x="6584400" y="1405800"/>
                <a:ext cx="254520" cy="356760"/>
              </a:xfrm>
              <a:prstGeom prst="rect">
                <a:avLst/>
              </a:prstGeom>
              <a:ln>
                <a:noFill/>
              </a:ln>
            </p:spPr>
          </p:pic>
          <p:sp>
            <p:nvSpPr>
              <p:cNvPr id="323" name="CustomShape 39"/>
              <p:cNvSpPr/>
              <p:nvPr/>
            </p:nvSpPr>
            <p:spPr>
              <a:xfrm>
                <a:off x="5968440" y="1250640"/>
                <a:ext cx="191160" cy="178920"/>
              </a:xfrm>
              <a:prstGeom prst="ellipse">
                <a:avLst/>
              </a:prstGeom>
              <a:solidFill>
                <a:schemeClr val="lt2"/>
              </a:solidFill>
              <a:ln w="9360">
                <a:solidFill>
                  <a:schemeClr val="dk2"/>
                </a:solidFill>
                <a:round/>
              </a:ln>
            </p:spPr>
            <p:style>
              <a:lnRef idx="0"/>
              <a:fillRef idx="0"/>
              <a:effectRef idx="0"/>
              <a:fontRef idx="minor"/>
            </p:style>
          </p:sp>
          <p:sp>
            <p:nvSpPr>
              <p:cNvPr id="324" name="CustomShape 40"/>
              <p:cNvSpPr/>
              <p:nvPr/>
            </p:nvSpPr>
            <p:spPr>
              <a:xfrm>
                <a:off x="7264080" y="1250640"/>
                <a:ext cx="191160" cy="178920"/>
              </a:xfrm>
              <a:prstGeom prst="ellipse">
                <a:avLst/>
              </a:prstGeom>
              <a:solidFill>
                <a:schemeClr val="lt2"/>
              </a:solidFill>
              <a:ln w="9360">
                <a:solidFill>
                  <a:schemeClr val="dk2"/>
                </a:solidFill>
                <a:round/>
              </a:ln>
            </p:spPr>
            <p:style>
              <a:lnRef idx="0"/>
              <a:fillRef idx="0"/>
              <a:effectRef idx="0"/>
              <a:fontRef idx="minor"/>
            </p:style>
          </p:sp>
          <p:sp>
            <p:nvSpPr>
              <p:cNvPr id="325" name="CustomShape 41"/>
              <p:cNvSpPr/>
              <p:nvPr/>
            </p:nvSpPr>
            <p:spPr>
              <a:xfrm flipH="1" rot="10800000">
                <a:off x="2934360" y="1574640"/>
                <a:ext cx="2601360" cy="1994760"/>
              </a:xfrm>
              <a:custGeom>
                <a:avLst/>
                <a:gdLst/>
                <a:ahLst/>
                <a:rect l="l" t="t" r="r" b="b"/>
                <a:pathLst>
                  <a:path w="21600" h="21600">
                    <a:moveTo>
                      <a:pt x="0" y="0"/>
                    </a:moveTo>
                    <a:lnTo>
                      <a:pt x="21600" y="21600"/>
                    </a:lnTo>
                  </a:path>
                </a:pathLst>
              </a:custGeom>
              <a:noFill/>
              <a:ln w="28440">
                <a:solidFill>
                  <a:srgbClr val="999999"/>
                </a:solidFill>
                <a:round/>
                <a:tailEnd len="med" type="triangle" w="med"/>
              </a:ln>
            </p:spPr>
            <p:style>
              <a:lnRef idx="0"/>
              <a:fillRef idx="0"/>
              <a:effectRef idx="0"/>
              <a:fontRef idx="minor"/>
            </p:style>
          </p:sp>
        </p:grpSp>
      </p:grpSp>
    </p:spTree>
  </p:cSld>
  <mc:AlternateContent>
    <mc:Choice Requires="p14">
      <p:transition spd="slow" p14:dur="2000"/>
    </mc:Choice>
    <mc:Fallback>
      <p:transition spd="slow"/>
    </mc:Fallback>
  </mc:AlternateContent>
  <p:timing>
    <p:tnLst>
      <p:par>
        <p:cTn id="64" dur="indefinite" restart="never" nodeType="tmRoot">
          <p:childTnLst>
            <p:seq>
              <p:cTn id="65" dur="indefinite" nodeType="mainSeq">
                <p:childTnLst>
                  <p:par>
                    <p:cTn id="66" fill="hold">
                      <p:stCondLst>
                        <p:cond delay="indefinite"/>
                      </p:stCondLst>
                      <p:childTnLst>
                        <p:par>
                          <p:cTn id="67" fill="hold">
                            <p:stCondLst>
                              <p:cond delay="0"/>
                            </p:stCondLst>
                            <p:childTnLst>
                              <p:par>
                                <p:cTn id="68" nodeType="clickEffect" fill="hold" presetClass="entr" presetID="10">
                                  <p:stCondLst>
                                    <p:cond delay="0"/>
                                  </p:stCondLst>
                                  <p:childTnLst>
                                    <p:set>
                                      <p:cBhvr>
                                        <p:cTn id="69" dur="1" fill="hold">
                                          <p:stCondLst>
                                            <p:cond delay="0"/>
                                          </p:stCondLst>
                                        </p:cTn>
                                        <p:tgtEl>
                                          <p:spTgt spid="282"/>
                                        </p:tgtEl>
                                        <p:attrNameLst>
                                          <p:attrName>style.visibility</p:attrName>
                                        </p:attrNameLst>
                                      </p:cBhvr>
                                      <p:to>
                                        <p:strVal val="visible"/>
                                      </p:to>
                                    </p:set>
                                    <p:animEffect filter="fade" transition="in">
                                      <p:cBhvr additive="repl">
                                        <p:cTn id="70" dur="1000"/>
                                        <p:tgtEl>
                                          <p:spTgt spid="282"/>
                                        </p:tgtEl>
                                      </p:cBhvr>
                                    </p:animEffect>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10">
                                  <p:stCondLst>
                                    <p:cond delay="0"/>
                                  </p:stCondLst>
                                  <p:childTnLst>
                                    <p:set>
                                      <p:cBhvr>
                                        <p:cTn id="74" dur="1" fill="hold">
                                          <p:stCondLst>
                                            <p:cond delay="0"/>
                                          </p:stCondLst>
                                        </p:cTn>
                                        <p:tgtEl>
                                          <p:spTgt spid="278"/>
                                        </p:tgtEl>
                                        <p:attrNameLst>
                                          <p:attrName>style.visibility</p:attrName>
                                        </p:attrNameLst>
                                      </p:cBhvr>
                                      <p:to>
                                        <p:strVal val="visible"/>
                                      </p:to>
                                    </p:set>
                                    <p:animEffect filter="fade" transition="in">
                                      <p:cBhvr additive="repl">
                                        <p:cTn id="75" dur="1000"/>
                                        <p:tgtEl>
                                          <p:spTgt spid="278"/>
                                        </p:tgtEl>
                                      </p:cBhvr>
                                    </p:animEffect>
                                  </p:childTnLst>
                                </p:cTn>
                              </p:par>
                            </p:childTnLst>
                          </p:cTn>
                        </p:par>
                      </p:childTnLst>
                    </p:cTn>
                  </p:par>
                  <p:par>
                    <p:cTn id="76" fill="hold">
                      <p:stCondLst>
                        <p:cond delay="indefinite"/>
                      </p:stCondLst>
                      <p:childTnLst>
                        <p:par>
                          <p:cTn id="77" fill="hold">
                            <p:stCondLst>
                              <p:cond delay="0"/>
                            </p:stCondLst>
                            <p:childTnLst>
                              <p:par>
                                <p:cTn id="78" nodeType="clickEffect" fill="hold" presetClass="entr" presetID="10">
                                  <p:stCondLst>
                                    <p:cond delay="0"/>
                                  </p:stCondLst>
                                  <p:childTnLst>
                                    <p:set>
                                      <p:cBhvr>
                                        <p:cTn id="79" dur="1" fill="hold">
                                          <p:stCondLst>
                                            <p:cond delay="0"/>
                                          </p:stCondLst>
                                        </p:cTn>
                                        <p:tgtEl>
                                          <p:spTgt spid="287"/>
                                        </p:tgtEl>
                                        <p:attrNameLst>
                                          <p:attrName>style.visibility</p:attrName>
                                        </p:attrNameLst>
                                      </p:cBhvr>
                                      <p:to>
                                        <p:strVal val="visible"/>
                                      </p:to>
                                    </p:set>
                                    <p:animEffect filter="fade" transition="in">
                                      <p:cBhvr additive="repl">
                                        <p:cTn id="80" dur="1000"/>
                                        <p:tgtEl>
                                          <p:spTgt spid="287"/>
                                        </p:tgtEl>
                                      </p:cBhvr>
                                    </p:animEffect>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10">
                                  <p:stCondLst>
                                    <p:cond delay="0"/>
                                  </p:stCondLst>
                                  <p:childTnLst>
                                    <p:set>
                                      <p:cBhvr>
                                        <p:cTn id="84" dur="1" fill="hold">
                                          <p:stCondLst>
                                            <p:cond delay="0"/>
                                          </p:stCondLst>
                                        </p:cTn>
                                        <p:tgtEl>
                                          <p:spTgt spid="290"/>
                                        </p:tgtEl>
                                        <p:attrNameLst>
                                          <p:attrName>style.visibility</p:attrName>
                                        </p:attrNameLst>
                                      </p:cBhvr>
                                      <p:to>
                                        <p:strVal val="visible"/>
                                      </p:to>
                                    </p:set>
                                    <p:animEffect filter="fade" transition="in">
                                      <p:cBhvr additive="repl">
                                        <p:cTn id="85" dur="1000"/>
                                        <p:tgtEl>
                                          <p:spTgt spid="290"/>
                                        </p:tgtEl>
                                      </p:cBhvr>
                                    </p:animEffect>
                                  </p:childTnLst>
                                </p:cTn>
                              </p:par>
                            </p:childTnLst>
                          </p:cTn>
                        </p:par>
                      </p:childTnLst>
                    </p:cTn>
                  </p:par>
                  <p:par>
                    <p:cTn id="86" fill="hold">
                      <p:stCondLst>
                        <p:cond delay="indefinite"/>
                      </p:stCondLst>
                      <p:childTnLst>
                        <p:par>
                          <p:cTn id="87" fill="hold">
                            <p:stCondLst>
                              <p:cond delay="0"/>
                            </p:stCondLst>
                            <p:childTnLst>
                              <p:par>
                                <p:cTn id="88" nodeType="clickEffect" fill="hold" presetClass="entr" presetID="10">
                                  <p:stCondLst>
                                    <p:cond delay="0"/>
                                  </p:stCondLst>
                                  <p:childTnLst>
                                    <p:set>
                                      <p:cBhvr>
                                        <p:cTn id="89" dur="1" fill="hold">
                                          <p:stCondLst>
                                            <p:cond delay="0"/>
                                          </p:stCondLst>
                                        </p:cTn>
                                        <p:tgtEl>
                                          <p:spTgt spid="277"/>
                                        </p:tgtEl>
                                        <p:attrNameLst>
                                          <p:attrName>style.visibility</p:attrName>
                                        </p:attrNameLst>
                                      </p:cBhvr>
                                      <p:to>
                                        <p:strVal val="visible"/>
                                      </p:to>
                                    </p:set>
                                    <p:animEffect filter="fade" transition="in">
                                      <p:cBhvr additive="repl">
                                        <p:cTn id="90"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CustomShape 1"/>
          <p:cNvSpPr/>
          <p:nvPr/>
        </p:nvSpPr>
        <p:spPr>
          <a:xfrm>
            <a:off x="2560320" y="365760"/>
            <a:ext cx="671400" cy="341640"/>
          </a:xfrm>
          <a:prstGeom prst="rect">
            <a:avLst/>
          </a:prstGeom>
          <a:noFill/>
          <a:ln>
            <a:noFill/>
          </a:ln>
        </p:spPr>
        <p:style>
          <a:lnRef idx="0"/>
          <a:fillRef idx="0"/>
          <a:effectRef idx="0"/>
          <a:fontRef idx="minor"/>
        </p:style>
      </p:sp>
      <p:sp>
        <p:nvSpPr>
          <p:cNvPr id="327" name="CustomShape 2"/>
          <p:cNvSpPr/>
          <p:nvPr/>
        </p:nvSpPr>
        <p:spPr>
          <a:xfrm>
            <a:off x="76680" y="-5040"/>
            <a:ext cx="8307360" cy="34308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1600" spc="-1" strike="noStrike">
                <a:solidFill>
                  <a:srgbClr val="000000"/>
                </a:solidFill>
                <a:latin typeface="Arial"/>
                <a:ea typeface="Arial"/>
              </a:rPr>
              <a:t>Experiment and theory for suppression of T</a:t>
            </a:r>
            <a:r>
              <a:rPr b="0" lang="en" sz="1600" spc="-1" strike="noStrike" baseline="-25000">
                <a:solidFill>
                  <a:srgbClr val="000000"/>
                </a:solidFill>
                <a:latin typeface="Arial"/>
                <a:ea typeface="Arial"/>
              </a:rPr>
              <a:t>IMT</a:t>
            </a:r>
            <a:r>
              <a:rPr b="0" lang="en" sz="1600" spc="-1" strike="noStrike">
                <a:solidFill>
                  <a:srgbClr val="000000"/>
                </a:solidFill>
                <a:latin typeface="Arial"/>
                <a:ea typeface="Arial"/>
              </a:rPr>
              <a:t> in CdS/V</a:t>
            </a:r>
            <a:r>
              <a:rPr b="0" lang="en" sz="1600" spc="-1" strike="noStrike" baseline="-25000">
                <a:solidFill>
                  <a:srgbClr val="000000"/>
                </a:solidFill>
                <a:latin typeface="Arial"/>
                <a:ea typeface="Arial"/>
              </a:rPr>
              <a:t>2</a:t>
            </a:r>
            <a:r>
              <a:rPr b="0" lang="en" sz="1600" spc="-1" strike="noStrike">
                <a:solidFill>
                  <a:srgbClr val="000000"/>
                </a:solidFill>
                <a:latin typeface="Arial"/>
                <a:ea typeface="Arial"/>
              </a:rPr>
              <a:t>O</a:t>
            </a:r>
            <a:r>
              <a:rPr b="0" lang="en" sz="1600" spc="-1" strike="noStrike" baseline="-25000">
                <a:solidFill>
                  <a:srgbClr val="000000"/>
                </a:solidFill>
                <a:latin typeface="Arial"/>
                <a:ea typeface="Arial"/>
              </a:rPr>
              <a:t>3</a:t>
            </a:r>
            <a:r>
              <a:rPr b="0" lang="en" sz="1600" spc="-1" strike="noStrike">
                <a:solidFill>
                  <a:srgbClr val="000000"/>
                </a:solidFill>
                <a:latin typeface="Arial"/>
                <a:ea typeface="Arial"/>
              </a:rPr>
              <a:t>  </a:t>
            </a:r>
            <a:endParaRPr b="0" lang="en-US" sz="1600" spc="-1" strike="noStrike">
              <a:latin typeface="Arial"/>
            </a:endParaRPr>
          </a:p>
          <a:p>
            <a:pPr>
              <a:lnSpc>
                <a:spcPct val="100000"/>
              </a:lnSpc>
              <a:tabLst>
                <a:tab algn="l" pos="0"/>
              </a:tabLst>
            </a:pPr>
            <a:endParaRPr b="0" lang="en-US" sz="1600" spc="-1" strike="noStrike">
              <a:latin typeface="Arial"/>
            </a:endParaRPr>
          </a:p>
        </p:txBody>
      </p:sp>
      <p:grpSp>
        <p:nvGrpSpPr>
          <p:cNvPr id="328" name="Group 3"/>
          <p:cNvGrpSpPr/>
          <p:nvPr/>
        </p:nvGrpSpPr>
        <p:grpSpPr>
          <a:xfrm>
            <a:off x="441720" y="2241720"/>
            <a:ext cx="2444040" cy="1958760"/>
            <a:chOff x="441720" y="2241720"/>
            <a:chExt cx="2444040" cy="1958760"/>
          </a:xfrm>
        </p:grpSpPr>
        <p:pic>
          <p:nvPicPr>
            <p:cNvPr id="329" name="Google Shape;345;p34" descr=""/>
            <p:cNvPicPr/>
            <p:nvPr/>
          </p:nvPicPr>
          <p:blipFill>
            <a:blip r:embed="rId1"/>
            <a:stretch/>
          </p:blipFill>
          <p:spPr>
            <a:xfrm>
              <a:off x="441720" y="2241720"/>
              <a:ext cx="2223720" cy="1958760"/>
            </a:xfrm>
            <a:prstGeom prst="rect">
              <a:avLst/>
            </a:prstGeom>
            <a:ln>
              <a:noFill/>
            </a:ln>
          </p:spPr>
        </p:pic>
        <p:sp>
          <p:nvSpPr>
            <p:cNvPr id="330" name="CustomShape 4"/>
            <p:cNvSpPr/>
            <p:nvPr/>
          </p:nvSpPr>
          <p:spPr>
            <a:xfrm>
              <a:off x="1776960" y="3205080"/>
              <a:ext cx="1108800" cy="26460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200" spc="-1" strike="noStrike">
                  <a:solidFill>
                    <a:srgbClr val="000000"/>
                  </a:solidFill>
                  <a:latin typeface="Arial"/>
                  <a:ea typeface="Arial"/>
                </a:rPr>
                <a:t>CdS/V</a:t>
              </a:r>
              <a:r>
                <a:rPr b="0" lang="en" sz="1200" spc="-1" strike="noStrike" baseline="-25000">
                  <a:solidFill>
                    <a:srgbClr val="000000"/>
                  </a:solidFill>
                  <a:latin typeface="Arial"/>
                  <a:ea typeface="Arial"/>
                </a:rPr>
                <a:t>2</a:t>
              </a:r>
              <a:r>
                <a:rPr b="0" lang="en" sz="1200" spc="-1" strike="noStrike">
                  <a:solidFill>
                    <a:srgbClr val="000000"/>
                  </a:solidFill>
                  <a:latin typeface="Arial"/>
                  <a:ea typeface="Arial"/>
                </a:rPr>
                <a:t>O</a:t>
              </a:r>
              <a:r>
                <a:rPr b="0" lang="en" sz="1200" spc="-1" strike="noStrike" baseline="-25000">
                  <a:solidFill>
                    <a:srgbClr val="000000"/>
                  </a:solidFill>
                  <a:latin typeface="Arial"/>
                  <a:ea typeface="Arial"/>
                </a:rPr>
                <a:t>3 </a:t>
              </a:r>
              <a:endParaRPr b="0" lang="en-US" sz="1200" spc="-1" strike="noStrike">
                <a:latin typeface="Arial"/>
              </a:endParaRPr>
            </a:p>
          </p:txBody>
        </p:sp>
      </p:grpSp>
      <p:pic>
        <p:nvPicPr>
          <p:cNvPr id="331" name="Google Shape;347;p34" descr=""/>
          <p:cNvPicPr/>
          <p:nvPr/>
        </p:nvPicPr>
        <p:blipFill>
          <a:blip r:embed="rId2"/>
          <a:stretch/>
        </p:blipFill>
        <p:spPr>
          <a:xfrm>
            <a:off x="8068320" y="4741200"/>
            <a:ext cx="1069920" cy="369360"/>
          </a:xfrm>
          <a:prstGeom prst="rect">
            <a:avLst/>
          </a:prstGeom>
          <a:ln>
            <a:noFill/>
          </a:ln>
        </p:spPr>
      </p:pic>
      <p:pic>
        <p:nvPicPr>
          <p:cNvPr id="332" name="Google Shape;348;p34" descr=""/>
          <p:cNvPicPr/>
          <p:nvPr/>
        </p:nvPicPr>
        <p:blipFill>
          <a:blip r:embed="rId3"/>
          <a:stretch/>
        </p:blipFill>
        <p:spPr>
          <a:xfrm>
            <a:off x="1001520" y="895320"/>
            <a:ext cx="1504440" cy="1300680"/>
          </a:xfrm>
          <a:prstGeom prst="rect">
            <a:avLst/>
          </a:prstGeom>
          <a:ln>
            <a:noFill/>
          </a:ln>
        </p:spPr>
      </p:pic>
      <p:sp>
        <p:nvSpPr>
          <p:cNvPr id="333" name="CustomShape 5"/>
          <p:cNvSpPr/>
          <p:nvPr/>
        </p:nvSpPr>
        <p:spPr>
          <a:xfrm>
            <a:off x="1199520" y="365760"/>
            <a:ext cx="3393000" cy="396000"/>
          </a:xfrm>
          <a:prstGeom prst="rect">
            <a:avLst/>
          </a:prstGeom>
          <a:solidFill>
            <a:schemeClr val="lt1"/>
          </a:solidFill>
          <a:ln w="9360">
            <a:solidFill>
              <a:schemeClr val="lt1"/>
            </a:solidFill>
            <a:round/>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4285f4"/>
                </a:solidFill>
                <a:latin typeface="Arial"/>
                <a:ea typeface="Arial"/>
              </a:rPr>
              <a:t>Experiment</a:t>
            </a:r>
            <a:endParaRPr b="0" lang="en-US" sz="1400" spc="-1" strike="noStrike">
              <a:latin typeface="Arial"/>
            </a:endParaRPr>
          </a:p>
        </p:txBody>
      </p:sp>
      <p:sp>
        <p:nvSpPr>
          <p:cNvPr id="334" name="CustomShape 6"/>
          <p:cNvSpPr/>
          <p:nvPr/>
        </p:nvSpPr>
        <p:spPr>
          <a:xfrm>
            <a:off x="7174080" y="1002240"/>
            <a:ext cx="388080" cy="4111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500" spc="-1" strike="noStrike">
                <a:solidFill>
                  <a:srgbClr val="000000"/>
                </a:solidFill>
                <a:latin typeface="Arial"/>
                <a:ea typeface="Arial"/>
              </a:rPr>
              <a:t>Γ</a:t>
            </a:r>
            <a:endParaRPr b="0" lang="en-US" sz="1500" spc="-1" strike="noStrike">
              <a:latin typeface="Arial"/>
            </a:endParaRPr>
          </a:p>
        </p:txBody>
      </p:sp>
      <p:sp>
        <p:nvSpPr>
          <p:cNvPr id="335" name="CustomShape 7"/>
          <p:cNvSpPr/>
          <p:nvPr/>
        </p:nvSpPr>
        <p:spPr>
          <a:xfrm>
            <a:off x="5124240" y="365760"/>
            <a:ext cx="3393000" cy="396000"/>
          </a:xfrm>
          <a:prstGeom prst="rect">
            <a:avLst/>
          </a:prstGeom>
          <a:solidFill>
            <a:schemeClr val="lt1"/>
          </a:solidFill>
          <a:ln w="9360">
            <a:solidFill>
              <a:schemeClr val="lt1"/>
            </a:solidFill>
            <a:round/>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4285f4"/>
                </a:solidFill>
                <a:latin typeface="Arial"/>
                <a:ea typeface="Arial"/>
              </a:rPr>
              <a:t>Theory</a:t>
            </a:r>
            <a:endParaRPr b="0" lang="en-US" sz="1400" spc="-1" strike="noStrike">
              <a:latin typeface="Arial"/>
            </a:endParaRPr>
          </a:p>
        </p:txBody>
      </p:sp>
      <p:pic>
        <p:nvPicPr>
          <p:cNvPr id="336" name="Google Shape;352;p34" descr=""/>
          <p:cNvPicPr/>
          <p:nvPr/>
        </p:nvPicPr>
        <p:blipFill>
          <a:blip r:embed="rId4"/>
          <a:stretch/>
        </p:blipFill>
        <p:spPr>
          <a:xfrm>
            <a:off x="5005800" y="708120"/>
            <a:ext cx="2223720" cy="870120"/>
          </a:xfrm>
          <a:prstGeom prst="rect">
            <a:avLst/>
          </a:prstGeom>
          <a:ln>
            <a:noFill/>
          </a:ln>
        </p:spPr>
      </p:pic>
      <p:grpSp>
        <p:nvGrpSpPr>
          <p:cNvPr id="337" name="Group 8"/>
          <p:cNvGrpSpPr/>
          <p:nvPr/>
        </p:nvGrpSpPr>
        <p:grpSpPr>
          <a:xfrm>
            <a:off x="365400" y="3729240"/>
            <a:ext cx="3467520" cy="1133640"/>
            <a:chOff x="365400" y="3729240"/>
            <a:chExt cx="3467520" cy="1133640"/>
          </a:xfrm>
        </p:grpSpPr>
        <p:sp>
          <p:nvSpPr>
            <p:cNvPr id="338" name="CustomShape 9"/>
            <p:cNvSpPr/>
            <p:nvPr/>
          </p:nvSpPr>
          <p:spPr>
            <a:xfrm>
              <a:off x="365400" y="4378320"/>
              <a:ext cx="3467520" cy="48456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buClr>
                  <a:srgbClr val="000000"/>
                </a:buClr>
                <a:buFont typeface="Noto Sans Symbols"/>
                <a:buChar char="●"/>
              </a:pPr>
              <a:r>
                <a:rPr b="0" lang="en" sz="1200" spc="-1" strike="noStrike">
                  <a:solidFill>
                    <a:srgbClr val="000000"/>
                  </a:solidFill>
                  <a:latin typeface="Arial"/>
                  <a:ea typeface="Arial"/>
                </a:rPr>
                <a:t>suppression of Transition temperature T</a:t>
              </a:r>
              <a:r>
                <a:rPr b="0" lang="en" sz="1200" spc="-1" strike="noStrike" baseline="-25000">
                  <a:solidFill>
                    <a:srgbClr val="000000"/>
                  </a:solidFill>
                  <a:latin typeface="Arial"/>
                  <a:ea typeface="Arial"/>
                </a:rPr>
                <a:t>IMT</a:t>
              </a:r>
              <a:r>
                <a:rPr b="0" lang="en" sz="1200" spc="-1" strike="noStrike">
                  <a:solidFill>
                    <a:srgbClr val="000000"/>
                  </a:solidFill>
                  <a:latin typeface="Arial"/>
                  <a:ea typeface="Arial"/>
                </a:rPr>
                <a:t> observed in CdS/V</a:t>
              </a:r>
              <a:r>
                <a:rPr b="0" lang="en" sz="1200" spc="-1" strike="noStrike" baseline="-25000">
                  <a:solidFill>
                    <a:srgbClr val="000000"/>
                  </a:solidFill>
                  <a:latin typeface="Arial"/>
                  <a:ea typeface="Arial"/>
                </a:rPr>
                <a:t>2</a:t>
              </a:r>
              <a:r>
                <a:rPr b="0" lang="en" sz="1200" spc="-1" strike="noStrike">
                  <a:solidFill>
                    <a:srgbClr val="000000"/>
                  </a:solidFill>
                  <a:latin typeface="Arial"/>
                  <a:ea typeface="Arial"/>
                </a:rPr>
                <a:t>O</a:t>
              </a:r>
              <a:r>
                <a:rPr b="0" lang="en" sz="1200" spc="-1" strike="noStrike" baseline="-25000">
                  <a:solidFill>
                    <a:srgbClr val="000000"/>
                  </a:solidFill>
                  <a:latin typeface="Arial"/>
                  <a:ea typeface="Arial"/>
                </a:rPr>
                <a:t>3</a:t>
              </a:r>
              <a:endParaRPr b="0" lang="en-US" sz="1200" spc="-1" strike="noStrike">
                <a:latin typeface="Arial"/>
              </a:endParaRPr>
            </a:p>
          </p:txBody>
        </p:sp>
        <p:sp>
          <p:nvSpPr>
            <p:cNvPr id="339" name="CustomShape 10"/>
            <p:cNvSpPr/>
            <p:nvPr/>
          </p:nvSpPr>
          <p:spPr>
            <a:xfrm rot="10800000">
              <a:off x="1002240" y="3729240"/>
              <a:ext cx="1100880" cy="3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grpSp>
        <p:nvGrpSpPr>
          <p:cNvPr id="340" name="Group 11"/>
          <p:cNvGrpSpPr/>
          <p:nvPr/>
        </p:nvGrpSpPr>
        <p:grpSpPr>
          <a:xfrm>
            <a:off x="4593240" y="1931400"/>
            <a:ext cx="4195080" cy="2905920"/>
            <a:chOff x="4593240" y="1931400"/>
            <a:chExt cx="4195080" cy="2905920"/>
          </a:xfrm>
        </p:grpSpPr>
        <p:sp>
          <p:nvSpPr>
            <p:cNvPr id="341" name="CustomShape 12"/>
            <p:cNvSpPr/>
            <p:nvPr/>
          </p:nvSpPr>
          <p:spPr>
            <a:xfrm>
              <a:off x="4593240" y="4299120"/>
              <a:ext cx="4195080" cy="53820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000000"/>
                </a:buClr>
                <a:buFont typeface="Noto Sans Symbols"/>
                <a:buChar char="●"/>
              </a:pPr>
              <a:r>
                <a:rPr b="0" lang="en" sz="1200" spc="-1" strike="noStrike">
                  <a:solidFill>
                    <a:srgbClr val="000000"/>
                  </a:solidFill>
                  <a:latin typeface="Arial"/>
                  <a:ea typeface="Arial"/>
                </a:rPr>
                <a:t>For HM-AFM coupled with metallic bath, Transition temperature suppresses with increasing </a:t>
              </a:r>
              <a:r>
                <a:rPr b="0" lang="en" sz="1200" spc="-1" strike="noStrike">
                  <a:solidFill>
                    <a:srgbClr val="1c1c1c"/>
                  </a:solidFill>
                  <a:latin typeface="Arial"/>
                  <a:ea typeface="Arial"/>
                </a:rPr>
                <a:t>Γ.</a:t>
              </a:r>
              <a:r>
                <a:rPr b="0" lang="en" sz="1200" spc="-1" strike="noStrike">
                  <a:solidFill>
                    <a:srgbClr val="000000"/>
                  </a:solidFill>
                  <a:latin typeface="Arial"/>
                  <a:ea typeface="Arial"/>
                </a:rPr>
                <a:t> </a:t>
              </a:r>
              <a:endParaRPr b="0" lang="en-US" sz="1200" spc="-1" strike="noStrike">
                <a:latin typeface="Arial"/>
              </a:endParaRPr>
            </a:p>
            <a:p>
              <a:pPr marL="216000" indent="-178560">
                <a:lnSpc>
                  <a:spcPct val="100000"/>
                </a:lnSpc>
                <a:spcBef>
                  <a:spcPts val="567"/>
                </a:spcBef>
                <a:tabLst>
                  <a:tab algn="l" pos="0"/>
                </a:tabLst>
              </a:pPr>
              <a:endParaRPr b="0" lang="en-US" sz="1200" spc="-1" strike="noStrike">
                <a:latin typeface="Arial"/>
              </a:endParaRPr>
            </a:p>
          </p:txBody>
        </p:sp>
        <p:grpSp>
          <p:nvGrpSpPr>
            <p:cNvPr id="342" name="Group 13"/>
            <p:cNvGrpSpPr/>
            <p:nvPr/>
          </p:nvGrpSpPr>
          <p:grpSpPr>
            <a:xfrm>
              <a:off x="5262480" y="1931400"/>
              <a:ext cx="2194560" cy="2124720"/>
              <a:chOff x="5262480" y="1931400"/>
              <a:chExt cx="2194560" cy="2124720"/>
            </a:xfrm>
          </p:grpSpPr>
          <p:pic>
            <p:nvPicPr>
              <p:cNvPr id="343" name="Google Shape;359;p34" descr=""/>
              <p:cNvPicPr/>
              <p:nvPr/>
            </p:nvPicPr>
            <p:blipFill>
              <a:blip r:embed="rId5"/>
              <a:stretch/>
            </p:blipFill>
            <p:spPr>
              <a:xfrm>
                <a:off x="5262480" y="1931400"/>
                <a:ext cx="2194560" cy="2124720"/>
              </a:xfrm>
              <a:prstGeom prst="rect">
                <a:avLst/>
              </a:prstGeom>
              <a:ln>
                <a:noFill/>
              </a:ln>
            </p:spPr>
          </p:pic>
          <p:sp>
            <p:nvSpPr>
              <p:cNvPr id="344" name="CustomShape 14"/>
              <p:cNvSpPr/>
              <p:nvPr/>
            </p:nvSpPr>
            <p:spPr>
              <a:xfrm>
                <a:off x="5726160" y="2077920"/>
                <a:ext cx="1227960" cy="2577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200" spc="-1" strike="noStrike">
                    <a:solidFill>
                      <a:srgbClr val="000000"/>
                    </a:solidFill>
                    <a:latin typeface="Arial"/>
                    <a:ea typeface="Arial"/>
                  </a:rPr>
                  <a:t>U=1.7</a:t>
                </a:r>
                <a:endParaRPr b="0" lang="en-US" sz="1200" spc="-1" strike="noStrike">
                  <a:latin typeface="Arial"/>
                </a:endParaRPr>
              </a:p>
            </p:txBody>
          </p:sp>
        </p:grpSp>
        <p:sp>
          <p:nvSpPr>
            <p:cNvPr id="345" name="CustomShape 15"/>
            <p:cNvSpPr/>
            <p:nvPr/>
          </p:nvSpPr>
          <p:spPr>
            <a:xfrm rot="10800000">
              <a:off x="5802840" y="3424320"/>
              <a:ext cx="1100880" cy="3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91" dur="indefinite" restart="never" nodeType="tmRoot">
          <p:childTnLst>
            <p:seq>
              <p:cTn id="92" dur="indefinite" nodeType="mainSeq">
                <p:childTnLst>
                  <p:par>
                    <p:cTn id="93" fill="hold">
                      <p:stCondLst>
                        <p:cond delay="indefinite"/>
                      </p:stCondLst>
                      <p:childTnLst>
                        <p:par>
                          <p:cTn id="94" fill="hold">
                            <p:stCondLst>
                              <p:cond delay="0"/>
                            </p:stCondLst>
                            <p:childTnLst>
                              <p:par>
                                <p:cTn id="95" nodeType="clickEffect" fill="hold" presetClass="entr" presetID="10">
                                  <p:stCondLst>
                                    <p:cond delay="0"/>
                                  </p:stCondLst>
                                  <p:childTnLst>
                                    <p:set>
                                      <p:cBhvr>
                                        <p:cTn id="96" dur="1" fill="hold">
                                          <p:stCondLst>
                                            <p:cond delay="0"/>
                                          </p:stCondLst>
                                        </p:cTn>
                                        <p:tgtEl>
                                          <p:spTgt spid="337"/>
                                        </p:tgtEl>
                                        <p:attrNameLst>
                                          <p:attrName>style.visibility</p:attrName>
                                        </p:attrNameLst>
                                      </p:cBhvr>
                                      <p:to>
                                        <p:strVal val="visible"/>
                                      </p:to>
                                    </p:set>
                                    <p:animEffect filter="fade" transition="in">
                                      <p:cBhvr additive="repl">
                                        <p:cTn id="97" dur="1000"/>
                                        <p:tgtEl>
                                          <p:spTgt spid="337"/>
                                        </p:tgtEl>
                                      </p:cBhvr>
                                    </p:animEffect>
                                  </p:childTnLst>
                                </p:cTn>
                              </p:par>
                            </p:childTnLst>
                          </p:cTn>
                        </p:par>
                      </p:childTnLst>
                    </p:cTn>
                  </p:par>
                  <p:par>
                    <p:cTn id="98" fill="hold">
                      <p:stCondLst>
                        <p:cond delay="indefinite"/>
                      </p:stCondLst>
                      <p:childTnLst>
                        <p:par>
                          <p:cTn id="99" fill="hold">
                            <p:stCondLst>
                              <p:cond delay="0"/>
                            </p:stCondLst>
                            <p:childTnLst>
                              <p:par>
                                <p:cTn id="100" nodeType="clickEffect" fill="hold" presetClass="entr" presetID="10">
                                  <p:stCondLst>
                                    <p:cond delay="0"/>
                                  </p:stCondLst>
                                  <p:childTnLst>
                                    <p:set>
                                      <p:cBhvr>
                                        <p:cTn id="101" dur="1" fill="hold">
                                          <p:stCondLst>
                                            <p:cond delay="0"/>
                                          </p:stCondLst>
                                        </p:cTn>
                                        <p:tgtEl>
                                          <p:spTgt spid="340"/>
                                        </p:tgtEl>
                                        <p:attrNameLst>
                                          <p:attrName>style.visibility</p:attrName>
                                        </p:attrNameLst>
                                      </p:cBhvr>
                                      <p:to>
                                        <p:strVal val="visible"/>
                                      </p:to>
                                    </p:set>
                                    <p:animEffect filter="fade" transition="in">
                                      <p:cBhvr additive="repl">
                                        <p:cTn id="102"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548640" y="2378880"/>
            <a:ext cx="3744360" cy="653040"/>
          </a:xfrm>
          <a:prstGeom prst="rect">
            <a:avLst/>
          </a:prstGeom>
          <a:noFill/>
          <a:ln>
            <a:noFill/>
          </a:ln>
        </p:spPr>
        <p:style>
          <a:lnRef idx="0"/>
          <a:fillRef idx="0"/>
          <a:effectRef idx="0"/>
          <a:fontRef idx="minor"/>
        </p:style>
      </p:sp>
      <p:sp>
        <p:nvSpPr>
          <p:cNvPr id="347" name="CustomShape 2"/>
          <p:cNvSpPr/>
          <p:nvPr/>
        </p:nvSpPr>
        <p:spPr>
          <a:xfrm>
            <a:off x="731520" y="4671360"/>
            <a:ext cx="8226360" cy="4345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500" spc="-1" strike="noStrike">
                <a:solidFill>
                  <a:srgbClr val="ff4000"/>
                </a:solidFill>
                <a:highlight>
                  <a:srgbClr val="ffffff"/>
                </a:highlight>
                <a:latin typeface="Arial"/>
                <a:ea typeface="Arial"/>
              </a:rPr>
              <a:t> </a:t>
            </a:r>
            <a:endParaRPr b="0" lang="en-US" sz="1500" spc="-1" strike="noStrike">
              <a:latin typeface="Arial"/>
            </a:endParaRPr>
          </a:p>
        </p:txBody>
      </p:sp>
      <p:sp>
        <p:nvSpPr>
          <p:cNvPr id="348" name="CustomShape 3"/>
          <p:cNvSpPr/>
          <p:nvPr/>
        </p:nvSpPr>
        <p:spPr>
          <a:xfrm>
            <a:off x="5751360" y="3714480"/>
            <a:ext cx="2935080" cy="5828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SzPct val="45000"/>
              <a:buFont typeface="Wingdings" charset="2"/>
              <a:buChar char=""/>
              <a:tabLst>
                <a:tab algn="l" pos="0"/>
              </a:tabLst>
            </a:pPr>
            <a:r>
              <a:rPr b="0" lang="en" sz="1300" spc="-1" strike="noStrike">
                <a:solidFill>
                  <a:srgbClr val="ff4000"/>
                </a:solidFill>
                <a:latin typeface="Arial"/>
                <a:ea typeface="Arial"/>
              </a:rPr>
              <a:t>What happen to the transition as a function of </a:t>
            </a:r>
            <a:r>
              <a:rPr b="0" lang="en" sz="1400" spc="-1" strike="noStrike">
                <a:solidFill>
                  <a:srgbClr val="c9211e"/>
                </a:solidFill>
                <a:latin typeface="Arial"/>
                <a:ea typeface="Arial"/>
              </a:rPr>
              <a:t>Γ</a:t>
            </a:r>
            <a:r>
              <a:rPr b="0" lang="en" sz="1300" spc="-1" strike="noStrike">
                <a:solidFill>
                  <a:srgbClr val="ff4000"/>
                </a:solidFill>
                <a:latin typeface="Arial"/>
                <a:ea typeface="Arial"/>
              </a:rPr>
              <a:t>?</a:t>
            </a:r>
            <a:endParaRPr b="0" lang="en-US" sz="1300" spc="-1" strike="noStrike">
              <a:latin typeface="Arial"/>
            </a:endParaRPr>
          </a:p>
        </p:txBody>
      </p:sp>
      <p:sp>
        <p:nvSpPr>
          <p:cNvPr id="349" name="CustomShape 4"/>
          <p:cNvSpPr/>
          <p:nvPr/>
        </p:nvSpPr>
        <p:spPr>
          <a:xfrm>
            <a:off x="2133720" y="68400"/>
            <a:ext cx="5289480" cy="34308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1600" spc="-1" strike="noStrike">
                <a:solidFill>
                  <a:srgbClr val="000000"/>
                </a:solidFill>
                <a:latin typeface="Arial"/>
                <a:ea typeface="Arial"/>
              </a:rPr>
              <a:t>IMT in </a:t>
            </a:r>
            <a:r>
              <a:rPr b="0" lang="en" sz="1600" spc="-1" strike="noStrike" baseline="-25000">
                <a:solidFill>
                  <a:srgbClr val="000000"/>
                </a:solidFill>
                <a:latin typeface="Arial"/>
                <a:ea typeface="Arial"/>
              </a:rPr>
              <a:t> </a:t>
            </a:r>
            <a:r>
              <a:rPr b="0" lang="en" sz="1600" spc="-1" strike="noStrike">
                <a:solidFill>
                  <a:srgbClr val="000000"/>
                </a:solidFill>
                <a:latin typeface="Arial"/>
                <a:ea typeface="Arial"/>
              </a:rPr>
              <a:t>DHM</a:t>
            </a:r>
            <a:endParaRPr b="0" lang="en-US" sz="1600" spc="-1" strike="noStrike">
              <a:latin typeface="Arial"/>
            </a:endParaRPr>
          </a:p>
        </p:txBody>
      </p:sp>
      <p:pic>
        <p:nvPicPr>
          <p:cNvPr id="350" name="Google Shape;370;p35" descr=""/>
          <p:cNvPicPr/>
          <p:nvPr/>
        </p:nvPicPr>
        <p:blipFill>
          <a:blip r:embed="rId1"/>
          <a:stretch/>
        </p:blipFill>
        <p:spPr>
          <a:xfrm>
            <a:off x="4495680" y="521280"/>
            <a:ext cx="2291760" cy="2156040"/>
          </a:xfrm>
          <a:prstGeom prst="rect">
            <a:avLst/>
          </a:prstGeom>
          <a:ln>
            <a:noFill/>
          </a:ln>
        </p:spPr>
      </p:pic>
      <p:sp>
        <p:nvSpPr>
          <p:cNvPr id="351" name="CustomShape 5"/>
          <p:cNvSpPr/>
          <p:nvPr/>
        </p:nvSpPr>
        <p:spPr>
          <a:xfrm flipH="1" rot="10800000">
            <a:off x="5895720" y="1122120"/>
            <a:ext cx="20160" cy="12117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grpSp>
        <p:nvGrpSpPr>
          <p:cNvPr id="352" name="Group 6"/>
          <p:cNvGrpSpPr/>
          <p:nvPr/>
        </p:nvGrpSpPr>
        <p:grpSpPr>
          <a:xfrm>
            <a:off x="3215160" y="1623960"/>
            <a:ext cx="2534760" cy="3014640"/>
            <a:chOff x="3215160" y="1623960"/>
            <a:chExt cx="2534760" cy="3014640"/>
          </a:xfrm>
        </p:grpSpPr>
        <p:pic>
          <p:nvPicPr>
            <p:cNvPr id="353" name="Google Shape;373;p35" descr=""/>
            <p:cNvPicPr/>
            <p:nvPr/>
          </p:nvPicPr>
          <p:blipFill>
            <a:blip r:embed="rId2"/>
            <a:stretch/>
          </p:blipFill>
          <p:spPr>
            <a:xfrm>
              <a:off x="3215160" y="2603520"/>
              <a:ext cx="2288520" cy="2035080"/>
            </a:xfrm>
            <a:prstGeom prst="rect">
              <a:avLst/>
            </a:prstGeom>
            <a:ln>
              <a:noFill/>
            </a:ln>
          </p:spPr>
        </p:pic>
        <p:sp>
          <p:nvSpPr>
            <p:cNvPr id="354" name="CustomShape 7"/>
            <p:cNvSpPr/>
            <p:nvPr/>
          </p:nvSpPr>
          <p:spPr>
            <a:xfrm flipH="1">
              <a:off x="5113440" y="1623960"/>
              <a:ext cx="636480" cy="947160"/>
            </a:xfrm>
            <a:custGeom>
              <a:avLst/>
              <a:gdLst/>
              <a:ahLst/>
              <a:rect l="l" t="t" r="r" b="b"/>
              <a:pathLst>
                <a:path w="21600" h="21600">
                  <a:moveTo>
                    <a:pt x="0" y="0"/>
                  </a:moveTo>
                  <a:lnTo>
                    <a:pt x="21600" y="21600"/>
                  </a:lnTo>
                </a:path>
              </a:pathLst>
            </a:custGeom>
            <a:noFill/>
            <a:ln w="28440">
              <a:solidFill>
                <a:srgbClr val="999999"/>
              </a:solidFill>
              <a:round/>
              <a:tailEnd len="med" type="triangle" w="med"/>
            </a:ln>
          </p:spPr>
          <p:style>
            <a:lnRef idx="0"/>
            <a:fillRef idx="0"/>
            <a:effectRef idx="0"/>
            <a:fontRef idx="minor"/>
          </p:style>
        </p:sp>
      </p:grpSp>
      <p:sp>
        <p:nvSpPr>
          <p:cNvPr id="355" name="CustomShape 8"/>
          <p:cNvSpPr/>
          <p:nvPr/>
        </p:nvSpPr>
        <p:spPr>
          <a:xfrm>
            <a:off x="97560" y="3986640"/>
            <a:ext cx="2999160" cy="5479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i="1" lang="en" sz="800" spc="-1" strike="noStrike">
                <a:solidFill>
                  <a:srgbClr val="000000"/>
                </a:solidFill>
                <a:latin typeface="Arial"/>
                <a:ea typeface="Arial"/>
              </a:rPr>
              <a:t>O. Nájera, M. Rozenberg,  et. al.PRB, 95(3):035113, (2017)</a:t>
            </a:r>
            <a:endParaRPr b="0" lang="en-US" sz="800" spc="-1" strike="noStrike">
              <a:latin typeface="Arial"/>
            </a:endParaRPr>
          </a:p>
          <a:p>
            <a:pPr>
              <a:lnSpc>
                <a:spcPct val="100000"/>
              </a:lnSpc>
              <a:tabLst>
                <a:tab algn="l" pos="0"/>
              </a:tabLst>
            </a:pPr>
            <a:r>
              <a:rPr b="0" i="1" lang="en" sz="800" spc="-1" strike="noStrike">
                <a:solidFill>
                  <a:srgbClr val="000000"/>
                </a:solidFill>
                <a:latin typeface="Arial"/>
                <a:ea typeface="Arial"/>
              </a:rPr>
              <a:t>L. Fratino, S. Bag, M. Rozenberg, et. al., PRB 105,125140 (2022)</a:t>
            </a:r>
            <a:endParaRPr b="0" lang="en-US" sz="800" spc="-1" strike="noStrike">
              <a:latin typeface="Arial"/>
            </a:endParaRPr>
          </a:p>
        </p:txBody>
      </p:sp>
      <p:grpSp>
        <p:nvGrpSpPr>
          <p:cNvPr id="356" name="Group 9"/>
          <p:cNvGrpSpPr/>
          <p:nvPr/>
        </p:nvGrpSpPr>
        <p:grpSpPr>
          <a:xfrm>
            <a:off x="146520" y="766080"/>
            <a:ext cx="2698920" cy="2377080"/>
            <a:chOff x="146520" y="766080"/>
            <a:chExt cx="2698920" cy="2377080"/>
          </a:xfrm>
        </p:grpSpPr>
        <p:grpSp>
          <p:nvGrpSpPr>
            <p:cNvPr id="357" name="Group 10"/>
            <p:cNvGrpSpPr/>
            <p:nvPr/>
          </p:nvGrpSpPr>
          <p:grpSpPr>
            <a:xfrm>
              <a:off x="2107440" y="806760"/>
              <a:ext cx="738000" cy="1935360"/>
              <a:chOff x="2107440" y="806760"/>
              <a:chExt cx="738000" cy="1935360"/>
            </a:xfrm>
          </p:grpSpPr>
          <p:sp>
            <p:nvSpPr>
              <p:cNvPr id="358" name="CustomShape 11"/>
              <p:cNvSpPr/>
              <p:nvPr/>
            </p:nvSpPr>
            <p:spPr>
              <a:xfrm flipH="1">
                <a:off x="2326680" y="1069200"/>
                <a:ext cx="12600" cy="137196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sp>
            <p:nvSpPr>
              <p:cNvPr id="359" name="CustomShape 12"/>
              <p:cNvSpPr/>
              <p:nvPr/>
            </p:nvSpPr>
            <p:spPr>
              <a:xfrm>
                <a:off x="2107440" y="806760"/>
                <a:ext cx="540000" cy="3351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metal</a:t>
                </a:r>
                <a:endParaRPr b="0" lang="en-US" sz="1000" spc="-1" strike="noStrike">
                  <a:latin typeface="Arial"/>
                </a:endParaRPr>
              </a:p>
            </p:txBody>
          </p:sp>
          <p:sp>
            <p:nvSpPr>
              <p:cNvPr id="360" name="CustomShape 13"/>
              <p:cNvSpPr/>
              <p:nvPr/>
            </p:nvSpPr>
            <p:spPr>
              <a:xfrm>
                <a:off x="2107440" y="2406960"/>
                <a:ext cx="738000" cy="3351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Insulator</a:t>
                </a:r>
                <a:endParaRPr b="0" lang="en-US" sz="1000" spc="-1" strike="noStrike">
                  <a:latin typeface="Arial"/>
                </a:endParaRPr>
              </a:p>
            </p:txBody>
          </p:sp>
        </p:grpSp>
        <p:pic>
          <p:nvPicPr>
            <p:cNvPr id="361" name="Google Shape;381;p35" descr=""/>
            <p:cNvPicPr/>
            <p:nvPr/>
          </p:nvPicPr>
          <p:blipFill>
            <a:blip r:embed="rId3"/>
            <a:stretch/>
          </p:blipFill>
          <p:spPr>
            <a:xfrm>
              <a:off x="146520" y="766080"/>
              <a:ext cx="2050200" cy="2377080"/>
            </a:xfrm>
            <a:prstGeom prst="rect">
              <a:avLst/>
            </a:prstGeom>
            <a:ln>
              <a:noFill/>
            </a:ln>
          </p:spPr>
        </p:pic>
      </p:grpSp>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10">
                                  <p:stCondLst>
                                    <p:cond delay="0"/>
                                  </p:stCondLst>
                                  <p:childTnLst>
                                    <p:set>
                                      <p:cBhvr>
                                        <p:cTn id="108" dur="1" fill="hold">
                                          <p:stCondLst>
                                            <p:cond delay="0"/>
                                          </p:stCondLst>
                                        </p:cTn>
                                        <p:tgtEl>
                                          <p:spTgt spid="356"/>
                                        </p:tgtEl>
                                        <p:attrNameLst>
                                          <p:attrName>style.visibility</p:attrName>
                                        </p:attrNameLst>
                                      </p:cBhvr>
                                      <p:to>
                                        <p:strVal val="visible"/>
                                      </p:to>
                                    </p:set>
                                    <p:animEffect filter="fade" transition="in">
                                      <p:cBhvr additive="repl">
                                        <p:cTn id="109" dur="1000"/>
                                        <p:tgtEl>
                                          <p:spTgt spid="356"/>
                                        </p:tgtEl>
                                      </p:cBhvr>
                                    </p:animEffect>
                                  </p:childTnLst>
                                </p:cTn>
                              </p:par>
                            </p:childTnLst>
                          </p:cTn>
                        </p:par>
                      </p:childTnLst>
                    </p:cTn>
                  </p:par>
                  <p:par>
                    <p:cTn id="110" fill="hold">
                      <p:stCondLst>
                        <p:cond delay="indefinite"/>
                      </p:stCondLst>
                      <p:childTnLst>
                        <p:par>
                          <p:cTn id="111" fill="hold">
                            <p:stCondLst>
                              <p:cond delay="0"/>
                            </p:stCondLst>
                            <p:childTnLst>
                              <p:par>
                                <p:cTn id="112" nodeType="clickEffect" fill="hold" presetClass="entr" presetID="10">
                                  <p:stCondLst>
                                    <p:cond delay="0"/>
                                  </p:stCondLst>
                                  <p:childTnLst>
                                    <p:set>
                                      <p:cBhvr>
                                        <p:cTn id="113" dur="1" fill="hold">
                                          <p:stCondLst>
                                            <p:cond delay="0"/>
                                          </p:stCondLst>
                                        </p:cTn>
                                        <p:tgtEl>
                                          <p:spTgt spid="350"/>
                                        </p:tgtEl>
                                        <p:attrNameLst>
                                          <p:attrName>style.visibility</p:attrName>
                                        </p:attrNameLst>
                                      </p:cBhvr>
                                      <p:to>
                                        <p:strVal val="visible"/>
                                      </p:to>
                                    </p:set>
                                    <p:animEffect filter="fade" transition="in">
                                      <p:cBhvr additive="repl">
                                        <p:cTn id="114" dur="1000"/>
                                        <p:tgtEl>
                                          <p:spTgt spid="350"/>
                                        </p:tgtEl>
                                      </p:cBhvr>
                                    </p:animEffec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0">
                                  <p:stCondLst>
                                    <p:cond delay="0"/>
                                  </p:stCondLst>
                                  <p:childTnLst>
                                    <p:set>
                                      <p:cBhvr>
                                        <p:cTn id="118" dur="1" fill="hold">
                                          <p:stCondLst>
                                            <p:cond delay="0"/>
                                          </p:stCondLst>
                                        </p:cTn>
                                        <p:tgtEl>
                                          <p:spTgt spid="351"/>
                                        </p:tgtEl>
                                        <p:attrNameLst>
                                          <p:attrName>style.visibility</p:attrName>
                                        </p:attrNameLst>
                                      </p:cBhvr>
                                      <p:to>
                                        <p:strVal val="visible"/>
                                      </p:to>
                                    </p:set>
                                    <p:animEffect filter="fade" transition="in">
                                      <p:cBhvr additive="repl">
                                        <p:cTn id="119" dur="1000"/>
                                        <p:tgtEl>
                                          <p:spTgt spid="351"/>
                                        </p:tgtEl>
                                      </p:cBhvr>
                                    </p:animEffect>
                                  </p:childTnLst>
                                </p:cTn>
                              </p:par>
                            </p:childTnLst>
                          </p:cTn>
                        </p:par>
                      </p:childTnLst>
                    </p:cTn>
                  </p:par>
                  <p:par>
                    <p:cTn id="120" fill="hold">
                      <p:stCondLst>
                        <p:cond delay="indefinite"/>
                      </p:stCondLst>
                      <p:childTnLst>
                        <p:par>
                          <p:cTn id="121" fill="hold">
                            <p:stCondLst>
                              <p:cond delay="0"/>
                            </p:stCondLst>
                            <p:childTnLst>
                              <p:par>
                                <p:cTn id="122" nodeType="clickEffect" fill="hold" presetClass="entr" presetID="10">
                                  <p:stCondLst>
                                    <p:cond delay="0"/>
                                  </p:stCondLst>
                                  <p:childTnLst>
                                    <p:set>
                                      <p:cBhvr>
                                        <p:cTn id="123" dur="1" fill="hold">
                                          <p:stCondLst>
                                            <p:cond delay="0"/>
                                          </p:stCondLst>
                                        </p:cTn>
                                        <p:tgtEl>
                                          <p:spTgt spid="352"/>
                                        </p:tgtEl>
                                        <p:attrNameLst>
                                          <p:attrName>style.visibility</p:attrName>
                                        </p:attrNameLst>
                                      </p:cBhvr>
                                      <p:to>
                                        <p:strVal val="visible"/>
                                      </p:to>
                                    </p:set>
                                    <p:animEffect filter="fade" transition="in">
                                      <p:cBhvr additive="repl">
                                        <p:cTn id="124" dur="1000"/>
                                        <p:tgtEl>
                                          <p:spTgt spid="352"/>
                                        </p:tgtEl>
                                      </p:cBhvr>
                                    </p:animEffec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
          <p:cNvSpPr/>
          <p:nvPr/>
        </p:nvSpPr>
        <p:spPr>
          <a:xfrm>
            <a:off x="548640" y="2378880"/>
            <a:ext cx="3744360" cy="653040"/>
          </a:xfrm>
          <a:prstGeom prst="rect">
            <a:avLst/>
          </a:prstGeom>
          <a:noFill/>
          <a:ln>
            <a:noFill/>
          </a:ln>
        </p:spPr>
        <p:style>
          <a:lnRef idx="0"/>
          <a:fillRef idx="0"/>
          <a:effectRef idx="0"/>
          <a:fontRef idx="minor"/>
        </p:style>
      </p:sp>
      <p:sp>
        <p:nvSpPr>
          <p:cNvPr id="363" name="CustomShape 2"/>
          <p:cNvSpPr/>
          <p:nvPr/>
        </p:nvSpPr>
        <p:spPr>
          <a:xfrm>
            <a:off x="731520" y="4671360"/>
            <a:ext cx="8226360" cy="4345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500" spc="-1" strike="noStrike">
                <a:solidFill>
                  <a:srgbClr val="ff4000"/>
                </a:solidFill>
                <a:highlight>
                  <a:srgbClr val="ffffff"/>
                </a:highlight>
                <a:latin typeface="Arial"/>
                <a:ea typeface="Arial"/>
              </a:rPr>
              <a:t> </a:t>
            </a:r>
            <a:endParaRPr b="0" lang="en-US" sz="1500" spc="-1" strike="noStrike">
              <a:latin typeface="Arial"/>
            </a:endParaRPr>
          </a:p>
        </p:txBody>
      </p:sp>
      <p:sp>
        <p:nvSpPr>
          <p:cNvPr id="364" name="CustomShape 3"/>
          <p:cNvSpPr/>
          <p:nvPr/>
        </p:nvSpPr>
        <p:spPr>
          <a:xfrm>
            <a:off x="1929600" y="91440"/>
            <a:ext cx="401364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Effect of </a:t>
            </a:r>
            <a:r>
              <a:rPr b="0" lang="en" sz="1400" spc="-1" strike="noStrike">
                <a:solidFill>
                  <a:srgbClr val="1c1c1c"/>
                </a:solidFill>
                <a:latin typeface="Arial"/>
                <a:ea typeface="Arial"/>
              </a:rPr>
              <a:t>Γ</a:t>
            </a:r>
            <a:r>
              <a:rPr b="0" lang="en" sz="1400" spc="-1" strike="noStrike">
                <a:solidFill>
                  <a:srgbClr val="000000"/>
                </a:solidFill>
                <a:latin typeface="Arial"/>
                <a:ea typeface="Arial"/>
              </a:rPr>
              <a:t> on the the Mott  phase of DHM  </a:t>
            </a:r>
            <a:endParaRPr b="0" lang="en-US" sz="1400" spc="-1" strike="noStrike">
              <a:latin typeface="Arial"/>
            </a:endParaRPr>
          </a:p>
        </p:txBody>
      </p:sp>
      <p:grpSp>
        <p:nvGrpSpPr>
          <p:cNvPr id="365" name="Group 4"/>
          <p:cNvGrpSpPr/>
          <p:nvPr/>
        </p:nvGrpSpPr>
        <p:grpSpPr>
          <a:xfrm>
            <a:off x="5959440" y="146880"/>
            <a:ext cx="4076640" cy="3110400"/>
            <a:chOff x="5959440" y="146880"/>
            <a:chExt cx="4076640" cy="3110400"/>
          </a:xfrm>
        </p:grpSpPr>
        <p:grpSp>
          <p:nvGrpSpPr>
            <p:cNvPr id="366" name="Group 5"/>
            <p:cNvGrpSpPr/>
            <p:nvPr/>
          </p:nvGrpSpPr>
          <p:grpSpPr>
            <a:xfrm>
              <a:off x="5959440" y="1062000"/>
              <a:ext cx="4076640" cy="1000800"/>
              <a:chOff x="5959440" y="1062000"/>
              <a:chExt cx="4076640" cy="1000800"/>
            </a:xfrm>
          </p:grpSpPr>
          <p:sp>
            <p:nvSpPr>
              <p:cNvPr id="367" name="CustomShape 6"/>
              <p:cNvSpPr/>
              <p:nvPr/>
            </p:nvSpPr>
            <p:spPr>
              <a:xfrm>
                <a:off x="7379640" y="1258920"/>
                <a:ext cx="337680" cy="5760"/>
              </a:xfrm>
              <a:custGeom>
                <a:avLst/>
                <a:gdLst/>
                <a:ahLst/>
                <a:rect l="l" t="t" r="r" b="b"/>
                <a:pathLst>
                  <a:path w="21600" h="21600">
                    <a:moveTo>
                      <a:pt x="0" y="0"/>
                    </a:moveTo>
                    <a:lnTo>
                      <a:pt x="21600" y="21600"/>
                    </a:lnTo>
                  </a:path>
                </a:pathLst>
              </a:custGeom>
              <a:noFill/>
              <a:ln w="28440">
                <a:solidFill>
                  <a:schemeClr val="dk2"/>
                </a:solidFill>
                <a:round/>
              </a:ln>
            </p:spPr>
            <p:style>
              <a:lnRef idx="0"/>
              <a:fillRef idx="0"/>
              <a:effectRef idx="0"/>
              <a:fontRef idx="minor"/>
            </p:style>
          </p:sp>
          <p:sp>
            <p:nvSpPr>
              <p:cNvPr id="368" name="CustomShape 7"/>
              <p:cNvSpPr/>
              <p:nvPr/>
            </p:nvSpPr>
            <p:spPr>
              <a:xfrm>
                <a:off x="7379640" y="1868400"/>
                <a:ext cx="337680" cy="5760"/>
              </a:xfrm>
              <a:custGeom>
                <a:avLst/>
                <a:gdLst/>
                <a:ahLst/>
                <a:rect l="l" t="t" r="r" b="b"/>
                <a:pathLst>
                  <a:path w="21600" h="21600">
                    <a:moveTo>
                      <a:pt x="0" y="0"/>
                    </a:moveTo>
                    <a:lnTo>
                      <a:pt x="21600" y="21600"/>
                    </a:lnTo>
                  </a:path>
                </a:pathLst>
              </a:custGeom>
              <a:noFill/>
              <a:ln w="28440">
                <a:solidFill>
                  <a:schemeClr val="dk1"/>
                </a:solidFill>
                <a:round/>
              </a:ln>
            </p:spPr>
            <p:style>
              <a:lnRef idx="0"/>
              <a:fillRef idx="0"/>
              <a:effectRef idx="0"/>
              <a:fontRef idx="minor"/>
            </p:style>
          </p:sp>
          <p:sp>
            <p:nvSpPr>
              <p:cNvPr id="369" name="CustomShape 8"/>
              <p:cNvSpPr/>
              <p:nvPr/>
            </p:nvSpPr>
            <p:spPr>
              <a:xfrm>
                <a:off x="6246000" y="1697400"/>
                <a:ext cx="973800" cy="3654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000000"/>
                    </a:solidFill>
                    <a:latin typeface="Arial"/>
                    <a:ea typeface="Arial"/>
                  </a:rPr>
                  <a:t>Bond(B)</a:t>
                </a:r>
                <a:endParaRPr b="0" lang="en-US" sz="1200" spc="-1" strike="noStrike">
                  <a:latin typeface="Arial"/>
                </a:endParaRPr>
              </a:p>
            </p:txBody>
          </p:sp>
          <p:sp>
            <p:nvSpPr>
              <p:cNvPr id="370" name="CustomShape 9"/>
              <p:cNvSpPr/>
              <p:nvPr/>
            </p:nvSpPr>
            <p:spPr>
              <a:xfrm>
                <a:off x="5959440" y="1062000"/>
                <a:ext cx="1299960" cy="3654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000000"/>
                    </a:solidFill>
                    <a:latin typeface="Arial"/>
                    <a:ea typeface="Arial"/>
                  </a:rPr>
                  <a:t>Anti-Bond(AB)</a:t>
                </a:r>
                <a:endParaRPr b="0" lang="en-US" sz="1200" spc="-1" strike="noStrike">
                  <a:latin typeface="Arial"/>
                </a:endParaRPr>
              </a:p>
            </p:txBody>
          </p:sp>
          <p:sp>
            <p:nvSpPr>
              <p:cNvPr id="371" name="CustomShape 10"/>
              <p:cNvSpPr/>
              <p:nvPr/>
            </p:nvSpPr>
            <p:spPr>
              <a:xfrm>
                <a:off x="7060320" y="1303200"/>
                <a:ext cx="2975760" cy="399600"/>
              </a:xfrm>
              <a:prstGeom prst="rect">
                <a:avLst/>
              </a:prstGeom>
              <a:noFill/>
              <a:ln>
                <a:noFill/>
              </a:ln>
            </p:spPr>
            <p:style>
              <a:lnRef idx="0"/>
              <a:fillRef idx="0"/>
              <a:effectRef idx="0"/>
              <a:fontRef idx="minor"/>
            </p:style>
          </p:sp>
          <p:pic>
            <p:nvPicPr>
              <p:cNvPr id="372" name="Google Shape;396;p36" descr=""/>
              <p:cNvPicPr/>
              <p:nvPr/>
            </p:nvPicPr>
            <p:blipFill>
              <a:blip r:embed="rId1"/>
              <a:stretch/>
            </p:blipFill>
            <p:spPr>
              <a:xfrm>
                <a:off x="7060320" y="1335960"/>
                <a:ext cx="461880" cy="461160"/>
              </a:xfrm>
              <a:prstGeom prst="rect">
                <a:avLst/>
              </a:prstGeom>
              <a:ln>
                <a:noFill/>
              </a:ln>
            </p:spPr>
          </p:pic>
        </p:grpSp>
        <p:sp>
          <p:nvSpPr>
            <p:cNvPr id="373" name="CustomShape 11"/>
            <p:cNvSpPr/>
            <p:nvPr/>
          </p:nvSpPr>
          <p:spPr>
            <a:xfrm>
              <a:off x="6152760" y="2648160"/>
              <a:ext cx="3057480" cy="6091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AB and B form kondo singlet with reservoir’s electron </a:t>
              </a:r>
              <a:endParaRPr b="0" lang="en-US" sz="1400" spc="-1" strike="noStrike">
                <a:latin typeface="Arial"/>
              </a:endParaRPr>
            </a:p>
          </p:txBody>
        </p:sp>
        <p:sp>
          <p:nvSpPr>
            <p:cNvPr id="374" name="CustomShape 12"/>
            <p:cNvSpPr/>
            <p:nvPr/>
          </p:nvSpPr>
          <p:spPr>
            <a:xfrm flipH="1" rot="10800000">
              <a:off x="7638480" y="774360"/>
              <a:ext cx="480240" cy="466200"/>
            </a:xfrm>
            <a:custGeom>
              <a:avLst/>
              <a:gdLst/>
              <a:ahLst/>
              <a:rect l="l" t="t" r="r" b="b"/>
              <a:pathLst>
                <a:path w="21600" h="21600">
                  <a:moveTo>
                    <a:pt x="0" y="0"/>
                  </a:moveTo>
                  <a:lnTo>
                    <a:pt x="21600" y="21600"/>
                  </a:lnTo>
                </a:path>
              </a:pathLst>
            </a:custGeom>
            <a:noFill/>
            <a:ln w="9360">
              <a:solidFill>
                <a:schemeClr val="dk2"/>
              </a:solidFill>
              <a:round/>
            </a:ln>
          </p:spPr>
          <p:style>
            <a:lnRef idx="0"/>
            <a:fillRef idx="0"/>
            <a:effectRef idx="0"/>
            <a:fontRef idx="minor"/>
          </p:style>
        </p:sp>
        <p:sp>
          <p:nvSpPr>
            <p:cNvPr id="375" name="CustomShape 13"/>
            <p:cNvSpPr/>
            <p:nvPr/>
          </p:nvSpPr>
          <p:spPr>
            <a:xfrm>
              <a:off x="8063640" y="452880"/>
              <a:ext cx="459360" cy="473400"/>
            </a:xfrm>
            <a:prstGeom prst="ellipse">
              <a:avLst/>
            </a:prstGeom>
            <a:solidFill>
              <a:srgbClr val="ffff00"/>
            </a:solidFill>
            <a:ln w="9360">
              <a:solidFill>
                <a:schemeClr val="dk2"/>
              </a:solidFill>
              <a:round/>
            </a:ln>
          </p:spPr>
          <p:style>
            <a:lnRef idx="0"/>
            <a:fillRef idx="0"/>
            <a:effectRef idx="0"/>
            <a:fontRef idx="minor"/>
          </p:style>
        </p:sp>
        <p:sp>
          <p:nvSpPr>
            <p:cNvPr id="376" name="CustomShape 14"/>
            <p:cNvSpPr/>
            <p:nvPr/>
          </p:nvSpPr>
          <p:spPr>
            <a:xfrm flipH="1" rot="10800000">
              <a:off x="7714800" y="1383840"/>
              <a:ext cx="480240" cy="466200"/>
            </a:xfrm>
            <a:custGeom>
              <a:avLst/>
              <a:gdLst/>
              <a:ahLst/>
              <a:rect l="l" t="t" r="r" b="b"/>
              <a:pathLst>
                <a:path w="21600" h="21600">
                  <a:moveTo>
                    <a:pt x="0" y="0"/>
                  </a:moveTo>
                  <a:lnTo>
                    <a:pt x="21600" y="21600"/>
                  </a:lnTo>
                </a:path>
              </a:pathLst>
            </a:custGeom>
            <a:noFill/>
            <a:ln w="9360">
              <a:solidFill>
                <a:schemeClr val="dk2"/>
              </a:solidFill>
              <a:round/>
            </a:ln>
          </p:spPr>
          <p:style>
            <a:lnRef idx="0"/>
            <a:fillRef idx="0"/>
            <a:effectRef idx="0"/>
            <a:fontRef idx="minor"/>
          </p:style>
        </p:sp>
        <p:sp>
          <p:nvSpPr>
            <p:cNvPr id="377" name="CustomShape 15"/>
            <p:cNvSpPr/>
            <p:nvPr/>
          </p:nvSpPr>
          <p:spPr>
            <a:xfrm>
              <a:off x="8139960" y="1062720"/>
              <a:ext cx="459360" cy="473400"/>
            </a:xfrm>
            <a:prstGeom prst="ellipse">
              <a:avLst/>
            </a:prstGeom>
            <a:solidFill>
              <a:srgbClr val="ffff00"/>
            </a:solidFill>
            <a:ln w="9360">
              <a:solidFill>
                <a:schemeClr val="dk2"/>
              </a:solidFill>
              <a:round/>
            </a:ln>
          </p:spPr>
          <p:style>
            <a:lnRef idx="0"/>
            <a:fillRef idx="0"/>
            <a:effectRef idx="0"/>
            <a:fontRef idx="minor"/>
          </p:style>
        </p:sp>
        <p:sp>
          <p:nvSpPr>
            <p:cNvPr id="378" name="CustomShape 16"/>
            <p:cNvSpPr/>
            <p:nvPr/>
          </p:nvSpPr>
          <p:spPr>
            <a:xfrm flipH="1" rot="10800000">
              <a:off x="7575840" y="1032480"/>
              <a:ext cx="6120" cy="38268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79" name="CustomShape 17"/>
            <p:cNvSpPr/>
            <p:nvPr/>
          </p:nvSpPr>
          <p:spPr>
            <a:xfrm flipH="1">
              <a:off x="7575480" y="1690920"/>
              <a:ext cx="5400" cy="3855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80" name="CustomShape 18"/>
            <p:cNvSpPr/>
            <p:nvPr/>
          </p:nvSpPr>
          <p:spPr>
            <a:xfrm flipH="1">
              <a:off x="8289000" y="558000"/>
              <a:ext cx="7200" cy="263160"/>
            </a:xfrm>
            <a:custGeom>
              <a:avLst/>
              <a:gdLst/>
              <a:ahLst/>
              <a:rect l="l" t="t" r="r" b="b"/>
              <a:pathLst>
                <a:path w="21600" h="21600">
                  <a:moveTo>
                    <a:pt x="0" y="0"/>
                  </a:moveTo>
                  <a:lnTo>
                    <a:pt x="21600" y="21600"/>
                  </a:lnTo>
                </a:path>
              </a:pathLst>
            </a:custGeom>
            <a:noFill/>
            <a:ln w="19080">
              <a:solidFill>
                <a:schemeClr val="accent1"/>
              </a:solidFill>
              <a:round/>
              <a:tailEnd len="med" type="triangle" w="med"/>
            </a:ln>
          </p:spPr>
          <p:style>
            <a:lnRef idx="0"/>
            <a:fillRef idx="0"/>
            <a:effectRef idx="0"/>
            <a:fontRef idx="minor"/>
          </p:style>
        </p:sp>
        <p:sp>
          <p:nvSpPr>
            <p:cNvPr id="381" name="CustomShape 19"/>
            <p:cNvSpPr/>
            <p:nvPr/>
          </p:nvSpPr>
          <p:spPr>
            <a:xfrm flipH="1" rot="10800000">
              <a:off x="8365680" y="1168560"/>
              <a:ext cx="7200" cy="2631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sp>
          <p:nvSpPr>
            <p:cNvPr id="382" name="CustomShape 20"/>
            <p:cNvSpPr/>
            <p:nvPr/>
          </p:nvSpPr>
          <p:spPr>
            <a:xfrm rot="19107600">
              <a:off x="7169400" y="642600"/>
              <a:ext cx="1696320" cy="529560"/>
            </a:xfrm>
            <a:prstGeom prst="ellipse">
              <a:avLst/>
            </a:prstGeom>
            <a:noFill/>
            <a:ln w="9360">
              <a:solidFill>
                <a:schemeClr val="dk2"/>
              </a:solidFill>
              <a:prstDash val="dash"/>
              <a:round/>
            </a:ln>
          </p:spPr>
          <p:style>
            <a:lnRef idx="0"/>
            <a:fillRef idx="0"/>
            <a:effectRef idx="0"/>
            <a:fontRef idx="minor"/>
          </p:style>
        </p:sp>
        <p:sp>
          <p:nvSpPr>
            <p:cNvPr id="383" name="CustomShape 21"/>
            <p:cNvSpPr/>
            <p:nvPr/>
          </p:nvSpPr>
          <p:spPr>
            <a:xfrm rot="19107600">
              <a:off x="7217640" y="1299240"/>
              <a:ext cx="1696320" cy="529560"/>
            </a:xfrm>
            <a:prstGeom prst="ellipse">
              <a:avLst/>
            </a:prstGeom>
            <a:noFill/>
            <a:ln w="9360">
              <a:solidFill>
                <a:schemeClr val="dk2"/>
              </a:solidFill>
              <a:prstDash val="dash"/>
              <a:round/>
            </a:ln>
          </p:spPr>
          <p:style>
            <a:lnRef idx="0"/>
            <a:fillRef idx="0"/>
            <a:effectRef idx="0"/>
            <a:fontRef idx="minor"/>
          </p:style>
        </p:sp>
      </p:grpSp>
      <p:grpSp>
        <p:nvGrpSpPr>
          <p:cNvPr id="384" name="Group 22"/>
          <p:cNvGrpSpPr/>
          <p:nvPr/>
        </p:nvGrpSpPr>
        <p:grpSpPr>
          <a:xfrm>
            <a:off x="801360" y="626760"/>
            <a:ext cx="2191320" cy="2235960"/>
            <a:chOff x="801360" y="626760"/>
            <a:chExt cx="2191320" cy="2235960"/>
          </a:xfrm>
        </p:grpSpPr>
        <p:grpSp>
          <p:nvGrpSpPr>
            <p:cNvPr id="385" name="Group 23"/>
            <p:cNvGrpSpPr/>
            <p:nvPr/>
          </p:nvGrpSpPr>
          <p:grpSpPr>
            <a:xfrm>
              <a:off x="801360" y="626760"/>
              <a:ext cx="2191320" cy="2235960"/>
              <a:chOff x="801360" y="626760"/>
              <a:chExt cx="2191320" cy="2235960"/>
            </a:xfrm>
          </p:grpSpPr>
          <p:pic>
            <p:nvPicPr>
              <p:cNvPr id="386" name="Google Shape;410;p36" descr=""/>
              <p:cNvPicPr/>
              <p:nvPr/>
            </p:nvPicPr>
            <p:blipFill>
              <a:blip r:embed="rId2"/>
              <a:stretch/>
            </p:blipFill>
            <p:spPr>
              <a:xfrm>
                <a:off x="801360" y="626760"/>
                <a:ext cx="2191320" cy="2235960"/>
              </a:xfrm>
              <a:prstGeom prst="rect">
                <a:avLst/>
              </a:prstGeom>
              <a:ln>
                <a:noFill/>
              </a:ln>
            </p:spPr>
          </p:pic>
          <p:sp>
            <p:nvSpPr>
              <p:cNvPr id="387" name="CustomShape 24"/>
              <p:cNvSpPr/>
              <p:nvPr/>
            </p:nvSpPr>
            <p:spPr>
              <a:xfrm>
                <a:off x="1201320" y="684000"/>
                <a:ext cx="169020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U=2.2</a:t>
                </a:r>
                <a:endParaRPr b="0" lang="en-US" sz="1400" spc="-1" strike="noStrike">
                  <a:latin typeface="Arial"/>
                </a:endParaRPr>
              </a:p>
            </p:txBody>
          </p:sp>
        </p:grpSp>
        <p:sp>
          <p:nvSpPr>
            <p:cNvPr id="388" name="CustomShape 25"/>
            <p:cNvSpPr/>
            <p:nvPr/>
          </p:nvSpPr>
          <p:spPr>
            <a:xfrm>
              <a:off x="1770120" y="1802160"/>
              <a:ext cx="271080" cy="20160"/>
            </a:xfrm>
            <a:custGeom>
              <a:avLst/>
              <a:gdLst/>
              <a:ahLst/>
              <a:rect l="l" t="t" r="r" b="b"/>
              <a:pathLst>
                <a:path w="21600" h="21600">
                  <a:moveTo>
                    <a:pt x="0" y="0"/>
                  </a:moveTo>
                  <a:lnTo>
                    <a:pt x="21600" y="21600"/>
                  </a:lnTo>
                </a:path>
              </a:pathLst>
            </a:custGeom>
            <a:noFill/>
            <a:ln w="9360">
              <a:solidFill>
                <a:srgbClr val="ff4000"/>
              </a:solidFill>
              <a:round/>
              <a:headEnd len="med" type="triangle" w="med"/>
              <a:tailEnd len="med" type="triangle" w="med"/>
            </a:ln>
          </p:spPr>
          <p:style>
            <a:lnRef idx="0"/>
            <a:fillRef idx="0"/>
            <a:effectRef idx="0"/>
            <a:fontRef idx="minor"/>
          </p:style>
        </p:sp>
      </p:grpSp>
      <p:grpSp>
        <p:nvGrpSpPr>
          <p:cNvPr id="389" name="Group 26"/>
          <p:cNvGrpSpPr/>
          <p:nvPr/>
        </p:nvGrpSpPr>
        <p:grpSpPr>
          <a:xfrm>
            <a:off x="3207240" y="616680"/>
            <a:ext cx="2435760" cy="2299320"/>
            <a:chOff x="3207240" y="616680"/>
            <a:chExt cx="2435760" cy="2299320"/>
          </a:xfrm>
        </p:grpSpPr>
        <p:grpSp>
          <p:nvGrpSpPr>
            <p:cNvPr id="390" name="Group 27"/>
            <p:cNvGrpSpPr/>
            <p:nvPr/>
          </p:nvGrpSpPr>
          <p:grpSpPr>
            <a:xfrm>
              <a:off x="3207240" y="616680"/>
              <a:ext cx="2435760" cy="2299320"/>
              <a:chOff x="3207240" y="616680"/>
              <a:chExt cx="2435760" cy="2299320"/>
            </a:xfrm>
          </p:grpSpPr>
          <p:pic>
            <p:nvPicPr>
              <p:cNvPr id="391" name="Google Shape;415;p36" descr=""/>
              <p:cNvPicPr/>
              <p:nvPr/>
            </p:nvPicPr>
            <p:blipFill>
              <a:blip r:embed="rId3"/>
              <a:stretch/>
            </p:blipFill>
            <p:spPr>
              <a:xfrm>
                <a:off x="3207240" y="648000"/>
                <a:ext cx="2435760" cy="2268000"/>
              </a:xfrm>
              <a:prstGeom prst="rect">
                <a:avLst/>
              </a:prstGeom>
              <a:ln>
                <a:noFill/>
              </a:ln>
            </p:spPr>
          </p:pic>
          <p:sp>
            <p:nvSpPr>
              <p:cNvPr id="392" name="CustomShape 28"/>
              <p:cNvSpPr/>
              <p:nvPr/>
            </p:nvSpPr>
            <p:spPr>
              <a:xfrm>
                <a:off x="3886920" y="616680"/>
                <a:ext cx="73692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U=4.0</a:t>
                </a:r>
                <a:endParaRPr b="0" lang="en-US" sz="1400" spc="-1" strike="noStrike">
                  <a:latin typeface="Arial"/>
                </a:endParaRPr>
              </a:p>
            </p:txBody>
          </p:sp>
        </p:grpSp>
        <p:sp>
          <p:nvSpPr>
            <p:cNvPr id="393" name="CustomShape 29"/>
            <p:cNvSpPr/>
            <p:nvPr/>
          </p:nvSpPr>
          <p:spPr>
            <a:xfrm>
              <a:off x="4347000" y="2089800"/>
              <a:ext cx="271080" cy="20160"/>
            </a:xfrm>
            <a:custGeom>
              <a:avLst/>
              <a:gdLst/>
              <a:ahLst/>
              <a:rect l="l" t="t" r="r" b="b"/>
              <a:pathLst>
                <a:path w="21600" h="21600">
                  <a:moveTo>
                    <a:pt x="0" y="0"/>
                  </a:moveTo>
                  <a:lnTo>
                    <a:pt x="21600" y="21600"/>
                  </a:lnTo>
                </a:path>
              </a:pathLst>
            </a:custGeom>
            <a:noFill/>
            <a:ln w="9360">
              <a:solidFill>
                <a:srgbClr val="ff4000"/>
              </a:solidFill>
              <a:round/>
              <a:headEnd len="med" type="triangle" w="med"/>
              <a:tailEnd len="med" type="triangle" w="med"/>
            </a:ln>
          </p:spPr>
          <p:style>
            <a:lnRef idx="0"/>
            <a:fillRef idx="0"/>
            <a:effectRef idx="0"/>
            <a:fontRef idx="minor"/>
          </p:style>
        </p:sp>
      </p:grpSp>
      <p:pic>
        <p:nvPicPr>
          <p:cNvPr id="394" name="Google Shape;418;p36" descr=""/>
          <p:cNvPicPr/>
          <p:nvPr/>
        </p:nvPicPr>
        <p:blipFill>
          <a:blip r:embed="rId4"/>
          <a:stretch/>
        </p:blipFill>
        <p:spPr>
          <a:xfrm>
            <a:off x="1658880" y="2867400"/>
            <a:ext cx="2191320" cy="2184480"/>
          </a:xfrm>
          <a:prstGeom prst="rect">
            <a:avLst/>
          </a:prstGeom>
          <a:ln>
            <a:noFill/>
          </a:ln>
        </p:spPr>
      </p:pic>
    </p:spTree>
  </p:cSld>
  <mc:AlternateContent>
    <mc:Choice Requires="p14">
      <p:transition spd="slow" p14:dur="2000"/>
    </mc:Choice>
    <mc:Fallback>
      <p:transition spd="slow"/>
    </mc:Fallback>
  </mc:AlternateContent>
  <p:timing>
    <p:tnLst>
      <p:par>
        <p:cTn id="129" dur="indefinite" restart="never" nodeType="tmRoot">
          <p:childTnLst>
            <p:seq>
              <p:cTn id="130" dur="indefinite" nodeType="mainSeq">
                <p:childTnLst>
                  <p:par>
                    <p:cTn id="131" fill="hold">
                      <p:stCondLst>
                        <p:cond delay="indefinite"/>
                      </p:stCondLst>
                      <p:childTnLst>
                        <p:par>
                          <p:cTn id="132" fill="hold">
                            <p:stCondLst>
                              <p:cond delay="0"/>
                            </p:stCondLst>
                            <p:childTnLst>
                              <p:par>
                                <p:cTn id="133" nodeType="clickEffect" fill="hold" presetClass="entr" presetID="10">
                                  <p:stCondLst>
                                    <p:cond delay="0"/>
                                  </p:stCondLst>
                                  <p:childTnLst>
                                    <p:set>
                                      <p:cBhvr>
                                        <p:cTn id="134" dur="1" fill="hold">
                                          <p:stCondLst>
                                            <p:cond delay="0"/>
                                          </p:stCondLst>
                                        </p:cTn>
                                        <p:tgtEl>
                                          <p:spTgt spid="384"/>
                                        </p:tgtEl>
                                        <p:attrNameLst>
                                          <p:attrName>style.visibility</p:attrName>
                                        </p:attrNameLst>
                                      </p:cBhvr>
                                      <p:to>
                                        <p:strVal val="visible"/>
                                      </p:to>
                                    </p:set>
                                    <p:animEffect filter="fade" transition="in">
                                      <p:cBhvr additive="repl">
                                        <p:cTn id="135" dur="1000"/>
                                        <p:tgtEl>
                                          <p:spTgt spid="384"/>
                                        </p:tgtEl>
                                      </p:cBhvr>
                                    </p:animEffect>
                                  </p:childTnLst>
                                </p:cTn>
                              </p:par>
                            </p:childTnLst>
                          </p:cTn>
                        </p:par>
                      </p:childTnLst>
                    </p:cTn>
                  </p:par>
                  <p:par>
                    <p:cTn id="136" fill="hold">
                      <p:stCondLst>
                        <p:cond delay="indefinite"/>
                      </p:stCondLst>
                      <p:childTnLst>
                        <p:par>
                          <p:cTn id="137" fill="hold">
                            <p:stCondLst>
                              <p:cond delay="0"/>
                            </p:stCondLst>
                            <p:childTnLst>
                              <p:par>
                                <p:cTn id="138" nodeType="clickEffect" fill="hold" presetClass="entr" presetID="10">
                                  <p:stCondLst>
                                    <p:cond delay="0"/>
                                  </p:stCondLst>
                                  <p:childTnLst>
                                    <p:set>
                                      <p:cBhvr>
                                        <p:cTn id="139" dur="1" fill="hold">
                                          <p:stCondLst>
                                            <p:cond delay="0"/>
                                          </p:stCondLst>
                                        </p:cTn>
                                        <p:tgtEl>
                                          <p:spTgt spid="389"/>
                                        </p:tgtEl>
                                        <p:attrNameLst>
                                          <p:attrName>style.visibility</p:attrName>
                                        </p:attrNameLst>
                                      </p:cBhvr>
                                      <p:to>
                                        <p:strVal val="visible"/>
                                      </p:to>
                                    </p:set>
                                    <p:animEffect filter="fade" transition="in">
                                      <p:cBhvr additive="repl">
                                        <p:cTn id="140" dur="1000"/>
                                        <p:tgtEl>
                                          <p:spTgt spid="389"/>
                                        </p:tgtEl>
                                      </p:cBhvr>
                                    </p:animEffect>
                                  </p:childTnLst>
                                </p:cTn>
                              </p:par>
                            </p:childTnLst>
                          </p:cTn>
                        </p:par>
                      </p:childTnLst>
                    </p:cTn>
                  </p:par>
                  <p:par>
                    <p:cTn id="141" fill="hold">
                      <p:stCondLst>
                        <p:cond delay="indefinite"/>
                      </p:stCondLst>
                      <p:childTnLst>
                        <p:par>
                          <p:cTn id="142" fill="hold">
                            <p:stCondLst>
                              <p:cond delay="0"/>
                            </p:stCondLst>
                            <p:childTnLst>
                              <p:par>
                                <p:cTn id="143" nodeType="clickEffect" fill="hold" presetClass="entr" presetID="10">
                                  <p:stCondLst>
                                    <p:cond delay="0"/>
                                  </p:stCondLst>
                                  <p:childTnLst>
                                    <p:set>
                                      <p:cBhvr>
                                        <p:cTn id="144" dur="1" fill="hold">
                                          <p:stCondLst>
                                            <p:cond delay="0"/>
                                          </p:stCondLst>
                                        </p:cTn>
                                        <p:tgtEl>
                                          <p:spTgt spid="365"/>
                                        </p:tgtEl>
                                        <p:attrNameLst>
                                          <p:attrName>style.visibility</p:attrName>
                                        </p:attrNameLst>
                                      </p:cBhvr>
                                      <p:to>
                                        <p:strVal val="visible"/>
                                      </p:to>
                                    </p:set>
                                    <p:animEffect filter="fade" transition="in">
                                      <p:cBhvr additive="repl">
                                        <p:cTn id="145" dur="1000"/>
                                        <p:tgtEl>
                                          <p:spTgt spid="365"/>
                                        </p:tgtEl>
                                      </p:cBhvr>
                                    </p:animEffect>
                                  </p:childTnLst>
                                </p:cTn>
                              </p:par>
                            </p:childTnLst>
                          </p:cTn>
                        </p:par>
                      </p:childTnLst>
                    </p:cTn>
                  </p:par>
                  <p:par>
                    <p:cTn id="146" fill="hold">
                      <p:stCondLst>
                        <p:cond delay="indefinite"/>
                      </p:stCondLst>
                      <p:childTnLst>
                        <p:par>
                          <p:cTn id="147" fill="hold">
                            <p:stCondLst>
                              <p:cond delay="0"/>
                            </p:stCondLst>
                            <p:childTnLst>
                              <p:par>
                                <p:cTn id="148" nodeType="clickEffect" fill="hold" presetClass="entr" presetID="10">
                                  <p:stCondLst>
                                    <p:cond delay="0"/>
                                  </p:stCondLst>
                                  <p:childTnLst>
                                    <p:set>
                                      <p:cBhvr>
                                        <p:cTn id="149" dur="1" fill="hold">
                                          <p:stCondLst>
                                            <p:cond delay="0"/>
                                          </p:stCondLst>
                                        </p:cTn>
                                        <p:tgtEl>
                                          <p:spTgt spid="394"/>
                                        </p:tgtEl>
                                        <p:attrNameLst>
                                          <p:attrName>style.visibility</p:attrName>
                                        </p:attrNameLst>
                                      </p:cBhvr>
                                      <p:to>
                                        <p:strVal val="visible"/>
                                      </p:to>
                                    </p:set>
                                    <p:animEffect filter="fade" transition="in">
                                      <p:cBhvr additive="repl">
                                        <p:cTn id="150"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CustomShape 1"/>
          <p:cNvSpPr/>
          <p:nvPr/>
        </p:nvSpPr>
        <p:spPr>
          <a:xfrm>
            <a:off x="2560320" y="365760"/>
            <a:ext cx="671400" cy="341640"/>
          </a:xfrm>
          <a:prstGeom prst="rect">
            <a:avLst/>
          </a:prstGeom>
          <a:noFill/>
          <a:ln>
            <a:noFill/>
          </a:ln>
        </p:spPr>
        <p:style>
          <a:lnRef idx="0"/>
          <a:fillRef idx="0"/>
          <a:effectRef idx="0"/>
          <a:fontRef idx="minor"/>
        </p:style>
      </p:sp>
      <p:sp>
        <p:nvSpPr>
          <p:cNvPr id="396" name="CustomShape 2"/>
          <p:cNvSpPr/>
          <p:nvPr/>
        </p:nvSpPr>
        <p:spPr>
          <a:xfrm>
            <a:off x="1645920" y="-5040"/>
            <a:ext cx="6034680" cy="34308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1600" spc="-1" strike="noStrike">
                <a:solidFill>
                  <a:srgbClr val="000000"/>
                </a:solidFill>
                <a:latin typeface="Arial"/>
                <a:ea typeface="Arial"/>
              </a:rPr>
              <a:t>Experiment and theory for suppression of T</a:t>
            </a:r>
            <a:r>
              <a:rPr b="0" lang="en" sz="1600" spc="-1" strike="noStrike" baseline="-25000">
                <a:solidFill>
                  <a:srgbClr val="000000"/>
                </a:solidFill>
                <a:latin typeface="Arial"/>
                <a:ea typeface="Arial"/>
              </a:rPr>
              <a:t>IMT</a:t>
            </a:r>
            <a:r>
              <a:rPr b="0" lang="en" sz="1600" spc="-1" strike="noStrike">
                <a:solidFill>
                  <a:srgbClr val="000000"/>
                </a:solidFill>
                <a:latin typeface="Arial"/>
                <a:ea typeface="Arial"/>
              </a:rPr>
              <a:t> in CdS/VO</a:t>
            </a:r>
            <a:r>
              <a:rPr b="0" lang="en" sz="1600" spc="-1" strike="noStrike" baseline="-25000">
                <a:solidFill>
                  <a:srgbClr val="000000"/>
                </a:solidFill>
                <a:latin typeface="Arial"/>
                <a:ea typeface="Arial"/>
              </a:rPr>
              <a:t>2</a:t>
            </a:r>
            <a:r>
              <a:rPr b="0" lang="en" sz="1600" spc="-1" strike="noStrike">
                <a:solidFill>
                  <a:srgbClr val="000000"/>
                </a:solidFill>
                <a:latin typeface="Arial"/>
                <a:ea typeface="Arial"/>
              </a:rPr>
              <a:t>  </a:t>
            </a:r>
            <a:endParaRPr b="0" lang="en-US" sz="1600" spc="-1" strike="noStrike">
              <a:latin typeface="Arial"/>
            </a:endParaRPr>
          </a:p>
          <a:p>
            <a:pPr>
              <a:lnSpc>
                <a:spcPct val="100000"/>
              </a:lnSpc>
              <a:tabLst>
                <a:tab algn="l" pos="0"/>
              </a:tabLst>
            </a:pPr>
            <a:endParaRPr b="0" lang="en-US" sz="1600" spc="-1" strike="noStrike">
              <a:latin typeface="Arial"/>
            </a:endParaRPr>
          </a:p>
        </p:txBody>
      </p:sp>
      <p:pic>
        <p:nvPicPr>
          <p:cNvPr id="397" name="Google Shape;425;p37" descr=""/>
          <p:cNvPicPr/>
          <p:nvPr/>
        </p:nvPicPr>
        <p:blipFill>
          <a:blip r:embed="rId1"/>
          <a:stretch/>
        </p:blipFill>
        <p:spPr>
          <a:xfrm>
            <a:off x="8068320" y="4741200"/>
            <a:ext cx="1069920" cy="369360"/>
          </a:xfrm>
          <a:prstGeom prst="rect">
            <a:avLst/>
          </a:prstGeom>
          <a:ln>
            <a:noFill/>
          </a:ln>
        </p:spPr>
      </p:pic>
      <p:pic>
        <p:nvPicPr>
          <p:cNvPr id="398" name="Google Shape;426;p37" descr=""/>
          <p:cNvPicPr/>
          <p:nvPr/>
        </p:nvPicPr>
        <p:blipFill>
          <a:blip r:embed="rId2"/>
          <a:stretch/>
        </p:blipFill>
        <p:spPr>
          <a:xfrm>
            <a:off x="1001520" y="895320"/>
            <a:ext cx="1504440" cy="1300680"/>
          </a:xfrm>
          <a:prstGeom prst="rect">
            <a:avLst/>
          </a:prstGeom>
          <a:ln>
            <a:noFill/>
          </a:ln>
        </p:spPr>
      </p:pic>
      <p:sp>
        <p:nvSpPr>
          <p:cNvPr id="399" name="CustomShape 3"/>
          <p:cNvSpPr/>
          <p:nvPr/>
        </p:nvSpPr>
        <p:spPr>
          <a:xfrm>
            <a:off x="1199520" y="365760"/>
            <a:ext cx="3393000" cy="396000"/>
          </a:xfrm>
          <a:prstGeom prst="rect">
            <a:avLst/>
          </a:prstGeom>
          <a:solidFill>
            <a:schemeClr val="lt1"/>
          </a:solidFill>
          <a:ln w="9360">
            <a:solidFill>
              <a:schemeClr val="lt1"/>
            </a:solidFill>
            <a:round/>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4285f4"/>
                </a:solidFill>
                <a:latin typeface="Arial"/>
                <a:ea typeface="Arial"/>
              </a:rPr>
              <a:t>Experiment</a:t>
            </a:r>
            <a:endParaRPr b="0" lang="en-US" sz="1400" spc="-1" strike="noStrike">
              <a:latin typeface="Arial"/>
            </a:endParaRPr>
          </a:p>
        </p:txBody>
      </p:sp>
      <p:sp>
        <p:nvSpPr>
          <p:cNvPr id="400" name="CustomShape 4"/>
          <p:cNvSpPr/>
          <p:nvPr/>
        </p:nvSpPr>
        <p:spPr>
          <a:xfrm>
            <a:off x="5124240" y="289440"/>
            <a:ext cx="3393000" cy="396000"/>
          </a:xfrm>
          <a:prstGeom prst="rect">
            <a:avLst/>
          </a:prstGeom>
          <a:solidFill>
            <a:schemeClr val="lt1"/>
          </a:solidFill>
          <a:ln w="9360">
            <a:solidFill>
              <a:schemeClr val="lt1"/>
            </a:solidFill>
            <a:round/>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4285f4"/>
                </a:solidFill>
                <a:latin typeface="Arial"/>
                <a:ea typeface="Arial"/>
              </a:rPr>
              <a:t>Theory</a:t>
            </a:r>
            <a:endParaRPr b="0" lang="en-US" sz="1400" spc="-1" strike="noStrike">
              <a:latin typeface="Arial"/>
            </a:endParaRPr>
          </a:p>
        </p:txBody>
      </p:sp>
      <p:grpSp>
        <p:nvGrpSpPr>
          <p:cNvPr id="401" name="Group 5"/>
          <p:cNvGrpSpPr/>
          <p:nvPr/>
        </p:nvGrpSpPr>
        <p:grpSpPr>
          <a:xfrm>
            <a:off x="4053240" y="619560"/>
            <a:ext cx="4098240" cy="1391400"/>
            <a:chOff x="4053240" y="619560"/>
            <a:chExt cx="4098240" cy="1391400"/>
          </a:xfrm>
        </p:grpSpPr>
        <p:sp>
          <p:nvSpPr>
            <p:cNvPr id="402" name="CustomShape 6"/>
            <p:cNvSpPr/>
            <p:nvPr/>
          </p:nvSpPr>
          <p:spPr>
            <a:xfrm>
              <a:off x="7763400" y="1076760"/>
              <a:ext cx="388080" cy="4111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500" spc="-1" strike="noStrike">
                  <a:solidFill>
                    <a:srgbClr val="000000"/>
                  </a:solidFill>
                  <a:latin typeface="Arial"/>
                  <a:ea typeface="Arial"/>
                </a:rPr>
                <a:t>Γ</a:t>
              </a:r>
              <a:endParaRPr b="0" lang="en-US" sz="1500" spc="-1" strike="noStrike">
                <a:latin typeface="Arial"/>
              </a:endParaRPr>
            </a:p>
          </p:txBody>
        </p:sp>
        <p:pic>
          <p:nvPicPr>
            <p:cNvPr id="403" name="Google Shape;431;p37" descr=""/>
            <p:cNvPicPr/>
            <p:nvPr/>
          </p:nvPicPr>
          <p:blipFill>
            <a:blip r:embed="rId3"/>
            <a:stretch/>
          </p:blipFill>
          <p:spPr>
            <a:xfrm>
              <a:off x="4053240" y="619560"/>
              <a:ext cx="3467520" cy="1391400"/>
            </a:xfrm>
            <a:prstGeom prst="rect">
              <a:avLst/>
            </a:prstGeom>
            <a:ln>
              <a:noFill/>
            </a:ln>
          </p:spPr>
        </p:pic>
      </p:grpSp>
      <p:grpSp>
        <p:nvGrpSpPr>
          <p:cNvPr id="404" name="Group 7"/>
          <p:cNvGrpSpPr/>
          <p:nvPr/>
        </p:nvGrpSpPr>
        <p:grpSpPr>
          <a:xfrm>
            <a:off x="365400" y="2196720"/>
            <a:ext cx="3467520" cy="2666160"/>
            <a:chOff x="365400" y="2196720"/>
            <a:chExt cx="3467520" cy="2666160"/>
          </a:xfrm>
        </p:grpSpPr>
        <p:grpSp>
          <p:nvGrpSpPr>
            <p:cNvPr id="405" name="Group 8"/>
            <p:cNvGrpSpPr/>
            <p:nvPr/>
          </p:nvGrpSpPr>
          <p:grpSpPr>
            <a:xfrm>
              <a:off x="365400" y="2196720"/>
              <a:ext cx="3467520" cy="2666160"/>
              <a:chOff x="365400" y="2196720"/>
              <a:chExt cx="3467520" cy="2666160"/>
            </a:xfrm>
          </p:grpSpPr>
          <p:sp>
            <p:nvSpPr>
              <p:cNvPr id="406" name="CustomShape 9"/>
              <p:cNvSpPr/>
              <p:nvPr/>
            </p:nvSpPr>
            <p:spPr>
              <a:xfrm>
                <a:off x="365400" y="4378320"/>
                <a:ext cx="3467520" cy="48456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buClr>
                    <a:srgbClr val="000000"/>
                  </a:buClr>
                  <a:buFont typeface="Noto Sans Symbols"/>
                  <a:buChar char="●"/>
                </a:pPr>
                <a:r>
                  <a:rPr b="0" lang="en" sz="1200" spc="-1" strike="noStrike">
                    <a:solidFill>
                      <a:srgbClr val="000000"/>
                    </a:solidFill>
                    <a:latin typeface="Arial"/>
                    <a:ea typeface="Arial"/>
                  </a:rPr>
                  <a:t>suppression of Transition temperature T</a:t>
                </a:r>
                <a:r>
                  <a:rPr b="0" lang="en" sz="1200" spc="-1" strike="noStrike" baseline="-25000">
                    <a:solidFill>
                      <a:srgbClr val="000000"/>
                    </a:solidFill>
                    <a:latin typeface="Arial"/>
                    <a:ea typeface="Arial"/>
                  </a:rPr>
                  <a:t>IMT</a:t>
                </a:r>
                <a:r>
                  <a:rPr b="0" lang="en" sz="1200" spc="-1" strike="noStrike">
                    <a:solidFill>
                      <a:srgbClr val="000000"/>
                    </a:solidFill>
                    <a:latin typeface="Arial"/>
                    <a:ea typeface="Arial"/>
                  </a:rPr>
                  <a:t> observed in CdS/VO</a:t>
                </a:r>
                <a:r>
                  <a:rPr b="0" lang="en" sz="1200" spc="-1" strike="noStrike" baseline="-25000">
                    <a:solidFill>
                      <a:srgbClr val="000000"/>
                    </a:solidFill>
                    <a:latin typeface="Arial"/>
                    <a:ea typeface="Arial"/>
                  </a:rPr>
                  <a:t>2</a:t>
                </a:r>
                <a:endParaRPr b="0" lang="en-US" sz="1200" spc="-1" strike="noStrike">
                  <a:latin typeface="Arial"/>
                </a:endParaRPr>
              </a:p>
            </p:txBody>
          </p:sp>
          <p:pic>
            <p:nvPicPr>
              <p:cNvPr id="407" name="Google Shape;435;p37" descr=""/>
              <p:cNvPicPr/>
              <p:nvPr/>
            </p:nvPicPr>
            <p:blipFill>
              <a:blip r:embed="rId4"/>
              <a:stretch/>
            </p:blipFill>
            <p:spPr>
              <a:xfrm>
                <a:off x="728280" y="2196720"/>
                <a:ext cx="2282760" cy="2174400"/>
              </a:xfrm>
              <a:prstGeom prst="rect">
                <a:avLst/>
              </a:prstGeom>
              <a:ln>
                <a:noFill/>
              </a:ln>
            </p:spPr>
          </p:pic>
        </p:grpSp>
        <p:sp>
          <p:nvSpPr>
            <p:cNvPr id="408" name="CustomShape 10"/>
            <p:cNvSpPr/>
            <p:nvPr/>
          </p:nvSpPr>
          <p:spPr>
            <a:xfrm flipH="1">
              <a:off x="2176920" y="3833640"/>
              <a:ext cx="612720" cy="219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grpSp>
        <p:nvGrpSpPr>
          <p:cNvPr id="409" name="Group 11"/>
          <p:cNvGrpSpPr/>
          <p:nvPr/>
        </p:nvGrpSpPr>
        <p:grpSpPr>
          <a:xfrm>
            <a:off x="4593240" y="2016000"/>
            <a:ext cx="4195080" cy="2821320"/>
            <a:chOff x="4593240" y="2016000"/>
            <a:chExt cx="4195080" cy="2821320"/>
          </a:xfrm>
        </p:grpSpPr>
        <p:grpSp>
          <p:nvGrpSpPr>
            <p:cNvPr id="410" name="Group 12"/>
            <p:cNvGrpSpPr/>
            <p:nvPr/>
          </p:nvGrpSpPr>
          <p:grpSpPr>
            <a:xfrm>
              <a:off x="4593240" y="2016000"/>
              <a:ext cx="4195080" cy="2821320"/>
              <a:chOff x="4593240" y="2016000"/>
              <a:chExt cx="4195080" cy="2821320"/>
            </a:xfrm>
          </p:grpSpPr>
          <p:sp>
            <p:nvSpPr>
              <p:cNvPr id="411" name="CustomShape 13"/>
              <p:cNvSpPr/>
              <p:nvPr/>
            </p:nvSpPr>
            <p:spPr>
              <a:xfrm>
                <a:off x="4593240" y="4299120"/>
                <a:ext cx="4195080" cy="53820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000000"/>
                  </a:buClr>
                  <a:buFont typeface="Noto Sans Symbols"/>
                  <a:buChar char="●"/>
                </a:pPr>
                <a:r>
                  <a:rPr b="0" lang="en" sz="1200" spc="-1" strike="noStrike">
                    <a:solidFill>
                      <a:srgbClr val="000000"/>
                    </a:solidFill>
                    <a:latin typeface="Arial"/>
                    <a:ea typeface="Arial"/>
                  </a:rPr>
                  <a:t>For DHM coupled with electronic reervoir, Transition temperature suppresses with increasing </a:t>
                </a:r>
                <a:r>
                  <a:rPr b="0" lang="en" sz="1200" spc="-1" strike="noStrike">
                    <a:solidFill>
                      <a:srgbClr val="1c1c1c"/>
                    </a:solidFill>
                    <a:latin typeface="Arial"/>
                    <a:ea typeface="Arial"/>
                  </a:rPr>
                  <a:t>Γ.</a:t>
                </a:r>
                <a:r>
                  <a:rPr b="0" lang="en" sz="1200" spc="-1" strike="noStrike">
                    <a:solidFill>
                      <a:srgbClr val="000000"/>
                    </a:solidFill>
                    <a:latin typeface="Arial"/>
                    <a:ea typeface="Arial"/>
                  </a:rPr>
                  <a:t> </a:t>
                </a:r>
                <a:endParaRPr b="0" lang="en-US" sz="1200" spc="-1" strike="noStrike">
                  <a:latin typeface="Arial"/>
                </a:endParaRPr>
              </a:p>
              <a:p>
                <a:pPr marL="216000" indent="-178560">
                  <a:lnSpc>
                    <a:spcPct val="100000"/>
                  </a:lnSpc>
                  <a:spcBef>
                    <a:spcPts val="567"/>
                  </a:spcBef>
                  <a:tabLst>
                    <a:tab algn="l" pos="0"/>
                  </a:tabLst>
                </a:pPr>
                <a:endParaRPr b="0" lang="en-US" sz="1200" spc="-1" strike="noStrike">
                  <a:latin typeface="Arial"/>
                </a:endParaRPr>
              </a:p>
            </p:txBody>
          </p:sp>
          <p:pic>
            <p:nvPicPr>
              <p:cNvPr id="412" name="Google Shape;440;p37" descr=""/>
              <p:cNvPicPr/>
              <p:nvPr/>
            </p:nvPicPr>
            <p:blipFill>
              <a:blip r:embed="rId5"/>
              <a:stretch/>
            </p:blipFill>
            <p:spPr>
              <a:xfrm>
                <a:off x="4895640" y="2016000"/>
                <a:ext cx="2191320" cy="2230560"/>
              </a:xfrm>
              <a:prstGeom prst="rect">
                <a:avLst/>
              </a:prstGeom>
              <a:ln>
                <a:noFill/>
              </a:ln>
            </p:spPr>
          </p:pic>
        </p:grpSp>
        <p:sp>
          <p:nvSpPr>
            <p:cNvPr id="413" name="CustomShape 14"/>
            <p:cNvSpPr/>
            <p:nvPr/>
          </p:nvSpPr>
          <p:spPr>
            <a:xfrm rot="10800000">
              <a:off x="5497920" y="3576600"/>
              <a:ext cx="1100880" cy="3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151" dur="indefinite" restart="never" nodeType="tmRoot">
          <p:childTnLst>
            <p:seq>
              <p:cTn id="152" dur="indefinite" nodeType="mainSeq">
                <p:childTnLst>
                  <p:par>
                    <p:cTn id="153" fill="hold">
                      <p:stCondLst>
                        <p:cond delay="indefinite"/>
                      </p:stCondLst>
                      <p:childTnLst>
                        <p:par>
                          <p:cTn id="154" fill="hold">
                            <p:stCondLst>
                              <p:cond delay="0"/>
                            </p:stCondLst>
                            <p:childTnLst>
                              <p:par>
                                <p:cTn id="155" nodeType="clickEffect" fill="hold" presetClass="entr" presetID="10">
                                  <p:stCondLst>
                                    <p:cond delay="0"/>
                                  </p:stCondLst>
                                  <p:childTnLst>
                                    <p:set>
                                      <p:cBhvr>
                                        <p:cTn id="156" dur="1" fill="hold">
                                          <p:stCondLst>
                                            <p:cond delay="0"/>
                                          </p:stCondLst>
                                        </p:cTn>
                                        <p:tgtEl>
                                          <p:spTgt spid="404"/>
                                        </p:tgtEl>
                                        <p:attrNameLst>
                                          <p:attrName>style.visibility</p:attrName>
                                        </p:attrNameLst>
                                      </p:cBhvr>
                                      <p:to>
                                        <p:strVal val="visible"/>
                                      </p:to>
                                    </p:set>
                                    <p:animEffect filter="fade" transition="in">
                                      <p:cBhvr additive="repl">
                                        <p:cTn id="157" dur="1000"/>
                                        <p:tgtEl>
                                          <p:spTgt spid="404"/>
                                        </p:tgtEl>
                                      </p:cBhvr>
                                    </p:animEffect>
                                  </p:childTnLst>
                                </p:cTn>
                              </p:par>
                            </p:childTnLst>
                          </p:cTn>
                        </p:par>
                      </p:childTnLst>
                    </p:cTn>
                  </p:par>
                  <p:par>
                    <p:cTn id="158" fill="hold">
                      <p:stCondLst>
                        <p:cond delay="indefinite"/>
                      </p:stCondLst>
                      <p:childTnLst>
                        <p:par>
                          <p:cTn id="159" fill="hold">
                            <p:stCondLst>
                              <p:cond delay="0"/>
                            </p:stCondLst>
                            <p:childTnLst>
                              <p:par>
                                <p:cTn id="160" nodeType="clickEffect" fill="hold" presetClass="entr" presetID="10">
                                  <p:stCondLst>
                                    <p:cond delay="0"/>
                                  </p:stCondLst>
                                  <p:childTnLst>
                                    <p:set>
                                      <p:cBhvr>
                                        <p:cTn id="161" dur="1" fill="hold">
                                          <p:stCondLst>
                                            <p:cond delay="0"/>
                                          </p:stCondLst>
                                        </p:cTn>
                                        <p:tgtEl>
                                          <p:spTgt spid="409"/>
                                        </p:tgtEl>
                                        <p:attrNameLst>
                                          <p:attrName>style.visibility</p:attrName>
                                        </p:attrNameLst>
                                      </p:cBhvr>
                                      <p:to>
                                        <p:strVal val="visible"/>
                                      </p:to>
                                    </p:set>
                                    <p:animEffect filter="fade" transition="in">
                                      <p:cBhvr additive="repl">
                                        <p:cTn id="162"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CustomShape 1"/>
          <p:cNvSpPr/>
          <p:nvPr/>
        </p:nvSpPr>
        <p:spPr>
          <a:xfrm>
            <a:off x="313920" y="209520"/>
            <a:ext cx="8515440" cy="338400"/>
          </a:xfrm>
          <a:prstGeom prst="rect">
            <a:avLst/>
          </a:prstGeom>
          <a:noFill/>
          <a:ln>
            <a:noFill/>
          </a:ln>
        </p:spPr>
        <p:style>
          <a:lnRef idx="0"/>
          <a:fillRef idx="0"/>
          <a:effectRef idx="0"/>
          <a:fontRef idx="minor"/>
        </p:style>
        <p:txBody>
          <a:bodyPr lIns="90000" rIns="90000" tIns="91440" bIns="91440">
            <a:noAutofit/>
          </a:bodyPr>
          <a:p>
            <a:pPr algn="ctr">
              <a:lnSpc>
                <a:spcPct val="100000"/>
              </a:lnSpc>
              <a:tabLst>
                <a:tab algn="l" pos="0"/>
              </a:tabLst>
            </a:pPr>
            <a:r>
              <a:rPr b="0" lang="en" sz="2630" spc="-1" strike="noStrike">
                <a:solidFill>
                  <a:srgbClr val="000000"/>
                </a:solidFill>
                <a:latin typeface="Arial"/>
                <a:ea typeface="Arial"/>
              </a:rPr>
              <a:t>conclusion</a:t>
            </a:r>
            <a:endParaRPr b="0" lang="en-US" sz="2630" spc="-1" strike="noStrike">
              <a:latin typeface="Arial"/>
            </a:endParaRPr>
          </a:p>
        </p:txBody>
      </p:sp>
      <p:sp>
        <p:nvSpPr>
          <p:cNvPr id="415" name="CustomShape 2"/>
          <p:cNvSpPr/>
          <p:nvPr/>
        </p:nvSpPr>
        <p:spPr>
          <a:xfrm>
            <a:off x="239400" y="744840"/>
            <a:ext cx="8515440" cy="2774160"/>
          </a:xfrm>
          <a:prstGeom prst="rect">
            <a:avLst/>
          </a:prstGeom>
          <a:noFill/>
          <a:ln>
            <a:noFill/>
          </a:ln>
        </p:spPr>
        <p:style>
          <a:lnRef idx="0"/>
          <a:fillRef idx="0"/>
          <a:effectRef idx="0"/>
          <a:fontRef idx="minor"/>
        </p:style>
        <p:txBody>
          <a:bodyPr lIns="90000" rIns="90000" tIns="91440" bIns="91440">
            <a:noAutofit/>
          </a:bodyPr>
          <a:p>
            <a:pPr marL="457200">
              <a:lnSpc>
                <a:spcPct val="115000"/>
              </a:lnSpc>
              <a:spcBef>
                <a:spcPts val="567"/>
              </a:spcBef>
              <a:tabLst>
                <a:tab algn="l" pos="0"/>
              </a:tabLst>
            </a:pPr>
            <a:endParaRPr b="0" lang="en-US" sz="1800" spc="-1" strike="noStrike">
              <a:latin typeface="Arial"/>
            </a:endParaRPr>
          </a:p>
          <a:p>
            <a:pPr marL="457200" indent="-310320">
              <a:lnSpc>
                <a:spcPct val="115000"/>
              </a:lnSpc>
              <a:spcBef>
                <a:spcPts val="567"/>
              </a:spcBef>
              <a:buClr>
                <a:srgbClr val="000000"/>
              </a:buClr>
              <a:buFont typeface="Arial"/>
              <a:buChar char="●"/>
              <a:tabLst>
                <a:tab algn="l" pos="0"/>
              </a:tabLst>
            </a:pPr>
            <a:r>
              <a:rPr b="0" lang="en" sz="1300" spc="-1" strike="noStrike">
                <a:solidFill>
                  <a:srgbClr val="000000"/>
                </a:solidFill>
                <a:latin typeface="Arial"/>
                <a:ea typeface="Arial"/>
              </a:rPr>
              <a:t>Hubbard model coupled with a electronic reservoir could capture the suppression of IMT observed in CdS/V</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O</a:t>
            </a:r>
            <a:r>
              <a:rPr b="0" lang="en" sz="1300" spc="-1" strike="noStrike" baseline="-25000">
                <a:solidFill>
                  <a:srgbClr val="000000"/>
                </a:solidFill>
                <a:latin typeface="Arial"/>
                <a:ea typeface="Arial"/>
              </a:rPr>
              <a:t>3</a:t>
            </a:r>
            <a:r>
              <a:rPr b="0" lang="en" sz="1300" spc="-1" strike="noStrike">
                <a:solidFill>
                  <a:srgbClr val="000000"/>
                </a:solidFill>
                <a:latin typeface="Arial"/>
                <a:ea typeface="Arial"/>
              </a:rPr>
              <a:t> by light.</a:t>
            </a:r>
            <a:endParaRPr b="0" lang="en-US" sz="1300" spc="-1" strike="noStrike">
              <a:latin typeface="Arial"/>
            </a:endParaRPr>
          </a:p>
          <a:p>
            <a:pPr marL="457200" indent="-310320">
              <a:lnSpc>
                <a:spcPct val="115000"/>
              </a:lnSpc>
              <a:buClr>
                <a:srgbClr val="000000"/>
              </a:buClr>
              <a:buFont typeface="Arial"/>
              <a:buChar char="●"/>
              <a:tabLst>
                <a:tab algn="l" pos="0"/>
              </a:tabLst>
            </a:pPr>
            <a:r>
              <a:rPr b="0" lang="en" sz="1300" spc="-1" strike="noStrike">
                <a:solidFill>
                  <a:srgbClr val="000000"/>
                </a:solidFill>
                <a:latin typeface="Arial"/>
                <a:ea typeface="Arial"/>
              </a:rPr>
              <a:t>Dimer Hubbard model coupled with electronic reservoir capture the suppression of IMT observed in CdS/VO</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 by light. But it overestimate the transition</a:t>
            </a:r>
            <a:endParaRPr b="0" lang="en-US" sz="1300" spc="-1" strike="noStrike">
              <a:latin typeface="Arial"/>
            </a:endParaRPr>
          </a:p>
          <a:p>
            <a:pPr marL="457200" indent="-310320">
              <a:lnSpc>
                <a:spcPct val="115000"/>
              </a:lnSpc>
              <a:buClr>
                <a:srgbClr val="000000"/>
              </a:buClr>
              <a:buFont typeface="Arial"/>
              <a:buChar char="●"/>
              <a:tabLst>
                <a:tab algn="l" pos="0"/>
              </a:tabLst>
            </a:pPr>
            <a:r>
              <a:rPr b="0" lang="en" sz="1300" spc="-1" strike="noStrike">
                <a:solidFill>
                  <a:srgbClr val="000000"/>
                </a:solidFill>
                <a:latin typeface="Arial"/>
                <a:ea typeface="Arial"/>
              </a:rPr>
              <a:t>The coupling to the lattice structure of the electronic degrees of freedom of VO</a:t>
            </a:r>
            <a:r>
              <a:rPr b="0" lang="en" sz="1300" spc="-1" strike="noStrike">
                <a:solidFill>
                  <a:srgbClr val="000000"/>
                </a:solidFill>
                <a:latin typeface="Courier New"/>
                <a:ea typeface="Courier New"/>
              </a:rPr>
              <a:t>2</a:t>
            </a:r>
            <a:r>
              <a:rPr b="0" lang="en" sz="1300" spc="-1" strike="noStrike">
                <a:solidFill>
                  <a:srgbClr val="000000"/>
                </a:solidFill>
                <a:latin typeface="Arial"/>
                <a:ea typeface="Arial"/>
              </a:rPr>
              <a:t>,which is absent in our simplified model</a:t>
            </a:r>
            <a:endParaRPr b="0" lang="en-US" sz="1300" spc="-1" strike="noStrike">
              <a:latin typeface="Arial"/>
            </a:endParaRPr>
          </a:p>
        </p:txBody>
      </p:sp>
      <p:sp>
        <p:nvSpPr>
          <p:cNvPr id="416" name="CustomShape 3"/>
          <p:cNvSpPr/>
          <p:nvPr/>
        </p:nvSpPr>
        <p:spPr>
          <a:xfrm>
            <a:off x="3723480" y="-996480"/>
            <a:ext cx="1253520" cy="300600"/>
          </a:xfrm>
          <a:prstGeom prst="rect">
            <a:avLst/>
          </a:prstGeom>
          <a:noFill/>
          <a:ln>
            <a:noFill/>
          </a:ln>
        </p:spPr>
        <p:style>
          <a:lnRef idx="0"/>
          <a:fillRef idx="0"/>
          <a:effectRef idx="0"/>
          <a:fontRef idx="minor"/>
        </p:style>
      </p:sp>
      <p:pic>
        <p:nvPicPr>
          <p:cNvPr id="417" name="Google Shape;449;p38" descr=""/>
          <p:cNvPicPr/>
          <p:nvPr/>
        </p:nvPicPr>
        <p:blipFill>
          <a:blip r:embed="rId1"/>
          <a:stretch/>
        </p:blipFill>
        <p:spPr>
          <a:xfrm>
            <a:off x="8068320" y="4741200"/>
            <a:ext cx="1069920" cy="369360"/>
          </a:xfrm>
          <a:prstGeom prst="rect">
            <a:avLst/>
          </a:prstGeom>
          <a:ln>
            <a:noFill/>
          </a:ln>
        </p:spPr>
      </p:pic>
      <p:sp>
        <p:nvSpPr>
          <p:cNvPr id="418" name="CustomShape 4"/>
          <p:cNvSpPr/>
          <p:nvPr/>
        </p:nvSpPr>
        <p:spPr>
          <a:xfrm>
            <a:off x="2522880" y="3742560"/>
            <a:ext cx="4013640" cy="5180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2200" spc="-1" strike="noStrike">
                <a:solidFill>
                  <a:srgbClr val="000000"/>
                </a:solidFill>
                <a:latin typeface="Arial"/>
                <a:ea typeface="Arial"/>
              </a:rPr>
              <a:t>Thanks for your attention!</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Google Shape;118;p27" descr=""/>
          <p:cNvPicPr/>
          <p:nvPr/>
        </p:nvPicPr>
        <p:blipFill>
          <a:blip r:embed="rId1"/>
          <a:stretch/>
        </p:blipFill>
        <p:spPr>
          <a:xfrm>
            <a:off x="7408800" y="4514400"/>
            <a:ext cx="1616760" cy="558360"/>
          </a:xfrm>
          <a:prstGeom prst="rect">
            <a:avLst/>
          </a:prstGeom>
          <a:ln>
            <a:noFill/>
          </a:ln>
        </p:spPr>
      </p:pic>
      <p:pic>
        <p:nvPicPr>
          <p:cNvPr id="86" name="Google Shape;119;p27" descr=""/>
          <p:cNvPicPr/>
          <p:nvPr/>
        </p:nvPicPr>
        <p:blipFill>
          <a:blip r:embed="rId2"/>
          <a:stretch/>
        </p:blipFill>
        <p:spPr>
          <a:xfrm>
            <a:off x="4682520" y="412920"/>
            <a:ext cx="1218600" cy="1218600"/>
          </a:xfrm>
          <a:prstGeom prst="rect">
            <a:avLst/>
          </a:prstGeom>
          <a:ln>
            <a:noFill/>
          </a:ln>
        </p:spPr>
      </p:pic>
      <p:pic>
        <p:nvPicPr>
          <p:cNvPr id="87" name="Google Shape;120;p27" descr=""/>
          <p:cNvPicPr/>
          <p:nvPr/>
        </p:nvPicPr>
        <p:blipFill>
          <a:blip r:embed="rId3"/>
          <a:stretch/>
        </p:blipFill>
        <p:spPr>
          <a:xfrm>
            <a:off x="6345720" y="334440"/>
            <a:ext cx="1173960" cy="1319040"/>
          </a:xfrm>
          <a:prstGeom prst="rect">
            <a:avLst/>
          </a:prstGeom>
          <a:ln>
            <a:noFill/>
          </a:ln>
        </p:spPr>
      </p:pic>
      <p:pic>
        <p:nvPicPr>
          <p:cNvPr id="88" name="Google Shape;121;p27" descr=""/>
          <p:cNvPicPr/>
          <p:nvPr/>
        </p:nvPicPr>
        <p:blipFill>
          <a:blip r:embed="rId4"/>
          <a:stretch/>
        </p:blipFill>
        <p:spPr>
          <a:xfrm>
            <a:off x="878400" y="479160"/>
            <a:ext cx="1173960" cy="1173960"/>
          </a:xfrm>
          <a:prstGeom prst="rect">
            <a:avLst/>
          </a:prstGeom>
          <a:ln>
            <a:noFill/>
          </a:ln>
        </p:spPr>
      </p:pic>
      <p:pic>
        <p:nvPicPr>
          <p:cNvPr id="89" name="Google Shape;122;p27" descr=""/>
          <p:cNvPicPr/>
          <p:nvPr/>
        </p:nvPicPr>
        <p:blipFill>
          <a:blip r:embed="rId5"/>
          <a:stretch/>
        </p:blipFill>
        <p:spPr>
          <a:xfrm>
            <a:off x="2808000" y="412920"/>
            <a:ext cx="1249920" cy="1249920"/>
          </a:xfrm>
          <a:prstGeom prst="rect">
            <a:avLst/>
          </a:prstGeom>
          <a:ln>
            <a:noFill/>
          </a:ln>
        </p:spPr>
      </p:pic>
      <p:sp>
        <p:nvSpPr>
          <p:cNvPr id="90" name="CustomShape 1"/>
          <p:cNvSpPr/>
          <p:nvPr/>
        </p:nvSpPr>
        <p:spPr>
          <a:xfrm>
            <a:off x="2686320" y="1689480"/>
            <a:ext cx="1438920" cy="6397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Alberto Camjayi</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University of Buenos Aires</a:t>
            </a:r>
            <a:endParaRPr b="0" lang="en-US" sz="800" spc="-1" strike="noStrike">
              <a:latin typeface="Arial"/>
            </a:endParaRPr>
          </a:p>
          <a:p>
            <a:pPr>
              <a:lnSpc>
                <a:spcPct val="100000"/>
              </a:lnSpc>
              <a:tabLst>
                <a:tab algn="l" pos="0"/>
              </a:tabLst>
            </a:pPr>
            <a:endParaRPr b="0" lang="en-US" sz="800" spc="-1" strike="noStrike">
              <a:latin typeface="Arial"/>
            </a:endParaRPr>
          </a:p>
        </p:txBody>
      </p:sp>
      <p:sp>
        <p:nvSpPr>
          <p:cNvPr id="91" name="CustomShape 2"/>
          <p:cNvSpPr/>
          <p:nvPr/>
        </p:nvSpPr>
        <p:spPr>
          <a:xfrm>
            <a:off x="4590720" y="1705320"/>
            <a:ext cx="2532960" cy="5176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Marcello Civelli</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LPS, </a:t>
            </a:r>
            <a:r>
              <a:rPr b="0" i="1" lang="en" sz="800" spc="-1" strike="noStrike">
                <a:solidFill>
                  <a:srgbClr val="000000"/>
                </a:solidFill>
                <a:latin typeface="Arial"/>
                <a:ea typeface="Arial"/>
              </a:rPr>
              <a:t>Université Paris-Saclay</a:t>
            </a:r>
            <a:endParaRPr b="0" lang="en-US" sz="800" spc="-1" strike="noStrike">
              <a:latin typeface="Arial"/>
            </a:endParaRPr>
          </a:p>
        </p:txBody>
      </p:sp>
      <p:sp>
        <p:nvSpPr>
          <p:cNvPr id="92" name="CustomShape 3"/>
          <p:cNvSpPr/>
          <p:nvPr/>
        </p:nvSpPr>
        <p:spPr>
          <a:xfrm>
            <a:off x="6345720" y="1705320"/>
            <a:ext cx="2532960" cy="6397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Marcelo Rozenberg</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LPS,  </a:t>
            </a:r>
            <a:r>
              <a:rPr b="0" i="1" lang="en" sz="800" spc="-1" strike="noStrike">
                <a:solidFill>
                  <a:srgbClr val="000000"/>
                </a:solidFill>
                <a:latin typeface="Arial"/>
                <a:ea typeface="Arial"/>
              </a:rPr>
              <a:t>Université Paris-Saclay</a:t>
            </a:r>
            <a:endParaRPr b="0" lang="en-US" sz="800" spc="-1" strike="noStrike">
              <a:latin typeface="Arial"/>
            </a:endParaRPr>
          </a:p>
          <a:p>
            <a:pPr>
              <a:lnSpc>
                <a:spcPct val="100000"/>
              </a:lnSpc>
              <a:tabLst>
                <a:tab algn="l" pos="0"/>
              </a:tabLst>
            </a:pPr>
            <a:endParaRPr b="0" lang="en-US" sz="800" spc="-1" strike="noStrike">
              <a:latin typeface="Arial"/>
            </a:endParaRPr>
          </a:p>
        </p:txBody>
      </p:sp>
      <p:sp>
        <p:nvSpPr>
          <p:cNvPr id="93" name="CustomShape 4"/>
          <p:cNvSpPr/>
          <p:nvPr/>
        </p:nvSpPr>
        <p:spPr>
          <a:xfrm>
            <a:off x="711360" y="1727280"/>
            <a:ext cx="1503360" cy="6393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Lorenzo Fratino</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Laboratoire de Physique Théorique et Modélisation</a:t>
            </a:r>
            <a:endParaRPr b="0" lang="en-US" sz="800" spc="-1" strike="noStrike">
              <a:latin typeface="Arial"/>
            </a:endParaRPr>
          </a:p>
        </p:txBody>
      </p:sp>
      <p:grpSp>
        <p:nvGrpSpPr>
          <p:cNvPr id="94" name="Group 5"/>
          <p:cNvGrpSpPr/>
          <p:nvPr/>
        </p:nvGrpSpPr>
        <p:grpSpPr>
          <a:xfrm>
            <a:off x="421200" y="2826720"/>
            <a:ext cx="5217120" cy="2077200"/>
            <a:chOff x="421200" y="2826720"/>
            <a:chExt cx="5217120" cy="2077200"/>
          </a:xfrm>
        </p:grpSpPr>
        <p:pic>
          <p:nvPicPr>
            <p:cNvPr id="95" name="Google Shape;128;p27" descr=""/>
            <p:cNvPicPr/>
            <p:nvPr/>
          </p:nvPicPr>
          <p:blipFill>
            <a:blip r:embed="rId6"/>
            <a:stretch/>
          </p:blipFill>
          <p:spPr>
            <a:xfrm>
              <a:off x="711360" y="2826720"/>
              <a:ext cx="1465560" cy="1465560"/>
            </a:xfrm>
            <a:prstGeom prst="rect">
              <a:avLst/>
            </a:prstGeom>
            <a:ln>
              <a:noFill/>
            </a:ln>
          </p:spPr>
        </p:pic>
        <p:sp>
          <p:nvSpPr>
            <p:cNvPr id="96" name="CustomShape 6"/>
            <p:cNvSpPr/>
            <p:nvPr/>
          </p:nvSpPr>
          <p:spPr>
            <a:xfrm>
              <a:off x="421200" y="4386240"/>
              <a:ext cx="2532960" cy="5176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Henry Navarro</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University of California, San Diego</a:t>
              </a:r>
              <a:endParaRPr b="0" lang="en-US" sz="800" spc="-1" strike="noStrike">
                <a:latin typeface="Arial"/>
              </a:endParaRPr>
            </a:p>
          </p:txBody>
        </p:sp>
        <p:pic>
          <p:nvPicPr>
            <p:cNvPr id="97" name="Google Shape;130;p27" descr=""/>
            <p:cNvPicPr/>
            <p:nvPr/>
          </p:nvPicPr>
          <p:blipFill>
            <a:blip r:embed="rId7"/>
            <a:stretch/>
          </p:blipFill>
          <p:spPr>
            <a:xfrm>
              <a:off x="2808000" y="2840040"/>
              <a:ext cx="1438920" cy="1438920"/>
            </a:xfrm>
            <a:prstGeom prst="rect">
              <a:avLst/>
            </a:prstGeom>
            <a:ln>
              <a:noFill/>
            </a:ln>
          </p:spPr>
        </p:pic>
        <p:sp>
          <p:nvSpPr>
            <p:cNvPr id="98" name="CustomShape 7"/>
            <p:cNvSpPr/>
            <p:nvPr/>
          </p:nvSpPr>
          <p:spPr>
            <a:xfrm>
              <a:off x="2639160" y="4324680"/>
              <a:ext cx="2999160" cy="5176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Ivan K. Schuller</a:t>
              </a:r>
              <a:endParaRPr b="0" lang="en-US" sz="1400" spc="-1" strike="noStrike">
                <a:latin typeface="Arial"/>
              </a:endParaRPr>
            </a:p>
            <a:p>
              <a:pPr>
                <a:lnSpc>
                  <a:spcPct val="100000"/>
                </a:lnSpc>
                <a:tabLst>
                  <a:tab algn="l" pos="0"/>
                </a:tabLst>
              </a:pPr>
              <a:r>
                <a:rPr b="0" lang="en" sz="800" spc="-1" strike="noStrike">
                  <a:solidFill>
                    <a:srgbClr val="000000"/>
                  </a:solidFill>
                  <a:latin typeface="Arial"/>
                  <a:ea typeface="Arial"/>
                </a:rPr>
                <a:t>University of California, San Diego</a:t>
              </a:r>
              <a:endParaRPr b="0" lang="en-US" sz="800" spc="-1" strike="noStrike">
                <a:latin typeface="Arial"/>
              </a:endParaRPr>
            </a:p>
          </p:txBody>
        </p:sp>
      </p:grpSp>
      <p:sp>
        <p:nvSpPr>
          <p:cNvPr id="99" name="CustomShape 8"/>
          <p:cNvSpPr/>
          <p:nvPr/>
        </p:nvSpPr>
        <p:spPr>
          <a:xfrm>
            <a:off x="165960" y="69480"/>
            <a:ext cx="8149320" cy="2358360"/>
          </a:xfrm>
          <a:prstGeom prst="rect">
            <a:avLst/>
          </a:prstGeom>
          <a:noFill/>
          <a:ln w="9360">
            <a:solidFill>
              <a:schemeClr val="dk1"/>
            </a:solidFill>
            <a:round/>
          </a:ln>
        </p:spPr>
        <p:style>
          <a:lnRef idx="0"/>
          <a:fillRef idx="0"/>
          <a:effectRef idx="0"/>
          <a:fontRef idx="minor"/>
        </p:style>
      </p:sp>
      <p:sp>
        <p:nvSpPr>
          <p:cNvPr id="100" name="CustomShape 9"/>
          <p:cNvSpPr/>
          <p:nvPr/>
        </p:nvSpPr>
        <p:spPr>
          <a:xfrm>
            <a:off x="165960" y="117720"/>
            <a:ext cx="253296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1" lang="en" sz="1400" spc="-1" strike="noStrike">
                <a:solidFill>
                  <a:srgbClr val="000000"/>
                </a:solidFill>
                <a:latin typeface="Arial"/>
                <a:ea typeface="Arial"/>
              </a:rPr>
              <a:t>Theory</a:t>
            </a:r>
            <a:endParaRPr b="0" lang="en-US" sz="1400" spc="-1" strike="noStrike">
              <a:latin typeface="Arial"/>
            </a:endParaRPr>
          </a:p>
        </p:txBody>
      </p:sp>
      <p:sp>
        <p:nvSpPr>
          <p:cNvPr id="101" name="CustomShape 10"/>
          <p:cNvSpPr/>
          <p:nvPr/>
        </p:nvSpPr>
        <p:spPr>
          <a:xfrm>
            <a:off x="165960" y="2488320"/>
            <a:ext cx="4617360" cy="2420280"/>
          </a:xfrm>
          <a:prstGeom prst="rect">
            <a:avLst/>
          </a:prstGeom>
          <a:noFill/>
          <a:ln w="9360">
            <a:solidFill>
              <a:schemeClr val="dk1"/>
            </a:solidFill>
            <a:round/>
          </a:ln>
        </p:spPr>
        <p:style>
          <a:lnRef idx="0"/>
          <a:fillRef idx="0"/>
          <a:effectRef idx="0"/>
          <a:fontRef idx="minor"/>
        </p:style>
      </p:sp>
      <p:sp>
        <p:nvSpPr>
          <p:cNvPr id="102" name="CustomShape 11"/>
          <p:cNvSpPr/>
          <p:nvPr/>
        </p:nvSpPr>
        <p:spPr>
          <a:xfrm>
            <a:off x="254160" y="2488320"/>
            <a:ext cx="253296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1" lang="en" sz="1400" spc="-1" strike="noStrike">
                <a:solidFill>
                  <a:srgbClr val="000000"/>
                </a:solidFill>
                <a:latin typeface="Arial"/>
                <a:ea typeface="Arial"/>
              </a:rPr>
              <a:t>Experiment</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311760" y="444960"/>
            <a:ext cx="8515440" cy="567720"/>
          </a:xfrm>
          <a:prstGeom prst="rect">
            <a:avLst/>
          </a:prstGeom>
          <a:noFill/>
          <a:ln>
            <a:noFill/>
          </a:ln>
        </p:spPr>
        <p:style>
          <a:lnRef idx="0"/>
          <a:fillRef idx="0"/>
          <a:effectRef idx="0"/>
          <a:fontRef idx="minor"/>
        </p:style>
      </p:sp>
      <p:sp>
        <p:nvSpPr>
          <p:cNvPr id="104" name="CustomShape 2"/>
          <p:cNvSpPr/>
          <p:nvPr/>
        </p:nvSpPr>
        <p:spPr>
          <a:xfrm>
            <a:off x="311760" y="1152360"/>
            <a:ext cx="8515440" cy="3411360"/>
          </a:xfrm>
          <a:prstGeom prst="rect">
            <a:avLst/>
          </a:prstGeom>
          <a:noFill/>
          <a:ln>
            <a:noFill/>
          </a:ln>
        </p:spPr>
        <p:style>
          <a:lnRef idx="0"/>
          <a:fillRef idx="0"/>
          <a:effectRef idx="0"/>
          <a:fontRef idx="minor"/>
        </p:style>
      </p:sp>
      <p:sp>
        <p:nvSpPr>
          <p:cNvPr id="105" name="CustomShape 3"/>
          <p:cNvSpPr/>
          <p:nvPr/>
        </p:nvSpPr>
        <p:spPr>
          <a:xfrm>
            <a:off x="861840" y="-10080"/>
            <a:ext cx="7677720" cy="3693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Introduction: tuning transition temperature</a:t>
            </a:r>
            <a:endParaRPr b="0" lang="en-US" sz="2000" spc="-1" strike="noStrike">
              <a:latin typeface="Arial"/>
            </a:endParaRPr>
          </a:p>
        </p:txBody>
      </p:sp>
      <p:pic>
        <p:nvPicPr>
          <p:cNvPr id="106" name="Google Shape;143;p28" descr=""/>
          <p:cNvPicPr/>
          <p:nvPr/>
        </p:nvPicPr>
        <p:blipFill>
          <a:blip r:embed="rId1"/>
          <a:stretch/>
        </p:blipFill>
        <p:spPr>
          <a:xfrm>
            <a:off x="0" y="1832040"/>
            <a:ext cx="1936080" cy="1605960"/>
          </a:xfrm>
          <a:prstGeom prst="rect">
            <a:avLst/>
          </a:prstGeom>
          <a:ln>
            <a:noFill/>
          </a:ln>
        </p:spPr>
      </p:pic>
      <p:sp>
        <p:nvSpPr>
          <p:cNvPr id="107" name="CustomShape 4"/>
          <p:cNvSpPr/>
          <p:nvPr/>
        </p:nvSpPr>
        <p:spPr>
          <a:xfrm>
            <a:off x="9326880" y="457200"/>
            <a:ext cx="2884680" cy="82224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000000"/>
              </a:buClr>
              <a:buFont typeface="Noto Sans Symbols"/>
              <a:buChar char="●"/>
            </a:pPr>
            <a:r>
              <a:rPr b="0" lang="en" sz="1200" spc="-1" strike="noStrike">
                <a:solidFill>
                  <a:srgbClr val="000000"/>
                </a:solidFill>
                <a:latin typeface="Arial"/>
                <a:ea typeface="Arial"/>
              </a:rPr>
              <a:t>Insulator to Metal tansition V</a:t>
            </a:r>
            <a:r>
              <a:rPr b="0" lang="en" sz="1200" spc="-1" strike="noStrike" baseline="-25000">
                <a:solidFill>
                  <a:srgbClr val="000000"/>
                </a:solidFill>
                <a:latin typeface="Arial"/>
                <a:ea typeface="Arial"/>
              </a:rPr>
              <a:t>2</a:t>
            </a:r>
            <a:r>
              <a:rPr b="0" lang="en" sz="1200" spc="-1" strike="noStrike">
                <a:solidFill>
                  <a:srgbClr val="000000"/>
                </a:solidFill>
                <a:latin typeface="Arial"/>
                <a:ea typeface="Arial"/>
              </a:rPr>
              <a:t>O</a:t>
            </a:r>
            <a:r>
              <a:rPr b="0" lang="en" sz="1200" spc="-1" strike="noStrike" baseline="-25000">
                <a:solidFill>
                  <a:srgbClr val="000000"/>
                </a:solidFill>
                <a:latin typeface="Arial"/>
                <a:ea typeface="Arial"/>
              </a:rPr>
              <a:t>3</a:t>
            </a:r>
            <a:endParaRPr b="0" lang="en-US" sz="1200" spc="-1" strike="noStrike">
              <a:latin typeface="Arial"/>
            </a:endParaRPr>
          </a:p>
          <a:p>
            <a:pPr marL="216000" indent="-212760">
              <a:lnSpc>
                <a:spcPct val="100000"/>
              </a:lnSpc>
              <a:spcBef>
                <a:spcPts val="567"/>
              </a:spcBef>
              <a:buClr>
                <a:srgbClr val="000000"/>
              </a:buClr>
              <a:buFont typeface="Noto Sans Symbols"/>
              <a:buChar char="●"/>
            </a:pPr>
            <a:r>
              <a:rPr b="0" lang="en" sz="1200" spc="-1" strike="noStrike">
                <a:solidFill>
                  <a:srgbClr val="000000"/>
                </a:solidFill>
                <a:latin typeface="Arial"/>
                <a:ea typeface="Arial"/>
              </a:rPr>
              <a:t>Resistance changes 6 order of magnitude.</a:t>
            </a:r>
            <a:endParaRPr b="0" lang="en-US" sz="1200" spc="-1" strike="noStrike">
              <a:latin typeface="Arial"/>
            </a:endParaRPr>
          </a:p>
          <a:p>
            <a:pPr>
              <a:lnSpc>
                <a:spcPct val="100000"/>
              </a:lnSpc>
              <a:spcBef>
                <a:spcPts val="567"/>
              </a:spcBef>
              <a:tabLst>
                <a:tab algn="l" pos="0"/>
              </a:tabLst>
            </a:pPr>
            <a:r>
              <a:rPr b="0" lang="en" sz="1200" spc="-1" strike="noStrike">
                <a:solidFill>
                  <a:srgbClr val="000000"/>
                </a:solidFill>
                <a:latin typeface="Arial"/>
                <a:ea typeface="Arial"/>
              </a:rPr>
              <a:t>Resistance switching phonomenon make it interesting for various application like memory storage, nuromorphic computing etc. but the problem is it has transition temperature ~150 K which is well below the room temperature. Where as its cousin </a:t>
            </a:r>
            <a:r>
              <a:rPr b="0" lang="en" sz="1300" spc="-1" strike="noStrike">
                <a:solidFill>
                  <a:srgbClr val="1c1c1c"/>
                </a:solidFill>
                <a:latin typeface="Arial"/>
                <a:ea typeface="Arial"/>
              </a:rPr>
              <a:t>VO</a:t>
            </a:r>
            <a:r>
              <a:rPr b="0" lang="en" sz="1300" spc="-1" strike="noStrike" baseline="-25000">
                <a:solidFill>
                  <a:srgbClr val="1c1c1c"/>
                </a:solidFill>
                <a:latin typeface="Arial"/>
                <a:ea typeface="Arial"/>
              </a:rPr>
              <a:t>2</a:t>
            </a:r>
            <a:r>
              <a:rPr b="0" lang="en" sz="1200" spc="-1" strike="noStrike">
                <a:solidFill>
                  <a:srgbClr val="000000"/>
                </a:solidFill>
                <a:latin typeface="Arial"/>
                <a:ea typeface="Arial"/>
              </a:rPr>
              <a:t> has transition temperature 310 near room temperature. </a:t>
            </a:r>
            <a:endParaRPr b="0" lang="en-US" sz="1200" spc="-1" strike="noStrike">
              <a:latin typeface="Arial"/>
            </a:endParaRPr>
          </a:p>
          <a:p>
            <a:pPr>
              <a:lnSpc>
                <a:spcPct val="100000"/>
              </a:lnSpc>
              <a:spcBef>
                <a:spcPts val="567"/>
              </a:spcBef>
              <a:tabLst>
                <a:tab algn="l" pos="0"/>
              </a:tabLst>
            </a:pPr>
            <a:endParaRPr b="0" lang="en-US" sz="1200" spc="-1" strike="noStrike">
              <a:latin typeface="Arial"/>
            </a:endParaRPr>
          </a:p>
        </p:txBody>
      </p:sp>
      <p:sp>
        <p:nvSpPr>
          <p:cNvPr id="108" name="CustomShape 5"/>
          <p:cNvSpPr/>
          <p:nvPr/>
        </p:nvSpPr>
        <p:spPr>
          <a:xfrm>
            <a:off x="9573480" y="3383280"/>
            <a:ext cx="3593160" cy="81972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595959"/>
              </a:buClr>
              <a:buFont typeface="Noto Sans Symbols"/>
              <a:buChar char="●"/>
            </a:pPr>
            <a:r>
              <a:rPr b="0" lang="en" sz="1300" spc="-1" strike="noStrike">
                <a:solidFill>
                  <a:srgbClr val="1c1c1c"/>
                </a:solidFill>
                <a:latin typeface="Arial"/>
                <a:ea typeface="Arial"/>
              </a:rPr>
              <a:t>It is interesting to tune the transition temperature.</a:t>
            </a:r>
            <a:endParaRPr b="0" lang="en-US" sz="1300" spc="-1" strike="noStrike">
              <a:latin typeface="Arial"/>
            </a:endParaRPr>
          </a:p>
          <a:p>
            <a:pPr marL="216000" indent="-130320">
              <a:lnSpc>
                <a:spcPct val="100000"/>
              </a:lnSpc>
              <a:tabLst>
                <a:tab algn="l" pos="0"/>
              </a:tabLst>
            </a:pPr>
            <a:endParaRPr b="0" lang="en-US" sz="1300" spc="-1" strike="noStrike">
              <a:latin typeface="Arial"/>
            </a:endParaRPr>
          </a:p>
          <a:p>
            <a:pPr marL="216000" indent="-212760">
              <a:lnSpc>
                <a:spcPct val="100000"/>
              </a:lnSpc>
              <a:buClr>
                <a:srgbClr val="595959"/>
              </a:buClr>
              <a:buFont typeface="Noto Sans Symbols"/>
              <a:buChar char="●"/>
              <a:tabLst>
                <a:tab algn="l" pos="0"/>
              </a:tabLst>
            </a:pPr>
            <a:r>
              <a:rPr b="0" lang="en" sz="1300" spc="-1" strike="noStrike">
                <a:solidFill>
                  <a:srgbClr val="1c1c1c"/>
                </a:solidFill>
                <a:latin typeface="Arial"/>
                <a:ea typeface="Arial"/>
              </a:rPr>
              <a:t>Namely pressure, doping, light. Especially, the effect of light on these films is small</a:t>
            </a:r>
            <a:endParaRPr b="0" lang="en-US" sz="1300" spc="-1" strike="noStrike">
              <a:latin typeface="Arial"/>
            </a:endParaRPr>
          </a:p>
        </p:txBody>
      </p:sp>
      <p:grpSp>
        <p:nvGrpSpPr>
          <p:cNvPr id="109" name="Group 6"/>
          <p:cNvGrpSpPr/>
          <p:nvPr/>
        </p:nvGrpSpPr>
        <p:grpSpPr>
          <a:xfrm>
            <a:off x="2012040" y="457200"/>
            <a:ext cx="7359840" cy="2193840"/>
            <a:chOff x="2012040" y="457200"/>
            <a:chExt cx="7359840" cy="2193840"/>
          </a:xfrm>
        </p:grpSpPr>
        <p:sp>
          <p:nvSpPr>
            <p:cNvPr id="110" name="CustomShape 7"/>
            <p:cNvSpPr/>
            <p:nvPr/>
          </p:nvSpPr>
          <p:spPr>
            <a:xfrm flipH="1" rot="10800000">
              <a:off x="2011680" y="1555200"/>
              <a:ext cx="1114200" cy="7308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11" name="CustomShape 8"/>
            <p:cNvSpPr/>
            <p:nvPr/>
          </p:nvSpPr>
          <p:spPr>
            <a:xfrm rot="19596000">
              <a:off x="2051280" y="143604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V</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O</a:t>
              </a:r>
              <a:r>
                <a:rPr b="0" lang="en" sz="1300" spc="-1" strike="noStrike" baseline="-25000">
                  <a:solidFill>
                    <a:srgbClr val="000000"/>
                  </a:solidFill>
                  <a:latin typeface="Arial"/>
                  <a:ea typeface="Arial"/>
                </a:rPr>
                <a:t>3</a:t>
              </a:r>
              <a:endParaRPr b="0" lang="en-US" sz="1300" spc="-1" strike="noStrike">
                <a:latin typeface="Arial"/>
              </a:endParaRPr>
            </a:p>
          </p:txBody>
        </p:sp>
        <p:pic>
          <p:nvPicPr>
            <p:cNvPr id="112" name="Google Shape;149;p28" descr=""/>
            <p:cNvPicPr/>
            <p:nvPr/>
          </p:nvPicPr>
          <p:blipFill>
            <a:blip r:embed="rId2"/>
            <a:stretch/>
          </p:blipFill>
          <p:spPr>
            <a:xfrm>
              <a:off x="3219840" y="459720"/>
              <a:ext cx="2925360" cy="2191320"/>
            </a:xfrm>
            <a:prstGeom prst="rect">
              <a:avLst/>
            </a:prstGeom>
            <a:ln>
              <a:noFill/>
            </a:ln>
          </p:spPr>
        </p:pic>
        <p:sp>
          <p:nvSpPr>
            <p:cNvPr id="113" name="CustomShape 9"/>
            <p:cNvSpPr/>
            <p:nvPr/>
          </p:nvSpPr>
          <p:spPr>
            <a:xfrm>
              <a:off x="6487200" y="457200"/>
              <a:ext cx="2884680" cy="1155960"/>
            </a:xfrm>
            <a:prstGeom prst="rect">
              <a:avLst/>
            </a:prstGeom>
            <a:noFill/>
            <a:ln>
              <a:noFill/>
            </a:ln>
          </p:spPr>
          <p:style>
            <a:lnRef idx="0"/>
            <a:fillRef idx="0"/>
            <a:effectRef idx="0"/>
            <a:fontRef idx="minor"/>
          </p:style>
          <p:txBody>
            <a:bodyPr lIns="90000" rIns="90000" tIns="45000" bIns="45000">
              <a:noAutofit/>
            </a:bodyPr>
            <a:p>
              <a:pPr marL="216000" indent="-98640">
                <a:lnSpc>
                  <a:spcPct val="100000"/>
                </a:lnSpc>
                <a:tabLst>
                  <a:tab algn="l" pos="0"/>
                </a:tabLst>
              </a:pPr>
              <a:endParaRPr b="0" lang="en-US" sz="1800" spc="-1" strike="noStrike">
                <a:latin typeface="Arial"/>
              </a:endParaRPr>
            </a:p>
            <a:p>
              <a:pPr marL="216000" indent="-212760">
                <a:lnSpc>
                  <a:spcPct val="100000"/>
                </a:lnSpc>
                <a:spcBef>
                  <a:spcPts val="567"/>
                </a:spcBef>
                <a:buClr>
                  <a:srgbClr val="000000"/>
                </a:buClr>
                <a:buFont typeface="Noto Sans Symbols"/>
                <a:buChar char="●"/>
                <a:tabLst>
                  <a:tab algn="l" pos="0"/>
                </a:tabLst>
              </a:pPr>
              <a:r>
                <a:rPr b="0" lang="en" sz="1200" spc="-1" strike="noStrike">
                  <a:solidFill>
                    <a:srgbClr val="000000"/>
                  </a:solidFill>
                  <a:latin typeface="Arial"/>
                  <a:ea typeface="Arial"/>
                </a:rPr>
                <a:t>Large resistance change across the  transition can be exploited in neuromorphic device </a:t>
              </a:r>
              <a:endParaRPr b="0" lang="en-US" sz="1200" spc="-1" strike="noStrike">
                <a:latin typeface="Arial"/>
              </a:endParaRPr>
            </a:p>
            <a:p>
              <a:pPr>
                <a:lnSpc>
                  <a:spcPct val="100000"/>
                </a:lnSpc>
                <a:spcBef>
                  <a:spcPts val="567"/>
                </a:spcBef>
                <a:tabLst>
                  <a:tab algn="l" pos="0"/>
                </a:tabLst>
              </a:pPr>
              <a:endParaRPr b="0" lang="en-US" sz="1200" spc="-1" strike="noStrike">
                <a:latin typeface="Arial"/>
              </a:endParaRPr>
            </a:p>
            <a:p>
              <a:pPr>
                <a:lnSpc>
                  <a:spcPct val="100000"/>
                </a:lnSpc>
                <a:spcBef>
                  <a:spcPts val="567"/>
                </a:spcBef>
                <a:tabLst>
                  <a:tab algn="l" pos="0"/>
                </a:tabLst>
              </a:pPr>
              <a:endParaRPr b="0" lang="en-US" sz="1200" spc="-1" strike="noStrike">
                <a:latin typeface="Arial"/>
              </a:endParaRPr>
            </a:p>
          </p:txBody>
        </p:sp>
      </p:grpSp>
      <p:grpSp>
        <p:nvGrpSpPr>
          <p:cNvPr id="114" name="Group 10"/>
          <p:cNvGrpSpPr/>
          <p:nvPr/>
        </p:nvGrpSpPr>
        <p:grpSpPr>
          <a:xfrm>
            <a:off x="2011680" y="2784960"/>
            <a:ext cx="7314480" cy="2192760"/>
            <a:chOff x="2011680" y="2784960"/>
            <a:chExt cx="7314480" cy="2192760"/>
          </a:xfrm>
        </p:grpSpPr>
        <p:pic>
          <p:nvPicPr>
            <p:cNvPr id="115" name="Google Shape;152;p28" descr=""/>
            <p:cNvPicPr/>
            <p:nvPr/>
          </p:nvPicPr>
          <p:blipFill>
            <a:blip r:embed="rId3"/>
            <a:stretch/>
          </p:blipFill>
          <p:spPr>
            <a:xfrm>
              <a:off x="3288960" y="2784960"/>
              <a:ext cx="2927160" cy="2192760"/>
            </a:xfrm>
            <a:prstGeom prst="rect">
              <a:avLst/>
            </a:prstGeom>
            <a:ln>
              <a:noFill/>
            </a:ln>
          </p:spPr>
        </p:pic>
        <p:sp>
          <p:nvSpPr>
            <p:cNvPr id="116" name="CustomShape 11"/>
            <p:cNvSpPr/>
            <p:nvPr/>
          </p:nvSpPr>
          <p:spPr>
            <a:xfrm>
              <a:off x="2011680" y="3017520"/>
              <a:ext cx="1005120" cy="7308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17" name="CustomShape 12"/>
            <p:cNvSpPr/>
            <p:nvPr/>
          </p:nvSpPr>
          <p:spPr>
            <a:xfrm rot="2138400">
              <a:off x="2016720" y="352260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VO</a:t>
              </a:r>
              <a:r>
                <a:rPr b="0" lang="en" sz="1300" spc="-1" strike="noStrike" baseline="-25000">
                  <a:solidFill>
                    <a:srgbClr val="000000"/>
                  </a:solidFill>
                  <a:latin typeface="Arial"/>
                  <a:ea typeface="Arial"/>
                </a:rPr>
                <a:t>2</a:t>
              </a:r>
              <a:endParaRPr b="0" lang="en-US" sz="1300" spc="-1" strike="noStrike">
                <a:latin typeface="Arial"/>
              </a:endParaRPr>
            </a:p>
          </p:txBody>
        </p:sp>
        <p:sp>
          <p:nvSpPr>
            <p:cNvPr id="118" name="CustomShape 13"/>
            <p:cNvSpPr/>
            <p:nvPr/>
          </p:nvSpPr>
          <p:spPr>
            <a:xfrm>
              <a:off x="6583680" y="3290040"/>
              <a:ext cx="2742480" cy="108036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buClr>
                  <a:srgbClr val="000000"/>
                </a:buClr>
                <a:buFont typeface="Noto Sans Symbols"/>
                <a:buChar char="●"/>
              </a:pPr>
              <a:r>
                <a:rPr b="0" lang="en" sz="1300" spc="-1" strike="noStrike">
                  <a:solidFill>
                    <a:srgbClr val="1c1c1c"/>
                  </a:solidFill>
                  <a:latin typeface="Arial"/>
                  <a:ea typeface="Arial"/>
                </a:rPr>
                <a:t>Pressure and chemical doping can tune transition.</a:t>
              </a:r>
              <a:endParaRPr b="0" lang="en-US" sz="1300" spc="-1" strike="noStrike">
                <a:latin typeface="Arial"/>
              </a:endParaRPr>
            </a:p>
            <a:p>
              <a:pPr marL="457200">
                <a:lnSpc>
                  <a:spcPct val="100000"/>
                </a:lnSpc>
                <a:tabLst>
                  <a:tab algn="l" pos="0"/>
                </a:tabLst>
              </a:pPr>
              <a:endParaRPr b="0" lang="en-US" sz="1300" spc="-1" strike="noStrike">
                <a:latin typeface="Arial"/>
              </a:endParaRPr>
            </a:p>
            <a:p>
              <a:pPr marL="216000" indent="-215280">
                <a:lnSpc>
                  <a:spcPct val="100000"/>
                </a:lnSpc>
                <a:buClr>
                  <a:srgbClr val="000000"/>
                </a:buClr>
                <a:buFont typeface="Noto Sans Symbols"/>
                <a:buChar char="●"/>
                <a:tabLst>
                  <a:tab algn="l" pos="0"/>
                </a:tabLst>
              </a:pPr>
              <a:r>
                <a:rPr b="0" lang="en" sz="1300" spc="-1" strike="noStrike">
                  <a:solidFill>
                    <a:srgbClr val="1c1c1c"/>
                  </a:solidFill>
                  <a:latin typeface="Arial"/>
                  <a:ea typeface="Arial"/>
                </a:rPr>
                <a:t>Easy way to tune the transition temperature? </a:t>
              </a:r>
              <a:endParaRPr b="0" lang="en-US" sz="1300" spc="-1" strike="noStrike">
                <a:latin typeface="Arial"/>
              </a:endParaRPr>
            </a:p>
          </p:txBody>
        </p:sp>
      </p:grpSp>
      <p:pic>
        <p:nvPicPr>
          <p:cNvPr id="119" name="Google Shape;156;p28" descr=""/>
          <p:cNvPicPr/>
          <p:nvPr/>
        </p:nvPicPr>
        <p:blipFill>
          <a:blip r:embed="rId4"/>
          <a:stretch/>
        </p:blipFill>
        <p:spPr>
          <a:xfrm>
            <a:off x="8068320" y="4741200"/>
            <a:ext cx="1069920" cy="36936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548640" y="1065960"/>
            <a:ext cx="8515440" cy="3411360"/>
          </a:xfrm>
          <a:prstGeom prst="rect">
            <a:avLst/>
          </a:prstGeom>
          <a:noFill/>
          <a:ln>
            <a:noFill/>
          </a:ln>
        </p:spPr>
        <p:style>
          <a:lnRef idx="0"/>
          <a:fillRef idx="0"/>
          <a:effectRef idx="0"/>
          <a:fontRef idx="minor"/>
        </p:style>
      </p:sp>
      <p:sp>
        <p:nvSpPr>
          <p:cNvPr id="121" name="CustomShape 2"/>
          <p:cNvSpPr/>
          <p:nvPr/>
        </p:nvSpPr>
        <p:spPr>
          <a:xfrm>
            <a:off x="861840" y="-10080"/>
            <a:ext cx="7677720" cy="3693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Can we control T</a:t>
            </a:r>
            <a:r>
              <a:rPr b="0" lang="en" sz="2000" spc="-1" strike="noStrike" baseline="-25000">
                <a:solidFill>
                  <a:srgbClr val="000000"/>
                </a:solidFill>
                <a:latin typeface="Arial"/>
                <a:ea typeface="Arial"/>
              </a:rPr>
              <a:t>IMT</a:t>
            </a:r>
            <a:r>
              <a:rPr b="0" lang="en" sz="2000" spc="-1" strike="noStrike">
                <a:solidFill>
                  <a:srgbClr val="000000"/>
                </a:solidFill>
                <a:latin typeface="Arial"/>
                <a:ea typeface="Arial"/>
              </a:rPr>
              <a:t> using light? </a:t>
            </a:r>
            <a:endParaRPr b="0" lang="en-US" sz="2000" spc="-1" strike="noStrike">
              <a:latin typeface="Arial"/>
            </a:endParaRPr>
          </a:p>
        </p:txBody>
      </p:sp>
      <p:sp>
        <p:nvSpPr>
          <p:cNvPr id="122" name="CustomShape 3"/>
          <p:cNvSpPr/>
          <p:nvPr/>
        </p:nvSpPr>
        <p:spPr>
          <a:xfrm flipH="1" rot="10800000">
            <a:off x="2011680" y="1555200"/>
            <a:ext cx="1114200" cy="7308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23" name="CustomShape 4"/>
          <p:cNvSpPr/>
          <p:nvPr/>
        </p:nvSpPr>
        <p:spPr>
          <a:xfrm>
            <a:off x="2011680" y="3017520"/>
            <a:ext cx="1005120" cy="7308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24" name="CustomShape 5"/>
          <p:cNvSpPr/>
          <p:nvPr/>
        </p:nvSpPr>
        <p:spPr>
          <a:xfrm rot="19596000">
            <a:off x="2051280" y="143604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CdS/V</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O</a:t>
            </a:r>
            <a:r>
              <a:rPr b="0" lang="en" sz="1300" spc="-1" strike="noStrike" baseline="-25000">
                <a:solidFill>
                  <a:srgbClr val="000000"/>
                </a:solidFill>
                <a:latin typeface="Arial"/>
                <a:ea typeface="Arial"/>
              </a:rPr>
              <a:t>3</a:t>
            </a:r>
            <a:endParaRPr b="0" lang="en-US" sz="1300" spc="-1" strike="noStrike">
              <a:latin typeface="Arial"/>
            </a:endParaRPr>
          </a:p>
        </p:txBody>
      </p:sp>
      <p:sp>
        <p:nvSpPr>
          <p:cNvPr id="125" name="CustomShape 6"/>
          <p:cNvSpPr/>
          <p:nvPr/>
        </p:nvSpPr>
        <p:spPr>
          <a:xfrm rot="2138400">
            <a:off x="2016720" y="352260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CdS/VO</a:t>
            </a:r>
            <a:r>
              <a:rPr b="0" lang="en" sz="1300" spc="-1" strike="noStrike" baseline="-25000">
                <a:solidFill>
                  <a:srgbClr val="000000"/>
                </a:solidFill>
                <a:latin typeface="Arial"/>
                <a:ea typeface="Arial"/>
              </a:rPr>
              <a:t>2</a:t>
            </a:r>
            <a:endParaRPr b="0" lang="en-US" sz="1300" spc="-1" strike="noStrike">
              <a:latin typeface="Arial"/>
            </a:endParaRPr>
          </a:p>
        </p:txBody>
      </p:sp>
      <p:pic>
        <p:nvPicPr>
          <p:cNvPr id="126" name="Google Shape;167;p29" descr=""/>
          <p:cNvPicPr/>
          <p:nvPr/>
        </p:nvPicPr>
        <p:blipFill>
          <a:blip r:embed="rId1"/>
          <a:stretch/>
        </p:blipFill>
        <p:spPr>
          <a:xfrm>
            <a:off x="-28800" y="1645920"/>
            <a:ext cx="2008800" cy="1736640"/>
          </a:xfrm>
          <a:prstGeom prst="rect">
            <a:avLst/>
          </a:prstGeom>
          <a:ln>
            <a:noFill/>
          </a:ln>
        </p:spPr>
      </p:pic>
      <p:sp>
        <p:nvSpPr>
          <p:cNvPr id="127" name="CustomShape 7"/>
          <p:cNvSpPr/>
          <p:nvPr/>
        </p:nvSpPr>
        <p:spPr>
          <a:xfrm>
            <a:off x="32760" y="4131360"/>
            <a:ext cx="3880440" cy="3459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i="1" lang="en" sz="800" spc="-1" strike="noStrike">
                <a:solidFill>
                  <a:srgbClr val="000000"/>
                </a:solidFill>
                <a:latin typeface="Arial"/>
                <a:ea typeface="Arial"/>
              </a:rPr>
              <a:t>H. Navarro Appl. Phys. Lett. 118, 141901 (2021)</a:t>
            </a:r>
            <a:endParaRPr b="0" lang="en-US" sz="800" spc="-1" strike="noStrike">
              <a:latin typeface="Arial"/>
            </a:endParaRPr>
          </a:p>
        </p:txBody>
      </p:sp>
      <p:sp>
        <p:nvSpPr>
          <p:cNvPr id="128" name="CustomShape 8"/>
          <p:cNvSpPr/>
          <p:nvPr/>
        </p:nvSpPr>
        <p:spPr>
          <a:xfrm>
            <a:off x="2194560" y="4754880"/>
            <a:ext cx="5668560" cy="6015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800" spc="-1" strike="noStrike">
                <a:solidFill>
                  <a:srgbClr val="ff4000"/>
                </a:solidFill>
                <a:latin typeface="Arial"/>
                <a:ea typeface="Arial"/>
              </a:rPr>
              <a:t>Can we understand the suppression of </a:t>
            </a:r>
            <a:r>
              <a:rPr b="0" lang="en" sz="2000" spc="-1" strike="noStrike">
                <a:solidFill>
                  <a:srgbClr val="ff4000"/>
                </a:solidFill>
                <a:latin typeface="Arial"/>
                <a:ea typeface="Arial"/>
              </a:rPr>
              <a:t>T</a:t>
            </a:r>
            <a:r>
              <a:rPr b="0" lang="en" sz="2000" spc="-1" strike="noStrike" baseline="-25000">
                <a:solidFill>
                  <a:srgbClr val="ff4000"/>
                </a:solidFill>
                <a:latin typeface="Arial"/>
                <a:ea typeface="Arial"/>
              </a:rPr>
              <a:t>IMT</a:t>
            </a:r>
            <a:r>
              <a:rPr b="0" lang="en" sz="1800" spc="-1" strike="noStrike">
                <a:solidFill>
                  <a:srgbClr val="ff4000"/>
                </a:solidFill>
                <a:latin typeface="Arial"/>
                <a:ea typeface="Arial"/>
              </a:rPr>
              <a:t>?</a:t>
            </a:r>
            <a:endParaRPr b="0" lang="en-US" sz="1800" spc="-1" strike="noStrike">
              <a:latin typeface="Arial"/>
            </a:endParaRPr>
          </a:p>
        </p:txBody>
      </p:sp>
      <p:pic>
        <p:nvPicPr>
          <p:cNvPr id="129" name="Google Shape;170;p29" descr=""/>
          <p:cNvPicPr/>
          <p:nvPr/>
        </p:nvPicPr>
        <p:blipFill>
          <a:blip r:embed="rId2"/>
          <a:stretch/>
        </p:blipFill>
        <p:spPr>
          <a:xfrm>
            <a:off x="8068320" y="4741200"/>
            <a:ext cx="1069920" cy="369360"/>
          </a:xfrm>
          <a:prstGeom prst="rect">
            <a:avLst/>
          </a:prstGeom>
          <a:ln>
            <a:noFill/>
          </a:ln>
        </p:spPr>
      </p:pic>
      <p:grpSp>
        <p:nvGrpSpPr>
          <p:cNvPr id="130" name="Group 9"/>
          <p:cNvGrpSpPr/>
          <p:nvPr/>
        </p:nvGrpSpPr>
        <p:grpSpPr>
          <a:xfrm>
            <a:off x="3276000" y="548640"/>
            <a:ext cx="5959800" cy="2060280"/>
            <a:chOff x="3276000" y="548640"/>
            <a:chExt cx="5959800" cy="2060280"/>
          </a:xfrm>
        </p:grpSpPr>
        <p:grpSp>
          <p:nvGrpSpPr>
            <p:cNvPr id="131" name="Group 10"/>
            <p:cNvGrpSpPr/>
            <p:nvPr/>
          </p:nvGrpSpPr>
          <p:grpSpPr>
            <a:xfrm>
              <a:off x="3276000" y="548640"/>
              <a:ext cx="5959800" cy="2060280"/>
              <a:chOff x="3276000" y="548640"/>
              <a:chExt cx="5959800" cy="2060280"/>
            </a:xfrm>
          </p:grpSpPr>
          <p:sp>
            <p:nvSpPr>
              <p:cNvPr id="132" name="CustomShape 11"/>
              <p:cNvSpPr/>
              <p:nvPr/>
            </p:nvSpPr>
            <p:spPr>
              <a:xfrm>
                <a:off x="6076800" y="754920"/>
                <a:ext cx="3159000" cy="89028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000000"/>
                  </a:buClr>
                  <a:buFont typeface="Noto Sans Symbols"/>
                  <a:buChar char="●"/>
                </a:pPr>
                <a:r>
                  <a:rPr b="0" lang="en" sz="1200" spc="-1" strike="noStrike">
                    <a:solidFill>
                      <a:srgbClr val="000000"/>
                    </a:solidFill>
                    <a:latin typeface="Arial"/>
                    <a:ea typeface="Arial"/>
                  </a:rPr>
                  <a:t>Transition temperature decreases with increasing illumination intensity (P) for CdS/V</a:t>
                </a:r>
                <a:r>
                  <a:rPr b="0" lang="en" sz="1200" spc="-1" strike="noStrike" baseline="-25000">
                    <a:solidFill>
                      <a:srgbClr val="000000"/>
                    </a:solidFill>
                    <a:latin typeface="Arial"/>
                    <a:ea typeface="Arial"/>
                  </a:rPr>
                  <a:t>2</a:t>
                </a:r>
                <a:r>
                  <a:rPr b="0" lang="en" sz="1200" spc="-1" strike="noStrike">
                    <a:solidFill>
                      <a:srgbClr val="000000"/>
                    </a:solidFill>
                    <a:latin typeface="Arial"/>
                    <a:ea typeface="Arial"/>
                  </a:rPr>
                  <a:t>O</a:t>
                </a:r>
                <a:r>
                  <a:rPr b="0" lang="en" sz="1200" spc="-1" strike="noStrike" baseline="-25000">
                    <a:solidFill>
                      <a:srgbClr val="000000"/>
                    </a:solidFill>
                    <a:latin typeface="Arial"/>
                    <a:ea typeface="Arial"/>
                  </a:rPr>
                  <a:t>3</a:t>
                </a:r>
                <a:endParaRPr b="0" lang="en-US" sz="1200" spc="-1" strike="noStrike">
                  <a:latin typeface="Arial"/>
                </a:endParaRPr>
              </a:p>
              <a:p>
                <a:pPr marL="216000" indent="-212760">
                  <a:lnSpc>
                    <a:spcPct val="100000"/>
                  </a:lnSpc>
                  <a:spcBef>
                    <a:spcPts val="567"/>
                  </a:spcBef>
                  <a:buClr>
                    <a:srgbClr val="000000"/>
                  </a:buClr>
                  <a:buFont typeface="Noto Sans Symbols"/>
                  <a:buChar char="●"/>
                </a:pPr>
                <a:r>
                  <a:rPr b="0" lang="en" sz="1200" spc="-1" strike="noStrike">
                    <a:solidFill>
                      <a:srgbClr val="000000"/>
                    </a:solidFill>
                    <a:latin typeface="Arial"/>
                    <a:ea typeface="Arial"/>
                  </a:rPr>
                  <a:t>In principle one can switch from insulating state to metallic state by light.</a:t>
                </a:r>
                <a:endParaRPr b="0" lang="en-US" sz="1200" spc="-1" strike="noStrike">
                  <a:latin typeface="Arial"/>
                </a:endParaRPr>
              </a:p>
              <a:p>
                <a:pPr>
                  <a:lnSpc>
                    <a:spcPct val="100000"/>
                  </a:lnSpc>
                  <a:spcBef>
                    <a:spcPts val="567"/>
                  </a:spcBef>
                  <a:tabLst>
                    <a:tab algn="l" pos="0"/>
                  </a:tabLst>
                </a:pPr>
                <a:endParaRPr b="0" lang="en-US" sz="1200" spc="-1" strike="noStrike">
                  <a:latin typeface="Arial"/>
                </a:endParaRPr>
              </a:p>
            </p:txBody>
          </p:sp>
          <p:pic>
            <p:nvPicPr>
              <p:cNvPr id="133" name="Google Shape;174;p29" descr=""/>
              <p:cNvPicPr/>
              <p:nvPr/>
            </p:nvPicPr>
            <p:blipFill>
              <a:blip r:embed="rId3"/>
              <a:stretch/>
            </p:blipFill>
            <p:spPr>
              <a:xfrm>
                <a:off x="3276000" y="548640"/>
                <a:ext cx="2750400" cy="2060280"/>
              </a:xfrm>
              <a:prstGeom prst="rect">
                <a:avLst/>
              </a:prstGeom>
              <a:ln>
                <a:noFill/>
              </a:ln>
            </p:spPr>
          </p:pic>
        </p:grpSp>
        <p:sp>
          <p:nvSpPr>
            <p:cNvPr id="134" name="CustomShape 12"/>
            <p:cNvSpPr/>
            <p:nvPr/>
          </p:nvSpPr>
          <p:spPr>
            <a:xfrm rot="10800000">
              <a:off x="3914640" y="2043720"/>
              <a:ext cx="1100880" cy="3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grpSp>
        <p:nvGrpSpPr>
          <p:cNvPr id="135" name="Group 13"/>
          <p:cNvGrpSpPr/>
          <p:nvPr/>
        </p:nvGrpSpPr>
        <p:grpSpPr>
          <a:xfrm>
            <a:off x="3212280" y="2651760"/>
            <a:ext cx="5676120" cy="2197080"/>
            <a:chOff x="3212280" y="2651760"/>
            <a:chExt cx="5676120" cy="2197080"/>
          </a:xfrm>
        </p:grpSpPr>
        <p:grpSp>
          <p:nvGrpSpPr>
            <p:cNvPr id="136" name="Group 14"/>
            <p:cNvGrpSpPr/>
            <p:nvPr/>
          </p:nvGrpSpPr>
          <p:grpSpPr>
            <a:xfrm>
              <a:off x="3212280" y="2651760"/>
              <a:ext cx="5676120" cy="2197080"/>
              <a:chOff x="3212280" y="2651760"/>
              <a:chExt cx="5676120" cy="2197080"/>
            </a:xfrm>
          </p:grpSpPr>
          <p:sp>
            <p:nvSpPr>
              <p:cNvPr id="137" name="CustomShape 15"/>
              <p:cNvSpPr/>
              <p:nvPr/>
            </p:nvSpPr>
            <p:spPr>
              <a:xfrm>
                <a:off x="6240240" y="3225600"/>
                <a:ext cx="2648160" cy="456480"/>
              </a:xfrm>
              <a:prstGeom prst="rect">
                <a:avLst/>
              </a:prstGeom>
              <a:noFill/>
              <a:ln>
                <a:noFill/>
              </a:ln>
            </p:spPr>
            <p:style>
              <a:lnRef idx="0"/>
              <a:fillRef idx="0"/>
              <a:effectRef idx="0"/>
              <a:fontRef idx="minor"/>
            </p:style>
            <p:txBody>
              <a:bodyPr lIns="90000" rIns="90000" tIns="45000" bIns="45000">
                <a:noAutofit/>
              </a:bodyPr>
              <a:p>
                <a:pPr marL="216000" indent="-212760">
                  <a:lnSpc>
                    <a:spcPct val="100000"/>
                  </a:lnSpc>
                  <a:buClr>
                    <a:srgbClr val="595959"/>
                  </a:buClr>
                  <a:buFont typeface="Noto Sans Symbols"/>
                  <a:buChar char="●"/>
                </a:pPr>
                <a:r>
                  <a:rPr b="0" lang="en" sz="1300" spc="-1" strike="noStrike">
                    <a:solidFill>
                      <a:srgbClr val="1c1c1c"/>
                    </a:solidFill>
                    <a:latin typeface="Arial"/>
                    <a:ea typeface="Arial"/>
                  </a:rPr>
                  <a:t>Transition temperature suppress with increasing illumination intensity (P) for CdS/VO</a:t>
                </a:r>
                <a:r>
                  <a:rPr b="0" lang="en" sz="1300" spc="-1" strike="noStrike" baseline="-25000">
                    <a:solidFill>
                      <a:srgbClr val="1c1c1c"/>
                    </a:solidFill>
                    <a:latin typeface="Arial"/>
                    <a:ea typeface="Arial"/>
                  </a:rPr>
                  <a:t>2. </a:t>
                </a:r>
                <a:r>
                  <a:rPr b="0" lang="en" sz="1300" spc="-1" strike="noStrike">
                    <a:solidFill>
                      <a:srgbClr val="1c1c1c"/>
                    </a:solidFill>
                    <a:latin typeface="Arial"/>
                    <a:ea typeface="Arial"/>
                  </a:rPr>
                  <a:t>But, Suppression is relatively small. </a:t>
                </a:r>
                <a:endParaRPr b="0" lang="en-US" sz="1300" spc="-1" strike="noStrike">
                  <a:latin typeface="Arial"/>
                </a:endParaRPr>
              </a:p>
            </p:txBody>
          </p:sp>
          <p:pic>
            <p:nvPicPr>
              <p:cNvPr id="138" name="Google Shape;179;p29" descr=""/>
              <p:cNvPicPr/>
              <p:nvPr/>
            </p:nvPicPr>
            <p:blipFill>
              <a:blip r:embed="rId4"/>
              <a:stretch/>
            </p:blipFill>
            <p:spPr>
              <a:xfrm>
                <a:off x="3212280" y="2651760"/>
                <a:ext cx="2932920" cy="2197080"/>
              </a:xfrm>
              <a:prstGeom prst="rect">
                <a:avLst/>
              </a:prstGeom>
              <a:ln>
                <a:noFill/>
              </a:ln>
            </p:spPr>
          </p:pic>
        </p:grpSp>
        <p:sp>
          <p:nvSpPr>
            <p:cNvPr id="139" name="CustomShape 16"/>
            <p:cNvSpPr/>
            <p:nvPr/>
          </p:nvSpPr>
          <p:spPr>
            <a:xfrm flipH="1">
              <a:off x="4609080" y="4102200"/>
              <a:ext cx="786240" cy="432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130"/>
                                        </p:tgtEl>
                                        <p:attrNameLst>
                                          <p:attrName>style.visibility</p:attrName>
                                        </p:attrNameLst>
                                      </p:cBhvr>
                                      <p:to>
                                        <p:strVal val="visible"/>
                                      </p:to>
                                    </p:set>
                                    <p:animEffect filter="fade" transition="in">
                                      <p:cBhvr additive="repl">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10">
                                  <p:stCondLst>
                                    <p:cond delay="0"/>
                                  </p:stCondLst>
                                  <p:childTnLst>
                                    <p:set>
                                      <p:cBhvr>
                                        <p:cTn id="11" dur="1" fill="hold">
                                          <p:stCondLst>
                                            <p:cond delay="0"/>
                                          </p:stCondLst>
                                        </p:cTn>
                                        <p:tgtEl>
                                          <p:spTgt spid="135"/>
                                        </p:tgtEl>
                                        <p:attrNameLst>
                                          <p:attrName>style.visibility</p:attrName>
                                        </p:attrNameLst>
                                      </p:cBhvr>
                                      <p:to>
                                        <p:strVal val="visible"/>
                                      </p:to>
                                    </p:set>
                                    <p:animEffect filter="fade" transition="in">
                                      <p:cBhvr additive="repl">
                                        <p:cTn id="12" dur="1000"/>
                                        <p:tgtEl>
                                          <p:spTgt spid="135"/>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311760" y="444960"/>
            <a:ext cx="8515440" cy="567720"/>
          </a:xfrm>
          <a:prstGeom prst="rect">
            <a:avLst/>
          </a:prstGeom>
          <a:noFill/>
          <a:ln>
            <a:noFill/>
          </a:ln>
        </p:spPr>
        <p:style>
          <a:lnRef idx="0"/>
          <a:fillRef idx="0"/>
          <a:effectRef idx="0"/>
          <a:fontRef idx="minor"/>
        </p:style>
      </p:sp>
      <p:sp>
        <p:nvSpPr>
          <p:cNvPr id="141" name="CustomShape 2"/>
          <p:cNvSpPr/>
          <p:nvPr/>
        </p:nvSpPr>
        <p:spPr>
          <a:xfrm>
            <a:off x="2889720" y="-10080"/>
            <a:ext cx="2404440" cy="37440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Minimal Model </a:t>
            </a:r>
            <a:endParaRPr b="0" lang="en-US" sz="2000" spc="-1" strike="noStrike">
              <a:latin typeface="Arial"/>
            </a:endParaRPr>
          </a:p>
        </p:txBody>
      </p:sp>
      <p:sp>
        <p:nvSpPr>
          <p:cNvPr id="142" name="CustomShape 3"/>
          <p:cNvSpPr/>
          <p:nvPr/>
        </p:nvSpPr>
        <p:spPr>
          <a:xfrm>
            <a:off x="191880" y="3461040"/>
            <a:ext cx="2171160" cy="74700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i="1" lang="en" sz="800" spc="-1" strike="noStrike">
                <a:solidFill>
                  <a:srgbClr val="000000"/>
                </a:solidFill>
                <a:latin typeface="Arial"/>
                <a:ea typeface="Arial"/>
              </a:rPr>
              <a:t>HM:  J. Trastoy, M. Rozenberg,  et. al. PRB, 101:245109 (2020) </a:t>
            </a:r>
            <a:endParaRPr b="0" lang="en-US" sz="800" spc="-1" strike="noStrike">
              <a:latin typeface="Arial"/>
            </a:endParaRPr>
          </a:p>
          <a:p>
            <a:pPr>
              <a:lnSpc>
                <a:spcPct val="100000"/>
              </a:lnSpc>
              <a:tabLst>
                <a:tab algn="l" pos="0"/>
              </a:tabLst>
            </a:pPr>
            <a:endParaRPr b="0" lang="en-US" sz="800" spc="-1" strike="noStrike">
              <a:latin typeface="Arial"/>
            </a:endParaRPr>
          </a:p>
          <a:p>
            <a:pPr>
              <a:lnSpc>
                <a:spcPct val="100000"/>
              </a:lnSpc>
              <a:tabLst>
                <a:tab algn="l" pos="0"/>
              </a:tabLst>
            </a:pPr>
            <a:r>
              <a:rPr b="0" i="1" lang="en" sz="800" spc="-1" strike="noStrike">
                <a:solidFill>
                  <a:srgbClr val="000000"/>
                </a:solidFill>
                <a:latin typeface="Arial"/>
                <a:ea typeface="Arial"/>
              </a:rPr>
              <a:t>DHM: O. Nájera, M. Rozenberg,  et. al. PRB, 95(3):035113, 2017</a:t>
            </a:r>
            <a:endParaRPr b="0" lang="en-US" sz="800" spc="-1" strike="noStrike">
              <a:latin typeface="Arial"/>
            </a:endParaRPr>
          </a:p>
        </p:txBody>
      </p:sp>
      <p:pic>
        <p:nvPicPr>
          <p:cNvPr id="143" name="Google Shape;188;p30" descr=""/>
          <p:cNvPicPr/>
          <p:nvPr/>
        </p:nvPicPr>
        <p:blipFill>
          <a:blip r:embed="rId1"/>
          <a:stretch/>
        </p:blipFill>
        <p:spPr>
          <a:xfrm>
            <a:off x="-76320" y="1548720"/>
            <a:ext cx="1668960" cy="1384200"/>
          </a:xfrm>
          <a:prstGeom prst="rect">
            <a:avLst/>
          </a:prstGeom>
          <a:ln>
            <a:noFill/>
          </a:ln>
        </p:spPr>
      </p:pic>
      <p:grpSp>
        <p:nvGrpSpPr>
          <p:cNvPr id="144" name="Group 4"/>
          <p:cNvGrpSpPr/>
          <p:nvPr/>
        </p:nvGrpSpPr>
        <p:grpSpPr>
          <a:xfrm>
            <a:off x="1643040" y="112320"/>
            <a:ext cx="7410240" cy="2131200"/>
            <a:chOff x="1643040" y="112320"/>
            <a:chExt cx="7410240" cy="2131200"/>
          </a:xfrm>
        </p:grpSpPr>
        <p:grpSp>
          <p:nvGrpSpPr>
            <p:cNvPr id="145" name="Group 5"/>
            <p:cNvGrpSpPr/>
            <p:nvPr/>
          </p:nvGrpSpPr>
          <p:grpSpPr>
            <a:xfrm>
              <a:off x="1643040" y="910440"/>
              <a:ext cx="1294200" cy="1144440"/>
              <a:chOff x="1643040" y="910440"/>
              <a:chExt cx="1294200" cy="1144440"/>
            </a:xfrm>
          </p:grpSpPr>
          <p:sp>
            <p:nvSpPr>
              <p:cNvPr id="146" name="CustomShape 6"/>
              <p:cNvSpPr/>
              <p:nvPr/>
            </p:nvSpPr>
            <p:spPr>
              <a:xfrm flipH="1" rot="10800000">
                <a:off x="1643040" y="1415520"/>
                <a:ext cx="1005120" cy="63936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47" name="CustomShape 7"/>
              <p:cNvSpPr/>
              <p:nvPr/>
            </p:nvSpPr>
            <p:spPr>
              <a:xfrm rot="19596000">
                <a:off x="1776960" y="120168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V</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O</a:t>
                </a:r>
                <a:r>
                  <a:rPr b="0" lang="en" sz="1300" spc="-1" strike="noStrike" baseline="-25000">
                    <a:solidFill>
                      <a:srgbClr val="000000"/>
                    </a:solidFill>
                    <a:latin typeface="Arial"/>
                    <a:ea typeface="Arial"/>
                  </a:rPr>
                  <a:t>3</a:t>
                </a:r>
                <a:endParaRPr b="0" lang="en-US" sz="1300" spc="-1" strike="noStrike">
                  <a:latin typeface="Arial"/>
                </a:endParaRPr>
              </a:p>
            </p:txBody>
          </p:sp>
        </p:grpSp>
        <p:grpSp>
          <p:nvGrpSpPr>
            <p:cNvPr id="148" name="Group 8"/>
            <p:cNvGrpSpPr/>
            <p:nvPr/>
          </p:nvGrpSpPr>
          <p:grpSpPr>
            <a:xfrm>
              <a:off x="5762880" y="681120"/>
              <a:ext cx="3290400" cy="1562400"/>
              <a:chOff x="5762880" y="681120"/>
              <a:chExt cx="3290400" cy="1562400"/>
            </a:xfrm>
          </p:grpSpPr>
          <p:sp>
            <p:nvSpPr>
              <p:cNvPr id="149" name="CustomShape 9"/>
              <p:cNvSpPr/>
              <p:nvPr/>
            </p:nvSpPr>
            <p:spPr>
              <a:xfrm>
                <a:off x="5923440" y="681120"/>
                <a:ext cx="2343960" cy="286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1" lang="en" sz="1400" spc="-1" strike="noStrike">
                    <a:solidFill>
                      <a:srgbClr val="000000"/>
                    </a:solidFill>
                    <a:latin typeface="Arial"/>
                    <a:ea typeface="Arial"/>
                  </a:rPr>
                  <a:t>Hubbard Model (HM)</a:t>
                </a:r>
                <a:endParaRPr b="0" lang="en-US" sz="1400" spc="-1" strike="noStrike">
                  <a:latin typeface="Arial"/>
                </a:endParaRPr>
              </a:p>
            </p:txBody>
          </p:sp>
          <p:pic>
            <p:nvPicPr>
              <p:cNvPr id="150" name="Google Shape;195;p30" descr=""/>
              <p:cNvPicPr/>
              <p:nvPr/>
            </p:nvPicPr>
            <p:blipFill>
              <a:blip r:embed="rId2"/>
              <a:stretch/>
            </p:blipFill>
            <p:spPr>
              <a:xfrm>
                <a:off x="5762880" y="946440"/>
                <a:ext cx="3290400" cy="1297080"/>
              </a:xfrm>
              <a:prstGeom prst="rect">
                <a:avLst/>
              </a:prstGeom>
              <a:ln>
                <a:noFill/>
              </a:ln>
            </p:spPr>
          </p:pic>
        </p:grpSp>
        <p:grpSp>
          <p:nvGrpSpPr>
            <p:cNvPr id="151" name="Group 10"/>
            <p:cNvGrpSpPr/>
            <p:nvPr/>
          </p:nvGrpSpPr>
          <p:grpSpPr>
            <a:xfrm>
              <a:off x="2989800" y="112320"/>
              <a:ext cx="2318760" cy="2082240"/>
              <a:chOff x="2989800" y="112320"/>
              <a:chExt cx="2318760" cy="2082240"/>
            </a:xfrm>
          </p:grpSpPr>
          <p:pic>
            <p:nvPicPr>
              <p:cNvPr id="152" name="Google Shape;197;p30" descr=""/>
              <p:cNvPicPr/>
              <p:nvPr/>
            </p:nvPicPr>
            <p:blipFill>
              <a:blip r:embed="rId3"/>
              <a:stretch/>
            </p:blipFill>
            <p:spPr>
              <a:xfrm>
                <a:off x="2989800" y="539280"/>
                <a:ext cx="2171160" cy="1655280"/>
              </a:xfrm>
              <a:prstGeom prst="rect">
                <a:avLst/>
              </a:prstGeom>
              <a:ln>
                <a:noFill/>
              </a:ln>
            </p:spPr>
          </p:pic>
          <p:sp>
            <p:nvSpPr>
              <p:cNvPr id="153" name="CustomShape 11"/>
              <p:cNvSpPr/>
              <p:nvPr/>
            </p:nvSpPr>
            <p:spPr>
              <a:xfrm>
                <a:off x="3353400" y="112320"/>
                <a:ext cx="1955160" cy="4431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800" spc="-1" strike="noStrike">
                    <a:solidFill>
                      <a:srgbClr val="000000"/>
                    </a:solidFill>
                    <a:latin typeface="Arial"/>
                    <a:ea typeface="Arial"/>
                  </a:rPr>
                  <a:t>    </a:t>
                </a:r>
                <a:endParaRPr b="0" lang="en-US" sz="1800" spc="-1" strike="noStrike">
                  <a:latin typeface="Arial"/>
                </a:endParaRPr>
              </a:p>
            </p:txBody>
          </p:sp>
          <p:sp>
            <p:nvSpPr>
              <p:cNvPr id="154" name="CustomShape 12"/>
              <p:cNvSpPr/>
              <p:nvPr/>
            </p:nvSpPr>
            <p:spPr>
              <a:xfrm>
                <a:off x="4131360" y="1189080"/>
                <a:ext cx="88200" cy="535320"/>
              </a:xfrm>
              <a:custGeom>
                <a:avLst/>
                <a:gdLst/>
                <a:ahLst/>
                <a:rect l="l" t="t" r="r" b="b"/>
                <a:pathLst>
                  <a:path w="256" h="1498">
                    <a:moveTo>
                      <a:pt x="63" y="1497"/>
                    </a:moveTo>
                    <a:lnTo>
                      <a:pt x="63" y="374"/>
                    </a:lnTo>
                    <a:lnTo>
                      <a:pt x="0" y="374"/>
                    </a:lnTo>
                    <a:lnTo>
                      <a:pt x="127" y="0"/>
                    </a:lnTo>
                    <a:lnTo>
                      <a:pt x="255" y="374"/>
                    </a:lnTo>
                    <a:lnTo>
                      <a:pt x="191" y="374"/>
                    </a:lnTo>
                    <a:lnTo>
                      <a:pt x="191" y="1497"/>
                    </a:lnTo>
                    <a:lnTo>
                      <a:pt x="63" y="1497"/>
                    </a:lnTo>
                  </a:path>
                </a:pathLst>
              </a:custGeom>
              <a:solidFill>
                <a:srgbClr val="ff0000"/>
              </a:solidFill>
              <a:ln w="9360">
                <a:solidFill>
                  <a:srgbClr val="1c1c1c"/>
                </a:solidFill>
                <a:round/>
              </a:ln>
            </p:spPr>
            <p:style>
              <a:lnRef idx="0"/>
              <a:fillRef idx="0"/>
              <a:effectRef idx="0"/>
              <a:fontRef idx="minor"/>
            </p:style>
          </p:sp>
        </p:grpSp>
      </p:grpSp>
      <p:pic>
        <p:nvPicPr>
          <p:cNvPr id="155" name="Google Shape;200;p30" descr=""/>
          <p:cNvPicPr/>
          <p:nvPr/>
        </p:nvPicPr>
        <p:blipFill>
          <a:blip r:embed="rId4"/>
          <a:stretch/>
        </p:blipFill>
        <p:spPr>
          <a:xfrm>
            <a:off x="8068320" y="4741200"/>
            <a:ext cx="1069920" cy="369360"/>
          </a:xfrm>
          <a:prstGeom prst="rect">
            <a:avLst/>
          </a:prstGeom>
          <a:ln>
            <a:noFill/>
          </a:ln>
        </p:spPr>
      </p:pic>
      <p:grpSp>
        <p:nvGrpSpPr>
          <p:cNvPr id="156" name="Group 13"/>
          <p:cNvGrpSpPr/>
          <p:nvPr/>
        </p:nvGrpSpPr>
        <p:grpSpPr>
          <a:xfrm>
            <a:off x="211680" y="2503800"/>
            <a:ext cx="9333360" cy="1901880"/>
            <a:chOff x="211680" y="2503800"/>
            <a:chExt cx="9333360" cy="1901880"/>
          </a:xfrm>
        </p:grpSpPr>
        <p:grpSp>
          <p:nvGrpSpPr>
            <p:cNvPr id="157" name="Group 14"/>
            <p:cNvGrpSpPr/>
            <p:nvPr/>
          </p:nvGrpSpPr>
          <p:grpSpPr>
            <a:xfrm>
              <a:off x="211680" y="2503800"/>
              <a:ext cx="9333360" cy="1901880"/>
              <a:chOff x="211680" y="2503800"/>
              <a:chExt cx="9333360" cy="1901880"/>
            </a:xfrm>
          </p:grpSpPr>
          <p:sp>
            <p:nvSpPr>
              <p:cNvPr id="158" name="CustomShape 15"/>
              <p:cNvSpPr/>
              <p:nvPr/>
            </p:nvSpPr>
            <p:spPr>
              <a:xfrm>
                <a:off x="1602360" y="2503800"/>
                <a:ext cx="916560" cy="5454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59" name="CustomShape 16"/>
              <p:cNvSpPr/>
              <p:nvPr/>
            </p:nvSpPr>
            <p:spPr>
              <a:xfrm rot="1863000">
                <a:off x="1812960" y="302868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VO</a:t>
                </a:r>
                <a:r>
                  <a:rPr b="0" lang="en" sz="1300" spc="-1" strike="noStrike" baseline="-25000">
                    <a:solidFill>
                      <a:srgbClr val="000000"/>
                    </a:solidFill>
                    <a:latin typeface="Arial"/>
                    <a:ea typeface="Arial"/>
                  </a:rPr>
                  <a:t>2</a:t>
                </a:r>
                <a:endParaRPr b="0" lang="en-US" sz="1300" spc="-1" strike="noStrike">
                  <a:latin typeface="Arial"/>
                </a:endParaRPr>
              </a:p>
            </p:txBody>
          </p:sp>
          <p:sp>
            <p:nvSpPr>
              <p:cNvPr id="160" name="CustomShape 17"/>
              <p:cNvSpPr/>
              <p:nvPr/>
            </p:nvSpPr>
            <p:spPr>
              <a:xfrm>
                <a:off x="5904720" y="2538360"/>
                <a:ext cx="3640320" cy="286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1" lang="en" sz="1400" spc="-1" strike="noStrike">
                    <a:solidFill>
                      <a:srgbClr val="000000"/>
                    </a:solidFill>
                    <a:latin typeface="Arial"/>
                    <a:ea typeface="Arial"/>
                  </a:rPr>
                  <a:t>Dimer Hubbard Model (DHM)</a:t>
                </a:r>
                <a:endParaRPr b="0" lang="en-US" sz="1400" spc="-1" strike="noStrike">
                  <a:latin typeface="Arial"/>
                </a:endParaRPr>
              </a:p>
            </p:txBody>
          </p:sp>
          <p:pic>
            <p:nvPicPr>
              <p:cNvPr id="161" name="Google Shape;206;p30" descr=""/>
              <p:cNvPicPr/>
              <p:nvPr/>
            </p:nvPicPr>
            <p:blipFill>
              <a:blip r:embed="rId5"/>
              <a:stretch/>
            </p:blipFill>
            <p:spPr>
              <a:xfrm>
                <a:off x="3115080" y="2503800"/>
                <a:ext cx="1668960" cy="1792440"/>
              </a:xfrm>
              <a:prstGeom prst="rect">
                <a:avLst/>
              </a:prstGeom>
              <a:ln>
                <a:noFill/>
              </a:ln>
            </p:spPr>
          </p:pic>
          <p:pic>
            <p:nvPicPr>
              <p:cNvPr id="162" name="Google Shape;207;p30" descr=""/>
              <p:cNvPicPr/>
              <p:nvPr/>
            </p:nvPicPr>
            <p:blipFill>
              <a:blip r:embed="rId6"/>
              <a:stretch/>
            </p:blipFill>
            <p:spPr>
              <a:xfrm>
                <a:off x="5347800" y="2826720"/>
                <a:ext cx="4014360" cy="1578960"/>
              </a:xfrm>
              <a:prstGeom prst="rect">
                <a:avLst/>
              </a:prstGeom>
              <a:ln>
                <a:noFill/>
              </a:ln>
            </p:spPr>
          </p:pic>
          <p:sp>
            <p:nvSpPr>
              <p:cNvPr id="163" name="CustomShape 18"/>
              <p:cNvSpPr/>
              <p:nvPr/>
            </p:nvSpPr>
            <p:spPr>
              <a:xfrm>
                <a:off x="211680" y="4068720"/>
                <a:ext cx="2661480" cy="2289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i="1" lang="en" sz="800" spc="-1" strike="noStrike">
                    <a:solidFill>
                      <a:srgbClr val="000000"/>
                    </a:solidFill>
                    <a:latin typeface="Arial"/>
                    <a:ea typeface="Arial"/>
                  </a:rPr>
                  <a:t>arxiv.org/pdf/cond-mat/0210558.pdf</a:t>
                </a:r>
                <a:endParaRPr b="0" lang="en-US" sz="800" spc="-1" strike="noStrike">
                  <a:latin typeface="Arial"/>
                </a:endParaRPr>
              </a:p>
            </p:txBody>
          </p:sp>
        </p:grpSp>
        <p:grpSp>
          <p:nvGrpSpPr>
            <p:cNvPr id="164" name="Group 19"/>
            <p:cNvGrpSpPr/>
            <p:nvPr/>
          </p:nvGrpSpPr>
          <p:grpSpPr>
            <a:xfrm>
              <a:off x="3524760" y="2910960"/>
              <a:ext cx="5136120" cy="980280"/>
              <a:chOff x="3524760" y="2910960"/>
              <a:chExt cx="5136120" cy="980280"/>
            </a:xfrm>
          </p:grpSpPr>
          <p:sp>
            <p:nvSpPr>
              <p:cNvPr id="165" name="CustomShape 20"/>
              <p:cNvSpPr/>
              <p:nvPr/>
            </p:nvSpPr>
            <p:spPr>
              <a:xfrm rot="21283200">
                <a:off x="3566880" y="2935080"/>
                <a:ext cx="390240" cy="939960"/>
              </a:xfrm>
              <a:prstGeom prst="ellipse">
                <a:avLst/>
              </a:prstGeom>
              <a:noFill/>
              <a:ln w="19080">
                <a:solidFill>
                  <a:schemeClr val="dk2"/>
                </a:solidFill>
                <a:prstDash val="dash"/>
                <a:round/>
              </a:ln>
            </p:spPr>
            <p:style>
              <a:lnRef idx="0"/>
              <a:fillRef idx="0"/>
              <a:effectRef idx="0"/>
              <a:fontRef idx="minor"/>
            </p:style>
          </p:sp>
          <p:sp>
            <p:nvSpPr>
              <p:cNvPr id="166" name="CustomShape 21"/>
              <p:cNvSpPr/>
              <p:nvPr/>
            </p:nvSpPr>
            <p:spPr>
              <a:xfrm rot="2392800">
                <a:off x="8093520" y="2925360"/>
                <a:ext cx="343800" cy="821520"/>
              </a:xfrm>
              <a:prstGeom prst="ellipse">
                <a:avLst/>
              </a:prstGeom>
              <a:noFill/>
              <a:ln w="19080">
                <a:solidFill>
                  <a:schemeClr val="dk2"/>
                </a:solidFill>
                <a:prstDash val="dash"/>
                <a:round/>
              </a:ln>
            </p:spPr>
            <p:style>
              <a:lnRef idx="0"/>
              <a:fillRef idx="0"/>
              <a:effectRef idx="0"/>
              <a:fontRef idx="minor"/>
            </p:style>
          </p:sp>
          <p:pic>
            <p:nvPicPr>
              <p:cNvPr id="167" name="Google Shape;212;p30" descr=""/>
              <p:cNvPicPr/>
              <p:nvPr/>
            </p:nvPicPr>
            <p:blipFill>
              <a:blip r:embed="rId7"/>
              <a:stretch/>
            </p:blipFill>
            <p:spPr>
              <a:xfrm>
                <a:off x="3656160" y="3268800"/>
                <a:ext cx="343800" cy="273600"/>
              </a:xfrm>
              <a:prstGeom prst="rect">
                <a:avLst/>
              </a:prstGeom>
              <a:ln>
                <a:noFill/>
              </a:ln>
            </p:spPr>
          </p:pic>
        </p:grpSp>
      </p:grpSp>
      <p:grpSp>
        <p:nvGrpSpPr>
          <p:cNvPr id="168" name="Group 22"/>
          <p:cNvGrpSpPr/>
          <p:nvPr/>
        </p:nvGrpSpPr>
        <p:grpSpPr>
          <a:xfrm>
            <a:off x="4662720" y="3544920"/>
            <a:ext cx="3338280" cy="1444320"/>
            <a:chOff x="4662720" y="3544920"/>
            <a:chExt cx="3338280" cy="1444320"/>
          </a:xfrm>
        </p:grpSpPr>
        <p:grpSp>
          <p:nvGrpSpPr>
            <p:cNvPr id="169" name="Group 23"/>
            <p:cNvGrpSpPr/>
            <p:nvPr/>
          </p:nvGrpSpPr>
          <p:grpSpPr>
            <a:xfrm>
              <a:off x="4662720" y="3984840"/>
              <a:ext cx="2097360" cy="1004400"/>
              <a:chOff x="4662720" y="3984840"/>
              <a:chExt cx="2097360" cy="1004400"/>
            </a:xfrm>
          </p:grpSpPr>
          <p:grpSp>
            <p:nvGrpSpPr>
              <p:cNvPr id="170" name="Group 24"/>
              <p:cNvGrpSpPr/>
              <p:nvPr/>
            </p:nvGrpSpPr>
            <p:grpSpPr>
              <a:xfrm>
                <a:off x="5970960" y="4263840"/>
                <a:ext cx="467280" cy="350280"/>
                <a:chOff x="5970960" y="4263840"/>
                <a:chExt cx="467280" cy="350280"/>
              </a:xfrm>
            </p:grpSpPr>
            <p:pic>
              <p:nvPicPr>
                <p:cNvPr id="171" name="Google Shape;216;p30" descr=""/>
                <p:cNvPicPr/>
                <p:nvPr/>
              </p:nvPicPr>
              <p:blipFill>
                <a:blip r:embed="rId8"/>
                <a:stretch/>
              </p:blipFill>
              <p:spPr>
                <a:xfrm>
                  <a:off x="6094440" y="4303800"/>
                  <a:ext cx="343800" cy="273240"/>
                </a:xfrm>
                <a:prstGeom prst="rect">
                  <a:avLst/>
                </a:prstGeom>
                <a:ln>
                  <a:noFill/>
                </a:ln>
              </p:spPr>
            </p:pic>
            <p:sp>
              <p:nvSpPr>
                <p:cNvPr id="172" name="CustomShape 25"/>
                <p:cNvSpPr/>
                <p:nvPr/>
              </p:nvSpPr>
              <p:spPr>
                <a:xfrm>
                  <a:off x="5970960" y="4263840"/>
                  <a:ext cx="233640" cy="3502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100" spc="-1" strike="noStrike">
                      <a:solidFill>
                        <a:srgbClr val="000000"/>
                      </a:solidFill>
                      <a:latin typeface="Arial"/>
                      <a:ea typeface="Arial"/>
                    </a:rPr>
                    <a:t>2</a:t>
                  </a:r>
                  <a:endParaRPr b="0" lang="en-US" sz="1100" spc="-1" strike="noStrike">
                    <a:latin typeface="Arial"/>
                  </a:endParaRPr>
                </a:p>
              </p:txBody>
            </p:sp>
          </p:grpSp>
          <p:sp>
            <p:nvSpPr>
              <p:cNvPr id="173" name="CustomShape 26"/>
              <p:cNvSpPr/>
              <p:nvPr/>
            </p:nvSpPr>
            <p:spPr>
              <a:xfrm>
                <a:off x="4662720" y="3984840"/>
                <a:ext cx="2097360" cy="1004400"/>
              </a:xfrm>
              <a:prstGeom prst="rect">
                <a:avLst/>
              </a:prstGeom>
              <a:noFill/>
              <a:ln w="9360">
                <a:solidFill>
                  <a:srgbClr val="168253"/>
                </a:solidFill>
                <a:prstDash val="dash"/>
                <a:round/>
              </a:ln>
            </p:spPr>
            <p:style>
              <a:lnRef idx="0"/>
              <a:fillRef idx="0"/>
              <a:effectRef idx="0"/>
              <a:fontRef idx="minor"/>
            </p:style>
          </p:sp>
          <p:grpSp>
            <p:nvGrpSpPr>
              <p:cNvPr id="174" name="Group 27"/>
              <p:cNvGrpSpPr/>
              <p:nvPr/>
            </p:nvGrpSpPr>
            <p:grpSpPr>
              <a:xfrm>
                <a:off x="4768920" y="3984840"/>
                <a:ext cx="1846440" cy="1001160"/>
                <a:chOff x="4768920" y="3984840"/>
                <a:chExt cx="1846440" cy="1001160"/>
              </a:xfrm>
            </p:grpSpPr>
            <p:grpSp>
              <p:nvGrpSpPr>
                <p:cNvPr id="175" name="Group 28"/>
                <p:cNvGrpSpPr/>
                <p:nvPr/>
              </p:nvGrpSpPr>
              <p:grpSpPr>
                <a:xfrm>
                  <a:off x="4768920" y="3984840"/>
                  <a:ext cx="1329840" cy="1001160"/>
                  <a:chOff x="4768920" y="3984840"/>
                  <a:chExt cx="1329840" cy="1001160"/>
                </a:xfrm>
              </p:grpSpPr>
              <p:sp>
                <p:nvSpPr>
                  <p:cNvPr id="176" name="CustomShape 29"/>
                  <p:cNvSpPr/>
                  <p:nvPr/>
                </p:nvSpPr>
                <p:spPr>
                  <a:xfrm>
                    <a:off x="5062320" y="4620600"/>
                    <a:ext cx="996120" cy="3654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000000"/>
                        </a:solidFill>
                        <a:latin typeface="Arial"/>
                        <a:ea typeface="Arial"/>
                      </a:rPr>
                      <a:t>Bond(B)</a:t>
                    </a:r>
                    <a:endParaRPr b="0" lang="en-US" sz="1200" spc="-1" strike="noStrike">
                      <a:latin typeface="Arial"/>
                    </a:endParaRPr>
                  </a:p>
                </p:txBody>
              </p:sp>
              <p:sp>
                <p:nvSpPr>
                  <p:cNvPr id="177" name="CustomShape 30"/>
                  <p:cNvSpPr/>
                  <p:nvPr/>
                </p:nvSpPr>
                <p:spPr>
                  <a:xfrm>
                    <a:off x="4768920" y="3984840"/>
                    <a:ext cx="1329840" cy="3654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000000"/>
                        </a:solidFill>
                        <a:latin typeface="Arial"/>
                        <a:ea typeface="Arial"/>
                      </a:rPr>
                      <a:t>Anti-Bond(AB)</a:t>
                    </a:r>
                    <a:endParaRPr b="0" lang="en-US" sz="1200" spc="-1" strike="noStrike">
                      <a:latin typeface="Arial"/>
                    </a:endParaRPr>
                  </a:p>
                </p:txBody>
              </p:sp>
            </p:grpSp>
            <p:sp>
              <p:nvSpPr>
                <p:cNvPr id="178" name="CustomShape 31"/>
                <p:cNvSpPr/>
                <p:nvPr/>
              </p:nvSpPr>
              <p:spPr>
                <a:xfrm>
                  <a:off x="6230880" y="4139280"/>
                  <a:ext cx="384480" cy="6120"/>
                </a:xfrm>
                <a:custGeom>
                  <a:avLst/>
                  <a:gdLst/>
                  <a:ahLst/>
                  <a:rect l="l" t="t" r="r" b="b"/>
                  <a:pathLst>
                    <a:path w="21600" h="21600">
                      <a:moveTo>
                        <a:pt x="0" y="0"/>
                      </a:moveTo>
                      <a:lnTo>
                        <a:pt x="21600" y="21600"/>
                      </a:lnTo>
                    </a:path>
                  </a:pathLst>
                </a:custGeom>
                <a:noFill/>
                <a:ln w="38160">
                  <a:solidFill>
                    <a:schemeClr val="dk2"/>
                  </a:solidFill>
                  <a:round/>
                </a:ln>
              </p:spPr>
              <p:style>
                <a:lnRef idx="0"/>
                <a:fillRef idx="0"/>
                <a:effectRef idx="0"/>
                <a:fontRef idx="minor"/>
              </p:style>
            </p:sp>
            <p:sp>
              <p:nvSpPr>
                <p:cNvPr id="179" name="CustomShape 32"/>
                <p:cNvSpPr/>
                <p:nvPr/>
              </p:nvSpPr>
              <p:spPr>
                <a:xfrm>
                  <a:off x="6230880" y="4749120"/>
                  <a:ext cx="384480" cy="6120"/>
                </a:xfrm>
                <a:custGeom>
                  <a:avLst/>
                  <a:gdLst/>
                  <a:ahLst/>
                  <a:rect l="l" t="t" r="r" b="b"/>
                  <a:pathLst>
                    <a:path w="21600" h="21600">
                      <a:moveTo>
                        <a:pt x="0" y="0"/>
                      </a:moveTo>
                      <a:lnTo>
                        <a:pt x="21600" y="21600"/>
                      </a:lnTo>
                    </a:path>
                  </a:pathLst>
                </a:custGeom>
                <a:noFill/>
                <a:ln w="38160">
                  <a:solidFill>
                    <a:schemeClr val="dk2"/>
                  </a:solidFill>
                  <a:round/>
                </a:ln>
              </p:spPr>
              <p:style>
                <a:lnRef idx="0"/>
                <a:fillRef idx="0"/>
                <a:effectRef idx="0"/>
                <a:fontRef idx="minor"/>
              </p:style>
            </p:sp>
            <p:sp>
              <p:nvSpPr>
                <p:cNvPr id="180" name="CustomShape 33"/>
                <p:cNvSpPr/>
                <p:nvPr/>
              </p:nvSpPr>
              <p:spPr>
                <a:xfrm>
                  <a:off x="6351120" y="4569120"/>
                  <a:ext cx="14400" cy="315720"/>
                </a:xfrm>
                <a:custGeom>
                  <a:avLst/>
                  <a:gdLst/>
                  <a:ahLst/>
                  <a:rect l="l" t="t" r="r" b="b"/>
                  <a:pathLst>
                    <a:path w="21600" h="21600">
                      <a:moveTo>
                        <a:pt x="0" y="0"/>
                      </a:moveTo>
                      <a:lnTo>
                        <a:pt x="21600" y="21600"/>
                      </a:lnTo>
                    </a:path>
                  </a:pathLst>
                </a:custGeom>
                <a:noFill/>
                <a:ln w="9360">
                  <a:solidFill>
                    <a:srgbClr val="ff4000"/>
                  </a:solidFill>
                  <a:round/>
                  <a:tailEnd len="med" type="triangle" w="med"/>
                </a:ln>
              </p:spPr>
              <p:style>
                <a:lnRef idx="0"/>
                <a:fillRef idx="0"/>
                <a:effectRef idx="0"/>
                <a:fontRef idx="minor"/>
              </p:style>
            </p:sp>
            <p:sp>
              <p:nvSpPr>
                <p:cNvPr id="181" name="CustomShape 34"/>
                <p:cNvSpPr/>
                <p:nvPr/>
              </p:nvSpPr>
              <p:spPr>
                <a:xfrm rot="10800000">
                  <a:off x="6507720" y="4569840"/>
                  <a:ext cx="14400" cy="315720"/>
                </a:xfrm>
                <a:custGeom>
                  <a:avLst/>
                  <a:gdLst/>
                  <a:ahLst/>
                  <a:rect l="l" t="t" r="r" b="b"/>
                  <a:pathLst>
                    <a:path w="21600" h="21600">
                      <a:moveTo>
                        <a:pt x="0" y="0"/>
                      </a:moveTo>
                      <a:lnTo>
                        <a:pt x="21600" y="21600"/>
                      </a:lnTo>
                    </a:path>
                  </a:pathLst>
                </a:custGeom>
                <a:noFill/>
                <a:ln w="9360">
                  <a:solidFill>
                    <a:schemeClr val="accent1"/>
                  </a:solidFill>
                  <a:round/>
                  <a:tailEnd len="med" type="triangle" w="med"/>
                </a:ln>
              </p:spPr>
              <p:style>
                <a:lnRef idx="0"/>
                <a:fillRef idx="0"/>
                <a:effectRef idx="0"/>
                <a:fontRef idx="minor"/>
              </p:style>
            </p:sp>
          </p:grpSp>
        </p:grpSp>
        <p:sp>
          <p:nvSpPr>
            <p:cNvPr id="182" name="CustomShape 35"/>
            <p:cNvSpPr/>
            <p:nvPr/>
          </p:nvSpPr>
          <p:spPr>
            <a:xfrm flipH="1">
              <a:off x="6759720" y="3544920"/>
              <a:ext cx="1241280" cy="941760"/>
            </a:xfrm>
            <a:custGeom>
              <a:avLst/>
              <a:gdLst/>
              <a:ahLst/>
              <a:rect l="l" t="t" r="r" b="b"/>
              <a:pathLst>
                <a:path w="21600" h="21600">
                  <a:moveTo>
                    <a:pt x="0" y="0"/>
                  </a:moveTo>
                  <a:lnTo>
                    <a:pt x="21600" y="21600"/>
                  </a:lnTo>
                </a:path>
              </a:pathLst>
            </a:custGeom>
            <a:noFill/>
            <a:ln w="19080">
              <a:solidFill>
                <a:schemeClr val="accent3"/>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0">
                                  <p:stCondLst>
                                    <p:cond delay="0"/>
                                  </p:stCondLst>
                                  <p:childTnLst>
                                    <p:set>
                                      <p:cBhvr>
                                        <p:cTn id="26" dur="1" fill="hold">
                                          <p:stCondLst>
                                            <p:cond delay="0"/>
                                          </p:stCondLst>
                                        </p:cTn>
                                        <p:tgtEl>
                                          <p:spTgt spid="156"/>
                                        </p:tgtEl>
                                        <p:attrNameLst>
                                          <p:attrName>style.visibility</p:attrName>
                                        </p:attrNameLst>
                                      </p:cBhvr>
                                      <p:to>
                                        <p:strVal val="visible"/>
                                      </p:to>
                                    </p:set>
                                    <p:animEffect filter="fade" transition="in">
                                      <p:cBhvr additive="repl">
                                        <p:cTn id="27" dur="1000"/>
                                        <p:tgtEl>
                                          <p:spTgt spid="156"/>
                                        </p:tgtEl>
                                      </p:cBhvr>
                                    </p:animEffect>
                                  </p:childTnLst>
                                </p:cTn>
                              </p:par>
                            </p:childTnLst>
                          </p:cTn>
                        </p:par>
                      </p:childTnLst>
                    </p:cTn>
                  </p:par>
                  <p:par>
                    <p:cTn id="28" fill="hold">
                      <p:stCondLst>
                        <p:cond delay="indefinite"/>
                      </p:stCondLst>
                      <p:childTnLst>
                        <p:par>
                          <p:cTn id="29" fill="hold">
                            <p:stCondLst>
                              <p:cond delay="0"/>
                            </p:stCondLst>
                            <p:childTnLst>
                              <p:par>
                                <p:cTn id="30" nodeType="clickEffect" fill="hold" presetClass="entr" presetID="10">
                                  <p:stCondLst>
                                    <p:cond delay="0"/>
                                  </p:stCondLst>
                                  <p:childTnLst>
                                    <p:set>
                                      <p:cBhvr>
                                        <p:cTn id="31" dur="1" fill="hold">
                                          <p:stCondLst>
                                            <p:cond delay="0"/>
                                          </p:stCondLst>
                                        </p:cTn>
                                        <p:tgtEl>
                                          <p:spTgt spid="168"/>
                                        </p:tgtEl>
                                        <p:attrNameLst>
                                          <p:attrName>style.visibility</p:attrName>
                                        </p:attrNameLst>
                                      </p:cBhvr>
                                      <p:to>
                                        <p:strVal val="visible"/>
                                      </p:to>
                                    </p:set>
                                    <p:animEffect filter="fade" transition="in">
                                      <p:cBhvr additive="repl">
                                        <p:cTn id="32"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11760" y="444960"/>
            <a:ext cx="8515440" cy="567720"/>
          </a:xfrm>
          <a:prstGeom prst="rect">
            <a:avLst/>
          </a:prstGeom>
          <a:noFill/>
          <a:ln>
            <a:noFill/>
          </a:ln>
        </p:spPr>
        <p:style>
          <a:lnRef idx="0"/>
          <a:fillRef idx="0"/>
          <a:effectRef idx="0"/>
          <a:fontRef idx="minor"/>
        </p:style>
      </p:sp>
      <p:pic>
        <p:nvPicPr>
          <p:cNvPr id="184" name="Google Shape;233;p31" descr=""/>
          <p:cNvPicPr/>
          <p:nvPr/>
        </p:nvPicPr>
        <p:blipFill>
          <a:blip r:embed="rId1"/>
          <a:stretch/>
        </p:blipFill>
        <p:spPr>
          <a:xfrm>
            <a:off x="0" y="1332360"/>
            <a:ext cx="1733040" cy="1498320"/>
          </a:xfrm>
          <a:prstGeom prst="rect">
            <a:avLst/>
          </a:prstGeom>
          <a:ln>
            <a:noFill/>
          </a:ln>
        </p:spPr>
      </p:pic>
      <p:sp>
        <p:nvSpPr>
          <p:cNvPr id="185" name="CustomShape 2"/>
          <p:cNvSpPr/>
          <p:nvPr/>
        </p:nvSpPr>
        <p:spPr>
          <a:xfrm>
            <a:off x="1212840" y="-10080"/>
            <a:ext cx="6815160" cy="37440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Minimal model for heterostructure model and method</a:t>
            </a:r>
            <a:endParaRPr b="0" lang="en-US" sz="2000" spc="-1" strike="noStrike">
              <a:latin typeface="Arial"/>
            </a:endParaRPr>
          </a:p>
        </p:txBody>
      </p:sp>
      <p:sp>
        <p:nvSpPr>
          <p:cNvPr id="186" name="CustomShape 3"/>
          <p:cNvSpPr/>
          <p:nvPr/>
        </p:nvSpPr>
        <p:spPr>
          <a:xfrm>
            <a:off x="1554480" y="2153160"/>
            <a:ext cx="916560" cy="54540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87" name="CustomShape 4"/>
          <p:cNvSpPr/>
          <p:nvPr/>
        </p:nvSpPr>
        <p:spPr>
          <a:xfrm rot="1863000">
            <a:off x="1441080" y="253440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CdS/VO</a:t>
            </a:r>
            <a:r>
              <a:rPr b="0" lang="en" sz="1300" spc="-1" strike="noStrike" baseline="-25000">
                <a:solidFill>
                  <a:srgbClr val="000000"/>
                </a:solidFill>
                <a:latin typeface="Arial"/>
                <a:ea typeface="Arial"/>
              </a:rPr>
              <a:t>2</a:t>
            </a:r>
            <a:endParaRPr b="0" lang="en-US" sz="1300" spc="-1" strike="noStrike">
              <a:latin typeface="Arial"/>
            </a:endParaRPr>
          </a:p>
        </p:txBody>
      </p:sp>
      <p:sp>
        <p:nvSpPr>
          <p:cNvPr id="188" name="CustomShape 5"/>
          <p:cNvSpPr/>
          <p:nvPr/>
        </p:nvSpPr>
        <p:spPr>
          <a:xfrm>
            <a:off x="2811960" y="2253600"/>
            <a:ext cx="3640320" cy="286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1" lang="en" sz="1400" spc="-1" strike="noStrike">
                <a:solidFill>
                  <a:srgbClr val="000000"/>
                </a:solidFill>
                <a:latin typeface="Arial"/>
                <a:ea typeface="Arial"/>
              </a:rPr>
              <a:t>Dimer Hubbard Model (DHM)</a:t>
            </a:r>
            <a:endParaRPr b="0" lang="en-US" sz="1400" spc="-1" strike="noStrike">
              <a:latin typeface="Arial"/>
            </a:endParaRPr>
          </a:p>
        </p:txBody>
      </p:sp>
      <p:sp>
        <p:nvSpPr>
          <p:cNvPr id="189" name="CustomShape 6"/>
          <p:cNvSpPr/>
          <p:nvPr/>
        </p:nvSpPr>
        <p:spPr>
          <a:xfrm>
            <a:off x="2813400" y="4675320"/>
            <a:ext cx="2979360" cy="30096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500" spc="-1" strike="noStrike">
                <a:solidFill>
                  <a:srgbClr val="ff4000"/>
                </a:solidFill>
                <a:latin typeface="Arial"/>
                <a:ea typeface="Arial"/>
              </a:rPr>
              <a:t>How  Γ</a:t>
            </a:r>
            <a:r>
              <a:rPr b="0" lang="en" sz="1500" spc="-1" strike="noStrike">
                <a:solidFill>
                  <a:srgbClr val="ff4000"/>
                </a:solidFill>
                <a:highlight>
                  <a:srgbClr val="ffffff"/>
                </a:highlight>
                <a:latin typeface="Arial"/>
                <a:ea typeface="Arial"/>
              </a:rPr>
              <a:t> effect the system?</a:t>
            </a:r>
            <a:endParaRPr b="0" lang="en-US" sz="1500" spc="-1" strike="noStrike">
              <a:latin typeface="Arial"/>
            </a:endParaRPr>
          </a:p>
        </p:txBody>
      </p:sp>
      <p:sp>
        <p:nvSpPr>
          <p:cNvPr id="190" name="CustomShape 7"/>
          <p:cNvSpPr/>
          <p:nvPr/>
        </p:nvSpPr>
        <p:spPr>
          <a:xfrm>
            <a:off x="182880" y="4299480"/>
            <a:ext cx="2193840" cy="43308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i="1" lang="en" sz="800" spc="-1" strike="noStrike">
                <a:solidFill>
                  <a:srgbClr val="000000"/>
                </a:solidFill>
                <a:latin typeface="Arial"/>
                <a:ea typeface="Arial"/>
              </a:rPr>
              <a:t>HM:  J. Trastoy PRB, 101:245109 (2020) </a:t>
            </a:r>
            <a:endParaRPr b="0" lang="en-US" sz="800" spc="-1" strike="noStrike">
              <a:latin typeface="Arial"/>
            </a:endParaRPr>
          </a:p>
          <a:p>
            <a:pPr>
              <a:lnSpc>
                <a:spcPct val="100000"/>
              </a:lnSpc>
              <a:tabLst>
                <a:tab algn="l" pos="0"/>
              </a:tabLst>
            </a:pPr>
            <a:endParaRPr b="0" lang="en-US" sz="800" spc="-1" strike="noStrike">
              <a:latin typeface="Arial"/>
            </a:endParaRPr>
          </a:p>
          <a:p>
            <a:pPr>
              <a:lnSpc>
                <a:spcPct val="100000"/>
              </a:lnSpc>
              <a:tabLst>
                <a:tab algn="l" pos="0"/>
              </a:tabLst>
            </a:pPr>
            <a:r>
              <a:rPr b="0" i="1" lang="en" sz="800" spc="-1" strike="noStrike">
                <a:solidFill>
                  <a:srgbClr val="000000"/>
                </a:solidFill>
                <a:latin typeface="Arial"/>
                <a:ea typeface="Arial"/>
              </a:rPr>
              <a:t>DHM: O. Nájera PRB, 95(3):035113, 2017</a:t>
            </a:r>
            <a:endParaRPr b="0" lang="en-US" sz="800" spc="-1" strike="noStrike">
              <a:latin typeface="Arial"/>
            </a:endParaRPr>
          </a:p>
        </p:txBody>
      </p:sp>
      <p:sp>
        <p:nvSpPr>
          <p:cNvPr id="191" name="CustomShape 8"/>
          <p:cNvSpPr/>
          <p:nvPr/>
        </p:nvSpPr>
        <p:spPr>
          <a:xfrm>
            <a:off x="5943600" y="1097280"/>
            <a:ext cx="272880" cy="365040"/>
          </a:xfrm>
          <a:prstGeom prst="rect">
            <a:avLst/>
          </a:prstGeom>
          <a:solidFill>
            <a:srgbClr val="ffffff"/>
          </a:solidFill>
          <a:ln w="9360">
            <a:solidFill>
              <a:srgbClr val="ffffff"/>
            </a:solidFill>
            <a:round/>
          </a:ln>
        </p:spPr>
        <p:style>
          <a:lnRef idx="0"/>
          <a:fillRef idx="0"/>
          <a:effectRef idx="0"/>
          <a:fontRef idx="minor"/>
        </p:style>
      </p:sp>
      <p:sp>
        <p:nvSpPr>
          <p:cNvPr id="192" name="CustomShape 9"/>
          <p:cNvSpPr/>
          <p:nvPr/>
        </p:nvSpPr>
        <p:spPr>
          <a:xfrm>
            <a:off x="5943600" y="1152360"/>
            <a:ext cx="272880" cy="401400"/>
          </a:xfrm>
          <a:prstGeom prst="rect">
            <a:avLst/>
          </a:prstGeom>
          <a:solidFill>
            <a:srgbClr val="ffffff"/>
          </a:solidFill>
          <a:ln w="9360">
            <a:solidFill>
              <a:srgbClr val="ffffff"/>
            </a:solidFill>
            <a:round/>
          </a:ln>
        </p:spPr>
        <p:style>
          <a:lnRef idx="0"/>
          <a:fillRef idx="0"/>
          <a:effectRef idx="0"/>
          <a:fontRef idx="minor"/>
        </p:style>
      </p:sp>
      <p:grpSp>
        <p:nvGrpSpPr>
          <p:cNvPr id="193" name="Group 10"/>
          <p:cNvGrpSpPr/>
          <p:nvPr/>
        </p:nvGrpSpPr>
        <p:grpSpPr>
          <a:xfrm>
            <a:off x="1593360" y="520920"/>
            <a:ext cx="3837240" cy="1551960"/>
            <a:chOff x="1593360" y="520920"/>
            <a:chExt cx="3837240" cy="1551960"/>
          </a:xfrm>
        </p:grpSpPr>
        <p:grpSp>
          <p:nvGrpSpPr>
            <p:cNvPr id="194" name="Group 11"/>
            <p:cNvGrpSpPr/>
            <p:nvPr/>
          </p:nvGrpSpPr>
          <p:grpSpPr>
            <a:xfrm>
              <a:off x="1593360" y="928800"/>
              <a:ext cx="1294200" cy="1144080"/>
              <a:chOff x="1593360" y="928800"/>
              <a:chExt cx="1294200" cy="1144080"/>
            </a:xfrm>
          </p:grpSpPr>
          <p:sp>
            <p:nvSpPr>
              <p:cNvPr id="195" name="CustomShape 12"/>
              <p:cNvSpPr/>
              <p:nvPr/>
            </p:nvSpPr>
            <p:spPr>
              <a:xfrm flipH="1" rot="10800000">
                <a:off x="1593360" y="1433520"/>
                <a:ext cx="1005120" cy="639360"/>
              </a:xfrm>
              <a:custGeom>
                <a:avLst/>
                <a:gdLst/>
                <a:ahLst/>
                <a:rect l="l" t="t" r="r" b="b"/>
                <a:pathLst>
                  <a:path w="21600" h="21600">
                    <a:moveTo>
                      <a:pt x="0" y="0"/>
                    </a:moveTo>
                    <a:lnTo>
                      <a:pt x="21600" y="21600"/>
                    </a:lnTo>
                  </a:path>
                </a:pathLst>
              </a:custGeom>
              <a:noFill/>
              <a:ln w="38160">
                <a:solidFill>
                  <a:srgbClr val="ff4000"/>
                </a:solidFill>
                <a:round/>
                <a:tailEnd len="med" type="triangle" w="med"/>
              </a:ln>
            </p:spPr>
            <p:style>
              <a:lnRef idx="0"/>
              <a:fillRef idx="0"/>
              <a:effectRef idx="0"/>
              <a:fontRef idx="minor"/>
            </p:style>
          </p:sp>
          <p:sp>
            <p:nvSpPr>
              <p:cNvPr id="196" name="CustomShape 13"/>
              <p:cNvSpPr/>
              <p:nvPr/>
            </p:nvSpPr>
            <p:spPr>
              <a:xfrm rot="19596000">
                <a:off x="1727280" y="1220040"/>
                <a:ext cx="1161720" cy="3434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300" spc="-1" strike="noStrike">
                    <a:solidFill>
                      <a:srgbClr val="000000"/>
                    </a:solidFill>
                    <a:latin typeface="Arial"/>
                    <a:ea typeface="Arial"/>
                  </a:rPr>
                  <a:t>CdS/V</a:t>
                </a:r>
                <a:r>
                  <a:rPr b="0" lang="en" sz="1300" spc="-1" strike="noStrike" baseline="-25000">
                    <a:solidFill>
                      <a:srgbClr val="000000"/>
                    </a:solidFill>
                    <a:latin typeface="Arial"/>
                    <a:ea typeface="Arial"/>
                  </a:rPr>
                  <a:t>2</a:t>
                </a:r>
                <a:r>
                  <a:rPr b="0" lang="en" sz="1300" spc="-1" strike="noStrike">
                    <a:solidFill>
                      <a:srgbClr val="000000"/>
                    </a:solidFill>
                    <a:latin typeface="Arial"/>
                    <a:ea typeface="Arial"/>
                  </a:rPr>
                  <a:t>O</a:t>
                </a:r>
                <a:r>
                  <a:rPr b="0" lang="en" sz="1300" spc="-1" strike="noStrike" baseline="-25000">
                    <a:solidFill>
                      <a:srgbClr val="000000"/>
                    </a:solidFill>
                    <a:latin typeface="Arial"/>
                    <a:ea typeface="Arial"/>
                  </a:rPr>
                  <a:t>3</a:t>
                </a:r>
                <a:endParaRPr b="0" lang="en-US" sz="1300" spc="-1" strike="noStrike">
                  <a:latin typeface="Arial"/>
                </a:endParaRPr>
              </a:p>
            </p:txBody>
          </p:sp>
        </p:grpSp>
        <p:sp>
          <p:nvSpPr>
            <p:cNvPr id="197" name="CustomShape 14"/>
            <p:cNvSpPr/>
            <p:nvPr/>
          </p:nvSpPr>
          <p:spPr>
            <a:xfrm>
              <a:off x="3086640" y="520920"/>
              <a:ext cx="2343960" cy="286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1" lang="en" sz="1400" spc="-1" strike="noStrike">
                  <a:solidFill>
                    <a:srgbClr val="000000"/>
                  </a:solidFill>
                  <a:latin typeface="Arial"/>
                  <a:ea typeface="Arial"/>
                </a:rPr>
                <a:t>Hubbard Model (HM)</a:t>
              </a:r>
              <a:endParaRPr b="0" lang="en-US" sz="1400" spc="-1" strike="noStrike">
                <a:latin typeface="Arial"/>
              </a:endParaRPr>
            </a:p>
          </p:txBody>
        </p:sp>
      </p:grpSp>
      <p:sp>
        <p:nvSpPr>
          <p:cNvPr id="198" name="CustomShape 15"/>
          <p:cNvSpPr/>
          <p:nvPr/>
        </p:nvSpPr>
        <p:spPr>
          <a:xfrm>
            <a:off x="5943600" y="1188720"/>
            <a:ext cx="272880" cy="273600"/>
          </a:xfrm>
          <a:prstGeom prst="rect">
            <a:avLst/>
          </a:prstGeom>
          <a:solidFill>
            <a:srgbClr val="ffffff"/>
          </a:solidFill>
          <a:ln w="9360">
            <a:solidFill>
              <a:srgbClr val="ffffff"/>
            </a:solidFill>
            <a:round/>
          </a:ln>
        </p:spPr>
        <p:style>
          <a:lnRef idx="0"/>
          <a:fillRef idx="0"/>
          <a:effectRef idx="0"/>
          <a:fontRef idx="minor"/>
        </p:style>
      </p:sp>
      <p:sp>
        <p:nvSpPr>
          <p:cNvPr id="199" name="CustomShape 16"/>
          <p:cNvSpPr/>
          <p:nvPr/>
        </p:nvSpPr>
        <p:spPr>
          <a:xfrm>
            <a:off x="6400800" y="2798640"/>
            <a:ext cx="213840" cy="273600"/>
          </a:xfrm>
          <a:prstGeom prst="rect">
            <a:avLst/>
          </a:prstGeom>
          <a:solidFill>
            <a:srgbClr val="ffffff"/>
          </a:solidFill>
          <a:ln w="9360">
            <a:solidFill>
              <a:srgbClr val="ffffff"/>
            </a:solidFill>
            <a:round/>
          </a:ln>
        </p:spPr>
        <p:style>
          <a:lnRef idx="0"/>
          <a:fillRef idx="0"/>
          <a:effectRef idx="0"/>
          <a:fontRef idx="minor"/>
        </p:style>
      </p:sp>
      <p:sp>
        <p:nvSpPr>
          <p:cNvPr id="200" name="CustomShape 17"/>
          <p:cNvSpPr/>
          <p:nvPr/>
        </p:nvSpPr>
        <p:spPr>
          <a:xfrm>
            <a:off x="5767200" y="1650240"/>
            <a:ext cx="754200" cy="34560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800" spc="-1" strike="noStrike">
                <a:solidFill>
                  <a:srgbClr val="5983b0"/>
                </a:solidFill>
                <a:latin typeface="Arial"/>
                <a:ea typeface="Arial"/>
              </a:rPr>
              <a:t>CdS</a:t>
            </a:r>
            <a:endParaRPr b="0" lang="en-US" sz="1800" spc="-1" strike="noStrike">
              <a:latin typeface="Arial"/>
            </a:endParaRPr>
          </a:p>
        </p:txBody>
      </p:sp>
      <p:pic>
        <p:nvPicPr>
          <p:cNvPr id="201" name="Google Shape;250;p31" descr=""/>
          <p:cNvPicPr/>
          <p:nvPr/>
        </p:nvPicPr>
        <p:blipFill>
          <a:blip r:embed="rId2"/>
          <a:stretch/>
        </p:blipFill>
        <p:spPr>
          <a:xfrm>
            <a:off x="8068320" y="4741200"/>
            <a:ext cx="1069920" cy="369360"/>
          </a:xfrm>
          <a:prstGeom prst="rect">
            <a:avLst/>
          </a:prstGeom>
          <a:ln>
            <a:noFill/>
          </a:ln>
        </p:spPr>
      </p:pic>
      <p:pic>
        <p:nvPicPr>
          <p:cNvPr id="202" name="Google Shape;251;p31" descr=""/>
          <p:cNvPicPr/>
          <p:nvPr/>
        </p:nvPicPr>
        <p:blipFill>
          <a:blip r:embed="rId3"/>
          <a:stretch/>
        </p:blipFill>
        <p:spPr>
          <a:xfrm>
            <a:off x="2813400" y="894240"/>
            <a:ext cx="3561480" cy="1101600"/>
          </a:xfrm>
          <a:prstGeom prst="rect">
            <a:avLst/>
          </a:prstGeom>
          <a:ln>
            <a:noFill/>
          </a:ln>
        </p:spPr>
      </p:pic>
      <p:pic>
        <p:nvPicPr>
          <p:cNvPr id="203" name="Google Shape;252;p31" descr=""/>
          <p:cNvPicPr/>
          <p:nvPr/>
        </p:nvPicPr>
        <p:blipFill>
          <a:blip r:embed="rId4"/>
          <a:stretch/>
        </p:blipFill>
        <p:spPr>
          <a:xfrm>
            <a:off x="2698200" y="2505600"/>
            <a:ext cx="3550320" cy="1367640"/>
          </a:xfrm>
          <a:prstGeom prst="rect">
            <a:avLst/>
          </a:prstGeom>
          <a:ln>
            <a:noFill/>
          </a:ln>
        </p:spPr>
      </p:pic>
      <p:sp>
        <p:nvSpPr>
          <p:cNvPr id="204" name="CustomShape 18"/>
          <p:cNvSpPr/>
          <p:nvPr/>
        </p:nvSpPr>
        <p:spPr>
          <a:xfrm>
            <a:off x="1113480" y="1844280"/>
            <a:ext cx="3393000" cy="399600"/>
          </a:xfrm>
          <a:prstGeom prst="rect">
            <a:avLst/>
          </a:prstGeom>
          <a:noFill/>
          <a:ln>
            <a:noFill/>
          </a:ln>
        </p:spPr>
        <p:style>
          <a:lnRef idx="0"/>
          <a:fillRef idx="0"/>
          <a:effectRef idx="0"/>
          <a:fontRef idx="minor"/>
        </p:style>
      </p:sp>
      <p:pic>
        <p:nvPicPr>
          <p:cNvPr id="205" name="Google Shape;254;p31" descr=""/>
          <p:cNvPicPr/>
          <p:nvPr/>
        </p:nvPicPr>
        <p:blipFill>
          <a:blip r:embed="rId5"/>
          <a:stretch/>
        </p:blipFill>
        <p:spPr>
          <a:xfrm>
            <a:off x="4388760" y="4040280"/>
            <a:ext cx="1266120" cy="351720"/>
          </a:xfrm>
          <a:prstGeom prst="rect">
            <a:avLst/>
          </a:prstGeom>
          <a:ln>
            <a:noFill/>
          </a:ln>
        </p:spPr>
      </p:pic>
      <p:sp>
        <p:nvSpPr>
          <p:cNvPr id="206" name="CustomShape 19"/>
          <p:cNvSpPr/>
          <p:nvPr/>
        </p:nvSpPr>
        <p:spPr>
          <a:xfrm>
            <a:off x="2435040" y="4016160"/>
            <a:ext cx="401364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Parameter of interest is: </a:t>
            </a:r>
            <a:endParaRPr b="0" lang="en-US" sz="1400" spc="-1" strike="noStrike">
              <a:latin typeface="Arial"/>
            </a:endParaRPr>
          </a:p>
        </p:txBody>
      </p:sp>
      <p:sp>
        <p:nvSpPr>
          <p:cNvPr id="207" name="CustomShape 20"/>
          <p:cNvSpPr/>
          <p:nvPr/>
        </p:nvSpPr>
        <p:spPr>
          <a:xfrm>
            <a:off x="6400800" y="2327040"/>
            <a:ext cx="2754000" cy="60912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We  will use DMFT with HYB-CTQMC impurity solver</a:t>
            </a:r>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childTnLst>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CustomShape 1"/>
          <p:cNvSpPr/>
          <p:nvPr/>
        </p:nvSpPr>
        <p:spPr>
          <a:xfrm>
            <a:off x="413640" y="4594680"/>
            <a:ext cx="8316360" cy="385560"/>
          </a:xfrm>
          <a:prstGeom prst="rect">
            <a:avLst/>
          </a:prstGeom>
          <a:noFill/>
          <a:ln>
            <a:noFill/>
          </a:ln>
        </p:spPr>
        <p:style>
          <a:lnRef idx="0"/>
          <a:fillRef idx="0"/>
          <a:effectRef idx="0"/>
          <a:fontRef idx="minor"/>
        </p:style>
        <p:txBody>
          <a:bodyPr lIns="90000" rIns="90000" tIns="91440" bIns="91440">
            <a:noAutofit/>
          </a:bodyPr>
          <a:p>
            <a:pPr>
              <a:lnSpc>
                <a:spcPct val="100000"/>
              </a:lnSpc>
              <a:tabLst>
                <a:tab algn="l" pos="0"/>
              </a:tabLst>
            </a:pPr>
            <a:r>
              <a:rPr b="0" lang="en" sz="1000" spc="-1" strike="noStrike">
                <a:solidFill>
                  <a:srgbClr val="000000"/>
                </a:solidFill>
                <a:latin typeface="Arial"/>
                <a:ea typeface="Arial"/>
              </a:rPr>
              <a:t>We solve impurity model using Hybridization expansion Continuous Time Quantum Monte Carlo (HYB-CTQMC) as impurity solver.</a:t>
            </a:r>
            <a:endParaRPr b="0" lang="en-US" sz="1000" spc="-1" strike="noStrike">
              <a:latin typeface="Arial"/>
            </a:endParaRPr>
          </a:p>
        </p:txBody>
      </p:sp>
      <p:sp>
        <p:nvSpPr>
          <p:cNvPr id="209" name="CustomShape 2"/>
          <p:cNvSpPr/>
          <p:nvPr/>
        </p:nvSpPr>
        <p:spPr>
          <a:xfrm>
            <a:off x="1792800" y="135720"/>
            <a:ext cx="5282640" cy="3693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DMFT for Electronic reserver coupled HM </a:t>
            </a:r>
            <a:endParaRPr b="0" lang="en-US" sz="2000" spc="-1" strike="noStrike">
              <a:latin typeface="Arial"/>
            </a:endParaRPr>
          </a:p>
        </p:txBody>
      </p:sp>
      <p:grpSp>
        <p:nvGrpSpPr>
          <p:cNvPr id="210" name="Group 3"/>
          <p:cNvGrpSpPr/>
          <p:nvPr/>
        </p:nvGrpSpPr>
        <p:grpSpPr>
          <a:xfrm>
            <a:off x="5433840" y="3748680"/>
            <a:ext cx="4735440" cy="552240"/>
            <a:chOff x="5433840" y="3748680"/>
            <a:chExt cx="4735440" cy="552240"/>
          </a:xfrm>
        </p:grpSpPr>
        <p:pic>
          <p:nvPicPr>
            <p:cNvPr id="211" name="Google Shape;650;p50_1" descr=""/>
            <p:cNvPicPr/>
            <p:nvPr/>
          </p:nvPicPr>
          <p:blipFill>
            <a:blip r:embed="rId1"/>
            <a:stretch/>
          </p:blipFill>
          <p:spPr>
            <a:xfrm>
              <a:off x="5433840" y="3748680"/>
              <a:ext cx="2227680" cy="552240"/>
            </a:xfrm>
            <a:prstGeom prst="rect">
              <a:avLst/>
            </a:prstGeom>
            <a:ln>
              <a:noFill/>
            </a:ln>
          </p:spPr>
        </p:pic>
        <p:sp>
          <p:nvSpPr>
            <p:cNvPr id="212" name="CustomShape 4"/>
            <p:cNvSpPr/>
            <p:nvPr/>
          </p:nvSpPr>
          <p:spPr>
            <a:xfrm>
              <a:off x="7566480" y="3808800"/>
              <a:ext cx="2602800" cy="3351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  Where Γ = γ</a:t>
              </a:r>
              <a:r>
                <a:rPr b="0" lang="en" sz="1000" spc="-1" strike="noStrike" baseline="30000">
                  <a:solidFill>
                    <a:srgbClr val="000000"/>
                  </a:solidFill>
                  <a:latin typeface="Arial"/>
                  <a:ea typeface="Arial"/>
                </a:rPr>
                <a:t>2</a:t>
              </a:r>
              <a:r>
                <a:rPr b="0" lang="en" sz="1000" spc="-1" strike="noStrike">
                  <a:solidFill>
                    <a:srgbClr val="000000"/>
                  </a:solidFill>
                  <a:latin typeface="Arial"/>
                  <a:ea typeface="Arial"/>
                </a:rPr>
                <a:t>/D</a:t>
              </a:r>
              <a:endParaRPr b="0" lang="en-US" sz="1000" spc="-1" strike="noStrike">
                <a:latin typeface="Arial"/>
              </a:endParaRPr>
            </a:p>
          </p:txBody>
        </p:sp>
      </p:grpSp>
      <p:grpSp>
        <p:nvGrpSpPr>
          <p:cNvPr id="213" name="Group 5"/>
          <p:cNvGrpSpPr/>
          <p:nvPr/>
        </p:nvGrpSpPr>
        <p:grpSpPr>
          <a:xfrm>
            <a:off x="843120" y="3554640"/>
            <a:ext cx="3048840" cy="387720"/>
            <a:chOff x="843120" y="3554640"/>
            <a:chExt cx="3048840" cy="387720"/>
          </a:xfrm>
        </p:grpSpPr>
        <p:pic>
          <p:nvPicPr>
            <p:cNvPr id="214" name="Google Shape;653;p50_1" descr=""/>
            <p:cNvPicPr/>
            <p:nvPr/>
          </p:nvPicPr>
          <p:blipFill>
            <a:blip r:embed="rId2"/>
            <a:stretch/>
          </p:blipFill>
          <p:spPr>
            <a:xfrm>
              <a:off x="1325880" y="3611880"/>
              <a:ext cx="2566080" cy="330480"/>
            </a:xfrm>
            <a:prstGeom prst="rect">
              <a:avLst/>
            </a:prstGeom>
            <a:ln>
              <a:noFill/>
            </a:ln>
          </p:spPr>
        </p:pic>
        <p:sp>
          <p:nvSpPr>
            <p:cNvPr id="215" name="CustomShape 6"/>
            <p:cNvSpPr/>
            <p:nvPr/>
          </p:nvSpPr>
          <p:spPr>
            <a:xfrm>
              <a:off x="843120" y="3554640"/>
              <a:ext cx="2602800" cy="3351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Where </a:t>
              </a:r>
              <a:endParaRPr b="0" lang="en-US" sz="1000" spc="-1" strike="noStrike">
                <a:latin typeface="Arial"/>
              </a:endParaRPr>
            </a:p>
          </p:txBody>
        </p:sp>
      </p:grpSp>
      <p:sp>
        <p:nvSpPr>
          <p:cNvPr id="216" name="CustomShape 7"/>
          <p:cNvSpPr/>
          <p:nvPr/>
        </p:nvSpPr>
        <p:spPr>
          <a:xfrm>
            <a:off x="5320800" y="3224160"/>
            <a:ext cx="3056040" cy="4874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Integrating out the ‘a’ fermion lead to an effective addition hybridization to the ‘c’ fermions:</a:t>
            </a:r>
            <a:endParaRPr b="0" lang="en-US" sz="1000" spc="-1" strike="noStrike">
              <a:latin typeface="Arial"/>
            </a:endParaRPr>
          </a:p>
        </p:txBody>
      </p:sp>
      <p:pic>
        <p:nvPicPr>
          <p:cNvPr id="217" name="Google Shape;656;p50_1" descr=""/>
          <p:cNvPicPr/>
          <p:nvPr/>
        </p:nvPicPr>
        <p:blipFill>
          <a:blip r:embed="rId3"/>
          <a:stretch/>
        </p:blipFill>
        <p:spPr>
          <a:xfrm>
            <a:off x="5320800" y="1910880"/>
            <a:ext cx="2838600" cy="751680"/>
          </a:xfrm>
          <a:prstGeom prst="rect">
            <a:avLst/>
          </a:prstGeom>
          <a:ln>
            <a:noFill/>
          </a:ln>
        </p:spPr>
      </p:pic>
      <p:pic>
        <p:nvPicPr>
          <p:cNvPr id="218" name="Google Shape;657;p50_1" descr=""/>
          <p:cNvPicPr/>
          <p:nvPr/>
        </p:nvPicPr>
        <p:blipFill>
          <a:blip r:embed="rId4"/>
          <a:stretch/>
        </p:blipFill>
        <p:spPr>
          <a:xfrm>
            <a:off x="5535000" y="1179720"/>
            <a:ext cx="1645560" cy="399600"/>
          </a:xfrm>
          <a:prstGeom prst="rect">
            <a:avLst/>
          </a:prstGeom>
          <a:ln>
            <a:noFill/>
          </a:ln>
        </p:spPr>
      </p:pic>
      <p:pic>
        <p:nvPicPr>
          <p:cNvPr id="219" name="Google Shape;658;p50_1" descr=""/>
          <p:cNvPicPr/>
          <p:nvPr/>
        </p:nvPicPr>
        <p:blipFill>
          <a:blip r:embed="rId5"/>
          <a:stretch/>
        </p:blipFill>
        <p:spPr>
          <a:xfrm>
            <a:off x="5320800" y="2885400"/>
            <a:ext cx="3162960" cy="338040"/>
          </a:xfrm>
          <a:prstGeom prst="rect">
            <a:avLst/>
          </a:prstGeom>
          <a:ln>
            <a:noFill/>
          </a:ln>
        </p:spPr>
      </p:pic>
      <p:grpSp>
        <p:nvGrpSpPr>
          <p:cNvPr id="220" name="Group 8"/>
          <p:cNvGrpSpPr/>
          <p:nvPr/>
        </p:nvGrpSpPr>
        <p:grpSpPr>
          <a:xfrm>
            <a:off x="948600" y="2600280"/>
            <a:ext cx="2592000" cy="731160"/>
            <a:chOff x="948600" y="2600280"/>
            <a:chExt cx="2592000" cy="731160"/>
          </a:xfrm>
        </p:grpSpPr>
        <p:pic>
          <p:nvPicPr>
            <p:cNvPr id="221" name="Google Shape;660;p50_1" descr=""/>
            <p:cNvPicPr/>
            <p:nvPr/>
          </p:nvPicPr>
          <p:blipFill>
            <a:blip r:embed="rId6"/>
            <a:stretch/>
          </p:blipFill>
          <p:spPr>
            <a:xfrm>
              <a:off x="948600" y="2600280"/>
              <a:ext cx="2479320" cy="651600"/>
            </a:xfrm>
            <a:prstGeom prst="rect">
              <a:avLst/>
            </a:prstGeom>
            <a:ln>
              <a:noFill/>
            </a:ln>
          </p:spPr>
        </p:pic>
        <p:sp>
          <p:nvSpPr>
            <p:cNvPr id="222" name="CustomShape 9"/>
            <p:cNvSpPr/>
            <p:nvPr/>
          </p:nvSpPr>
          <p:spPr>
            <a:xfrm>
              <a:off x="2764440" y="2895120"/>
              <a:ext cx="776160" cy="436320"/>
            </a:xfrm>
            <a:prstGeom prst="rect">
              <a:avLst/>
            </a:prstGeom>
            <a:noFill/>
            <a:ln w="9360">
              <a:solidFill>
                <a:srgbClr val="ff4000"/>
              </a:solidFill>
              <a:round/>
            </a:ln>
          </p:spPr>
          <p:style>
            <a:lnRef idx="0"/>
            <a:fillRef idx="0"/>
            <a:effectRef idx="0"/>
            <a:fontRef idx="minor"/>
          </p:style>
        </p:sp>
      </p:grpSp>
      <p:sp>
        <p:nvSpPr>
          <p:cNvPr id="223" name="CustomShape 10"/>
          <p:cNvSpPr/>
          <p:nvPr/>
        </p:nvSpPr>
        <p:spPr>
          <a:xfrm>
            <a:off x="7757280" y="2815560"/>
            <a:ext cx="776160" cy="436320"/>
          </a:xfrm>
          <a:prstGeom prst="rect">
            <a:avLst/>
          </a:prstGeom>
          <a:noFill/>
          <a:ln w="9360">
            <a:solidFill>
              <a:srgbClr val="ff4000"/>
            </a:solidFill>
            <a:round/>
          </a:ln>
        </p:spPr>
        <p:style>
          <a:lnRef idx="0"/>
          <a:fillRef idx="0"/>
          <a:effectRef idx="0"/>
          <a:fontRef idx="minor"/>
        </p:style>
      </p:sp>
      <p:sp>
        <p:nvSpPr>
          <p:cNvPr id="224" name="CustomShape 11"/>
          <p:cNvSpPr/>
          <p:nvPr/>
        </p:nvSpPr>
        <p:spPr>
          <a:xfrm>
            <a:off x="1779480" y="1367640"/>
            <a:ext cx="324720" cy="279000"/>
          </a:xfrm>
          <a:prstGeom prst="rect">
            <a:avLst/>
          </a:prstGeom>
          <a:noFill/>
          <a:ln w="9360">
            <a:solidFill>
              <a:srgbClr val="ff4000"/>
            </a:solidFill>
            <a:round/>
          </a:ln>
        </p:spPr>
        <p:style>
          <a:lnRef idx="0"/>
          <a:fillRef idx="0"/>
          <a:effectRef idx="0"/>
          <a:fontRef idx="minor"/>
        </p:style>
      </p:sp>
      <p:sp>
        <p:nvSpPr>
          <p:cNvPr id="225" name="CustomShape 12"/>
          <p:cNvSpPr/>
          <p:nvPr/>
        </p:nvSpPr>
        <p:spPr>
          <a:xfrm>
            <a:off x="2126880" y="671400"/>
            <a:ext cx="1457280" cy="328680"/>
          </a:xfrm>
          <a:custGeom>
            <a:avLst/>
            <a:gdLst/>
            <a:ahLst/>
            <a:rect l="l" t="t" r="r" b="b"/>
            <a:pathLst>
              <a:path w="31821" h="9555">
                <a:moveTo>
                  <a:pt x="0" y="9555"/>
                </a:moveTo>
                <a:cubicBezTo>
                  <a:pt x="2722" y="5159"/>
                  <a:pt x="7415" y="1399"/>
                  <a:pt x="12475" y="334"/>
                </a:cubicBezTo>
                <a:cubicBezTo>
                  <a:pt x="19416" y="-1126"/>
                  <a:pt x="29191" y="2607"/>
                  <a:pt x="31821" y="9194"/>
                </a:cubicBezTo>
              </a:path>
            </a:pathLst>
          </a:custGeom>
          <a:noFill/>
          <a:ln w="19080">
            <a:solidFill>
              <a:srgbClr val="ff4000"/>
            </a:solidFill>
            <a:round/>
            <a:tailEnd len="med" type="triangle" w="med"/>
          </a:ln>
        </p:spPr>
        <p:style>
          <a:lnRef idx="0"/>
          <a:fillRef idx="0"/>
          <a:effectRef idx="0"/>
          <a:fontRef idx="minor"/>
        </p:style>
      </p:sp>
      <p:sp>
        <p:nvSpPr>
          <p:cNvPr id="226" name="CustomShape 13"/>
          <p:cNvSpPr/>
          <p:nvPr/>
        </p:nvSpPr>
        <p:spPr>
          <a:xfrm>
            <a:off x="3567240" y="1240200"/>
            <a:ext cx="324720" cy="279000"/>
          </a:xfrm>
          <a:prstGeom prst="rect">
            <a:avLst/>
          </a:prstGeom>
          <a:noFill/>
          <a:ln w="9360">
            <a:solidFill>
              <a:srgbClr val="ff4000"/>
            </a:solidFill>
            <a:round/>
          </a:ln>
        </p:spPr>
        <p:style>
          <a:lnRef idx="0"/>
          <a:fillRef idx="0"/>
          <a:effectRef idx="0"/>
          <a:fontRef idx="minor"/>
        </p:style>
      </p:sp>
      <p:pic>
        <p:nvPicPr>
          <p:cNvPr id="227" name="Google Shape;666;p50_1" descr=""/>
          <p:cNvPicPr/>
          <p:nvPr/>
        </p:nvPicPr>
        <p:blipFill>
          <a:blip r:embed="rId7"/>
          <a:stretch/>
        </p:blipFill>
        <p:spPr>
          <a:xfrm>
            <a:off x="61560" y="1064160"/>
            <a:ext cx="2865240" cy="885960"/>
          </a:xfrm>
          <a:prstGeom prst="rect">
            <a:avLst/>
          </a:prstGeom>
          <a:ln>
            <a:noFill/>
          </a:ln>
        </p:spPr>
      </p:pic>
      <p:pic>
        <p:nvPicPr>
          <p:cNvPr id="228" name="Google Shape;667;p50_1" descr=""/>
          <p:cNvPicPr/>
          <p:nvPr/>
        </p:nvPicPr>
        <p:blipFill>
          <a:blip r:embed="rId8"/>
          <a:stretch/>
        </p:blipFill>
        <p:spPr>
          <a:xfrm>
            <a:off x="3465720" y="1109520"/>
            <a:ext cx="1034280" cy="824760"/>
          </a:xfrm>
          <a:prstGeom prst="rect">
            <a:avLst/>
          </a:prstGeom>
          <a:ln w="9360">
            <a:solidFill>
              <a:schemeClr val="lt1"/>
            </a:solidFill>
            <a:prstDash val="dash"/>
            <a:round/>
          </a:ln>
        </p:spPr>
      </p:pic>
      <p:sp>
        <p:nvSpPr>
          <p:cNvPr id="229" name="CustomShape 14"/>
          <p:cNvSpPr/>
          <p:nvPr/>
        </p:nvSpPr>
        <p:spPr>
          <a:xfrm>
            <a:off x="1631160" y="1186920"/>
            <a:ext cx="324720" cy="369360"/>
          </a:xfrm>
          <a:prstGeom prst="rect">
            <a:avLst/>
          </a:prstGeom>
          <a:noFill/>
          <a:ln w="19080">
            <a:solidFill>
              <a:srgbClr val="168253"/>
            </a:solidFill>
            <a:prstDash val="dash"/>
            <a:round/>
          </a:ln>
        </p:spPr>
        <p:style>
          <a:lnRef idx="0"/>
          <a:fillRef idx="0"/>
          <a:effectRef idx="0"/>
          <a:fontRef idx="minor"/>
        </p:style>
      </p:sp>
      <p:sp>
        <p:nvSpPr>
          <p:cNvPr id="230" name="CustomShape 15"/>
          <p:cNvSpPr/>
          <p:nvPr/>
        </p:nvSpPr>
        <p:spPr>
          <a:xfrm>
            <a:off x="3550320" y="1203120"/>
            <a:ext cx="324720" cy="338040"/>
          </a:xfrm>
          <a:prstGeom prst="rect">
            <a:avLst/>
          </a:prstGeom>
          <a:noFill/>
          <a:ln w="19080">
            <a:solidFill>
              <a:srgbClr val="168253"/>
            </a:solidFill>
            <a:prstDash val="dash"/>
            <a:round/>
          </a:ln>
        </p:spPr>
        <p:style>
          <a:lnRef idx="0"/>
          <a:fillRef idx="0"/>
          <a:effectRef idx="0"/>
          <a:fontRef idx="minor"/>
        </p:style>
      </p:sp>
      <p:sp>
        <p:nvSpPr>
          <p:cNvPr id="231" name="CustomShape 16"/>
          <p:cNvSpPr/>
          <p:nvPr/>
        </p:nvSpPr>
        <p:spPr>
          <a:xfrm>
            <a:off x="2499840" y="667800"/>
            <a:ext cx="88236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ff4000"/>
                </a:solidFill>
                <a:latin typeface="Arial"/>
                <a:ea typeface="Arial"/>
              </a:rPr>
              <a:t>DMFT</a:t>
            </a:r>
            <a:endParaRPr b="0" lang="en-US" sz="1400" spc="-1" strike="noStrike">
              <a:latin typeface="Arial"/>
            </a:endParaRPr>
          </a:p>
        </p:txBody>
      </p:sp>
      <p:sp>
        <p:nvSpPr>
          <p:cNvPr id="232" name="CustomShape 17"/>
          <p:cNvSpPr/>
          <p:nvPr/>
        </p:nvSpPr>
        <p:spPr>
          <a:xfrm>
            <a:off x="548640" y="4206240"/>
            <a:ext cx="2503080" cy="3736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US" sz="1000" spc="-1" strike="noStrike">
                <a:latin typeface="Arial"/>
              </a:rPr>
              <a:t>A. Georges, M.R. et.al. DMFT RMP, 1996</a:t>
            </a:r>
            <a:endParaRPr b="0" lang="en-US" sz="1000" spc="-1" strike="noStrike">
              <a:latin typeface="Arial"/>
            </a:endParaRPr>
          </a:p>
          <a:p>
            <a:pPr>
              <a:lnSpc>
                <a:spcPct val="100000"/>
              </a:lnSpc>
            </a:pPr>
            <a:r>
              <a:rPr b="0" i="1" lang="en-US" sz="1000" spc="-1" strike="noStrike">
                <a:latin typeface="Arial"/>
              </a:rPr>
              <a:t>P. werner et.al. HYB-CTQMC, PRL, 2006</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413640" y="4594680"/>
            <a:ext cx="8316360" cy="385560"/>
          </a:xfrm>
          <a:prstGeom prst="rect">
            <a:avLst/>
          </a:prstGeom>
          <a:noFill/>
          <a:ln>
            <a:noFill/>
          </a:ln>
        </p:spPr>
        <p:style>
          <a:lnRef idx="0"/>
          <a:fillRef idx="0"/>
          <a:effectRef idx="0"/>
          <a:fontRef idx="minor"/>
        </p:style>
        <p:txBody>
          <a:bodyPr lIns="90000" rIns="90000" tIns="91440" bIns="91440">
            <a:noAutofit/>
          </a:bodyPr>
          <a:p>
            <a:pPr>
              <a:lnSpc>
                <a:spcPct val="100000"/>
              </a:lnSpc>
              <a:tabLst>
                <a:tab algn="l" pos="0"/>
              </a:tabLst>
            </a:pPr>
            <a:r>
              <a:rPr b="0" lang="en" sz="1000" spc="-1" strike="noStrike">
                <a:solidFill>
                  <a:srgbClr val="000000"/>
                </a:solidFill>
                <a:latin typeface="Arial"/>
                <a:ea typeface="Arial"/>
              </a:rPr>
              <a:t>We solve impurity model using Hybridization expansion Continuous Time Quantum Monte Carlo (HYB-CTQMC) as impurity solver.</a:t>
            </a:r>
            <a:endParaRPr b="0" lang="en-US" sz="1000" spc="-1" strike="noStrike">
              <a:latin typeface="Arial"/>
            </a:endParaRPr>
          </a:p>
        </p:txBody>
      </p:sp>
      <p:sp>
        <p:nvSpPr>
          <p:cNvPr id="234" name="CustomShape 2"/>
          <p:cNvSpPr/>
          <p:nvPr/>
        </p:nvSpPr>
        <p:spPr>
          <a:xfrm>
            <a:off x="1792800" y="135720"/>
            <a:ext cx="5282640" cy="36936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en" sz="2000" spc="-1" strike="noStrike">
                <a:solidFill>
                  <a:srgbClr val="000000"/>
                </a:solidFill>
                <a:latin typeface="Arial"/>
                <a:ea typeface="Arial"/>
              </a:rPr>
              <a:t>DMFT for Electronic reserver coupled DHM </a:t>
            </a:r>
            <a:endParaRPr b="0" lang="en-US" sz="2000" spc="-1" strike="noStrike">
              <a:latin typeface="Arial"/>
            </a:endParaRPr>
          </a:p>
        </p:txBody>
      </p:sp>
      <p:grpSp>
        <p:nvGrpSpPr>
          <p:cNvPr id="235" name="Group 3"/>
          <p:cNvGrpSpPr/>
          <p:nvPr/>
        </p:nvGrpSpPr>
        <p:grpSpPr>
          <a:xfrm>
            <a:off x="843120" y="3554640"/>
            <a:ext cx="3048840" cy="387720"/>
            <a:chOff x="843120" y="3554640"/>
            <a:chExt cx="3048840" cy="387720"/>
          </a:xfrm>
        </p:grpSpPr>
        <p:pic>
          <p:nvPicPr>
            <p:cNvPr id="236" name="Google Shape;678;p51_1" descr=""/>
            <p:cNvPicPr/>
            <p:nvPr/>
          </p:nvPicPr>
          <p:blipFill>
            <a:blip r:embed="rId1"/>
            <a:stretch/>
          </p:blipFill>
          <p:spPr>
            <a:xfrm>
              <a:off x="1325880" y="3611880"/>
              <a:ext cx="2566080" cy="330480"/>
            </a:xfrm>
            <a:prstGeom prst="rect">
              <a:avLst/>
            </a:prstGeom>
            <a:ln>
              <a:noFill/>
            </a:ln>
          </p:spPr>
        </p:pic>
        <p:sp>
          <p:nvSpPr>
            <p:cNvPr id="237" name="CustomShape 4"/>
            <p:cNvSpPr/>
            <p:nvPr/>
          </p:nvSpPr>
          <p:spPr>
            <a:xfrm>
              <a:off x="843120" y="3554640"/>
              <a:ext cx="2602800" cy="3351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000" spc="-1" strike="noStrike">
                  <a:solidFill>
                    <a:srgbClr val="000000"/>
                  </a:solidFill>
                  <a:latin typeface="Arial"/>
                  <a:ea typeface="Arial"/>
                </a:rPr>
                <a:t>Where </a:t>
              </a:r>
              <a:endParaRPr b="0" lang="en-US" sz="1000" spc="-1" strike="noStrike">
                <a:latin typeface="Arial"/>
              </a:endParaRPr>
            </a:p>
          </p:txBody>
        </p:sp>
      </p:grpSp>
      <p:pic>
        <p:nvPicPr>
          <p:cNvPr id="238" name="Google Shape;680;p51_1" descr=""/>
          <p:cNvPicPr/>
          <p:nvPr/>
        </p:nvPicPr>
        <p:blipFill>
          <a:blip r:embed="rId2"/>
          <a:stretch/>
        </p:blipFill>
        <p:spPr>
          <a:xfrm>
            <a:off x="5535000" y="798840"/>
            <a:ext cx="1645560" cy="399600"/>
          </a:xfrm>
          <a:prstGeom prst="rect">
            <a:avLst/>
          </a:prstGeom>
          <a:ln>
            <a:noFill/>
          </a:ln>
        </p:spPr>
      </p:pic>
      <p:sp>
        <p:nvSpPr>
          <p:cNvPr id="239" name="CustomShape 5"/>
          <p:cNvSpPr/>
          <p:nvPr/>
        </p:nvSpPr>
        <p:spPr>
          <a:xfrm>
            <a:off x="2126880" y="671400"/>
            <a:ext cx="1457280" cy="328680"/>
          </a:xfrm>
          <a:custGeom>
            <a:avLst/>
            <a:gdLst/>
            <a:ahLst/>
            <a:rect l="l" t="t" r="r" b="b"/>
            <a:pathLst>
              <a:path w="31821" h="9555">
                <a:moveTo>
                  <a:pt x="0" y="9555"/>
                </a:moveTo>
                <a:cubicBezTo>
                  <a:pt x="2722" y="5159"/>
                  <a:pt x="7415" y="1399"/>
                  <a:pt x="12475" y="334"/>
                </a:cubicBezTo>
                <a:cubicBezTo>
                  <a:pt x="19416" y="-1126"/>
                  <a:pt x="29191" y="2607"/>
                  <a:pt x="31821" y="9194"/>
                </a:cubicBezTo>
              </a:path>
            </a:pathLst>
          </a:custGeom>
          <a:noFill/>
          <a:ln w="19080">
            <a:solidFill>
              <a:srgbClr val="ff4000"/>
            </a:solidFill>
            <a:round/>
            <a:tailEnd len="med" type="triangle" w="med"/>
          </a:ln>
        </p:spPr>
        <p:style>
          <a:lnRef idx="0"/>
          <a:fillRef idx="0"/>
          <a:effectRef idx="0"/>
          <a:fontRef idx="minor"/>
        </p:style>
      </p:sp>
      <p:pic>
        <p:nvPicPr>
          <p:cNvPr id="240" name="Google Shape;682;p51_1" descr=""/>
          <p:cNvPicPr/>
          <p:nvPr/>
        </p:nvPicPr>
        <p:blipFill>
          <a:blip r:embed="rId3"/>
          <a:stretch/>
        </p:blipFill>
        <p:spPr>
          <a:xfrm>
            <a:off x="47160" y="957240"/>
            <a:ext cx="3114000" cy="1190520"/>
          </a:xfrm>
          <a:prstGeom prst="rect">
            <a:avLst/>
          </a:prstGeom>
          <a:ln>
            <a:noFill/>
          </a:ln>
        </p:spPr>
      </p:pic>
      <p:sp>
        <p:nvSpPr>
          <p:cNvPr id="241" name="CustomShape 6"/>
          <p:cNvSpPr/>
          <p:nvPr/>
        </p:nvSpPr>
        <p:spPr>
          <a:xfrm>
            <a:off x="1683360" y="1142640"/>
            <a:ext cx="487440" cy="491760"/>
          </a:xfrm>
          <a:prstGeom prst="parallelogram">
            <a:avLst>
              <a:gd name="adj" fmla="val 25000"/>
            </a:avLst>
          </a:prstGeom>
          <a:noFill/>
          <a:ln w="19080">
            <a:solidFill>
              <a:srgbClr val="168253"/>
            </a:solidFill>
            <a:prstDash val="dash"/>
            <a:round/>
          </a:ln>
        </p:spPr>
        <p:style>
          <a:lnRef idx="0"/>
          <a:fillRef idx="0"/>
          <a:effectRef idx="0"/>
          <a:fontRef idx="minor"/>
        </p:style>
      </p:sp>
      <p:pic>
        <p:nvPicPr>
          <p:cNvPr id="242" name="Google Shape;684;p51_1" descr=""/>
          <p:cNvPicPr/>
          <p:nvPr/>
        </p:nvPicPr>
        <p:blipFill>
          <a:blip r:embed="rId4"/>
          <a:stretch/>
        </p:blipFill>
        <p:spPr>
          <a:xfrm>
            <a:off x="3636360" y="1159560"/>
            <a:ext cx="1055160" cy="1009800"/>
          </a:xfrm>
          <a:prstGeom prst="rect">
            <a:avLst/>
          </a:prstGeom>
          <a:ln>
            <a:noFill/>
          </a:ln>
        </p:spPr>
      </p:pic>
      <p:sp>
        <p:nvSpPr>
          <p:cNvPr id="243" name="CustomShape 7"/>
          <p:cNvSpPr/>
          <p:nvPr/>
        </p:nvSpPr>
        <p:spPr>
          <a:xfrm>
            <a:off x="3674880" y="1104840"/>
            <a:ext cx="487440" cy="491760"/>
          </a:xfrm>
          <a:prstGeom prst="parallelogram">
            <a:avLst>
              <a:gd name="adj" fmla="val 25000"/>
            </a:avLst>
          </a:prstGeom>
          <a:noFill/>
          <a:ln w="19080">
            <a:solidFill>
              <a:srgbClr val="168253"/>
            </a:solidFill>
            <a:prstDash val="dash"/>
            <a:round/>
          </a:ln>
        </p:spPr>
        <p:style>
          <a:lnRef idx="0"/>
          <a:fillRef idx="0"/>
          <a:effectRef idx="0"/>
          <a:fontRef idx="minor"/>
        </p:style>
      </p:sp>
      <p:pic>
        <p:nvPicPr>
          <p:cNvPr id="244" name="Google Shape;686;p51_1" descr=""/>
          <p:cNvPicPr/>
          <p:nvPr/>
        </p:nvPicPr>
        <p:blipFill>
          <a:blip r:embed="rId5"/>
          <a:stretch/>
        </p:blipFill>
        <p:spPr>
          <a:xfrm>
            <a:off x="661680" y="2232000"/>
            <a:ext cx="2775960" cy="1145520"/>
          </a:xfrm>
          <a:prstGeom prst="rect">
            <a:avLst/>
          </a:prstGeom>
          <a:ln>
            <a:noFill/>
          </a:ln>
        </p:spPr>
      </p:pic>
      <p:sp>
        <p:nvSpPr>
          <p:cNvPr id="245" name="CustomShape 8"/>
          <p:cNvSpPr/>
          <p:nvPr/>
        </p:nvSpPr>
        <p:spPr>
          <a:xfrm>
            <a:off x="2652120" y="2990160"/>
            <a:ext cx="776160" cy="436320"/>
          </a:xfrm>
          <a:prstGeom prst="rect">
            <a:avLst/>
          </a:prstGeom>
          <a:noFill/>
          <a:ln w="9360">
            <a:solidFill>
              <a:srgbClr val="ff4000"/>
            </a:solidFill>
            <a:round/>
          </a:ln>
        </p:spPr>
        <p:style>
          <a:lnRef idx="0"/>
          <a:fillRef idx="0"/>
          <a:effectRef idx="0"/>
          <a:fontRef idx="minor"/>
        </p:style>
      </p:sp>
      <p:sp>
        <p:nvSpPr>
          <p:cNvPr id="246" name="CustomShape 9"/>
          <p:cNvSpPr/>
          <p:nvPr/>
        </p:nvSpPr>
        <p:spPr>
          <a:xfrm>
            <a:off x="2499840" y="820080"/>
            <a:ext cx="88236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ff4000"/>
                </a:solidFill>
                <a:latin typeface="Arial"/>
                <a:ea typeface="Arial"/>
              </a:rPr>
              <a:t>DMFT</a:t>
            </a:r>
            <a:endParaRPr b="0" lang="en-US" sz="1400" spc="-1" strike="noStrike">
              <a:latin typeface="Arial"/>
            </a:endParaRPr>
          </a:p>
        </p:txBody>
      </p:sp>
      <p:grpSp>
        <p:nvGrpSpPr>
          <p:cNvPr id="247" name="Group 10"/>
          <p:cNvGrpSpPr/>
          <p:nvPr/>
        </p:nvGrpSpPr>
        <p:grpSpPr>
          <a:xfrm>
            <a:off x="5347800" y="1946520"/>
            <a:ext cx="2831040" cy="867600"/>
            <a:chOff x="5347800" y="1946520"/>
            <a:chExt cx="2831040" cy="867600"/>
          </a:xfrm>
        </p:grpSpPr>
        <p:pic>
          <p:nvPicPr>
            <p:cNvPr id="248" name="Google Shape;690;p51_1" descr=""/>
            <p:cNvPicPr/>
            <p:nvPr/>
          </p:nvPicPr>
          <p:blipFill>
            <a:blip r:embed="rId6"/>
            <a:stretch/>
          </p:blipFill>
          <p:spPr>
            <a:xfrm>
              <a:off x="5347800" y="1946520"/>
              <a:ext cx="2799360" cy="867600"/>
            </a:xfrm>
            <a:prstGeom prst="rect">
              <a:avLst/>
            </a:prstGeom>
            <a:ln>
              <a:noFill/>
            </a:ln>
          </p:spPr>
        </p:pic>
        <p:sp>
          <p:nvSpPr>
            <p:cNvPr id="249" name="CustomShape 11"/>
            <p:cNvSpPr/>
            <p:nvPr/>
          </p:nvSpPr>
          <p:spPr>
            <a:xfrm>
              <a:off x="7673760" y="2364480"/>
              <a:ext cx="505080" cy="385560"/>
            </a:xfrm>
            <a:prstGeom prst="rect">
              <a:avLst/>
            </a:prstGeom>
            <a:solidFill>
              <a:schemeClr val="lt1"/>
            </a:solidFill>
            <a:ln w="9360">
              <a:solidFill>
                <a:schemeClr val="lt1"/>
              </a:solidFill>
              <a:round/>
            </a:ln>
          </p:spPr>
          <p:style>
            <a:lnRef idx="0"/>
            <a:fillRef idx="0"/>
            <a:effectRef idx="0"/>
            <a:fontRef idx="minor"/>
          </p:style>
        </p:sp>
      </p:grpSp>
      <p:grpSp>
        <p:nvGrpSpPr>
          <p:cNvPr id="250" name="Group 12"/>
          <p:cNvGrpSpPr/>
          <p:nvPr/>
        </p:nvGrpSpPr>
        <p:grpSpPr>
          <a:xfrm>
            <a:off x="5232960" y="3108600"/>
            <a:ext cx="3453120" cy="470160"/>
            <a:chOff x="5232960" y="3108600"/>
            <a:chExt cx="3453120" cy="470160"/>
          </a:xfrm>
        </p:grpSpPr>
        <p:pic>
          <p:nvPicPr>
            <p:cNvPr id="251" name="Google Shape;693;p51_1" descr=""/>
            <p:cNvPicPr/>
            <p:nvPr/>
          </p:nvPicPr>
          <p:blipFill>
            <a:blip r:embed="rId7"/>
            <a:stretch/>
          </p:blipFill>
          <p:spPr>
            <a:xfrm>
              <a:off x="5232960" y="3108600"/>
              <a:ext cx="3189960" cy="418320"/>
            </a:xfrm>
            <a:prstGeom prst="rect">
              <a:avLst/>
            </a:prstGeom>
            <a:ln w="9360">
              <a:solidFill>
                <a:schemeClr val="lt1"/>
              </a:solidFill>
              <a:round/>
            </a:ln>
          </p:spPr>
        </p:pic>
        <p:sp>
          <p:nvSpPr>
            <p:cNvPr id="252" name="CustomShape 13"/>
            <p:cNvSpPr/>
            <p:nvPr/>
          </p:nvSpPr>
          <p:spPr>
            <a:xfrm>
              <a:off x="7909920" y="3142440"/>
              <a:ext cx="776160" cy="436320"/>
            </a:xfrm>
            <a:prstGeom prst="rect">
              <a:avLst/>
            </a:prstGeom>
            <a:noFill/>
            <a:ln w="9360">
              <a:solidFill>
                <a:srgbClr val="ff4000"/>
              </a:solidFill>
              <a:roun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1750320" y="43200"/>
            <a:ext cx="6947280" cy="3409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800" spc="-1" strike="noStrike">
                <a:solidFill>
                  <a:srgbClr val="000000"/>
                </a:solidFill>
                <a:latin typeface="Arial"/>
                <a:ea typeface="Arial"/>
              </a:rPr>
              <a:t>            </a:t>
            </a:r>
            <a:r>
              <a:rPr b="0" lang="en" sz="1800" spc="-1" strike="noStrike">
                <a:solidFill>
                  <a:srgbClr val="000000"/>
                </a:solidFill>
                <a:latin typeface="Arial"/>
                <a:ea typeface="Arial"/>
              </a:rPr>
              <a:t>Suppression of AFM in HM</a:t>
            </a:r>
            <a:endParaRPr b="0" lang="en-US" sz="1800" spc="-1" strike="noStrike">
              <a:latin typeface="Arial"/>
            </a:endParaRPr>
          </a:p>
        </p:txBody>
      </p:sp>
      <p:pic>
        <p:nvPicPr>
          <p:cNvPr id="254" name="Google Shape;262;p32" descr=""/>
          <p:cNvPicPr/>
          <p:nvPr/>
        </p:nvPicPr>
        <p:blipFill>
          <a:blip r:embed="rId1"/>
          <a:stretch/>
        </p:blipFill>
        <p:spPr>
          <a:xfrm>
            <a:off x="9181080" y="5857560"/>
            <a:ext cx="2059920" cy="2026440"/>
          </a:xfrm>
          <a:prstGeom prst="rect">
            <a:avLst/>
          </a:prstGeom>
          <a:ln>
            <a:noFill/>
          </a:ln>
        </p:spPr>
      </p:pic>
      <p:pic>
        <p:nvPicPr>
          <p:cNvPr id="255" name="Google Shape;263;p32" descr=""/>
          <p:cNvPicPr/>
          <p:nvPr/>
        </p:nvPicPr>
        <p:blipFill>
          <a:blip r:embed="rId2"/>
          <a:stretch/>
        </p:blipFill>
        <p:spPr>
          <a:xfrm>
            <a:off x="486720" y="5915880"/>
            <a:ext cx="2197080" cy="2122200"/>
          </a:xfrm>
          <a:prstGeom prst="rect">
            <a:avLst/>
          </a:prstGeom>
          <a:ln>
            <a:noFill/>
          </a:ln>
        </p:spPr>
      </p:pic>
      <p:grpSp>
        <p:nvGrpSpPr>
          <p:cNvPr id="256" name="Group 2"/>
          <p:cNvGrpSpPr/>
          <p:nvPr/>
        </p:nvGrpSpPr>
        <p:grpSpPr>
          <a:xfrm>
            <a:off x="1904040" y="444600"/>
            <a:ext cx="6978240" cy="2433600"/>
            <a:chOff x="1904040" y="444600"/>
            <a:chExt cx="6978240" cy="2433600"/>
          </a:xfrm>
        </p:grpSpPr>
        <p:sp>
          <p:nvSpPr>
            <p:cNvPr id="257" name="CustomShape 3"/>
            <p:cNvSpPr/>
            <p:nvPr/>
          </p:nvSpPr>
          <p:spPr>
            <a:xfrm>
              <a:off x="4830480" y="970920"/>
              <a:ext cx="4051800" cy="1046160"/>
            </a:xfrm>
            <a:prstGeom prst="rect">
              <a:avLst/>
            </a:prstGeom>
            <a:noFill/>
            <a:ln>
              <a:noFill/>
            </a:ln>
          </p:spPr>
          <p:style>
            <a:lnRef idx="0"/>
            <a:fillRef idx="0"/>
            <a:effectRef idx="0"/>
            <a:fontRef idx="minor"/>
          </p:style>
          <p:txBody>
            <a:bodyPr lIns="90000" rIns="90000" tIns="45000" bIns="45000">
              <a:noAutofit/>
            </a:bodyPr>
            <a:p>
              <a:pPr marL="216000" indent="-250560">
                <a:lnSpc>
                  <a:spcPct val="115000"/>
                </a:lnSpc>
                <a:buClr>
                  <a:srgbClr val="000000"/>
                </a:buClr>
                <a:buFont typeface="Noto Sans Symbols"/>
                <a:buChar char="●"/>
              </a:pPr>
              <a:r>
                <a:rPr b="0" lang="en" sz="1200" spc="-1" strike="noStrike">
                  <a:solidFill>
                    <a:srgbClr val="000000"/>
                  </a:solidFill>
                  <a:latin typeface="Arial"/>
                  <a:ea typeface="Arial"/>
                </a:rPr>
                <a:t>PM(M): Paramagnetic (Metal), PM(I): Paramagnetic (Insulator), AFM(I): Antiferromagnet (insulator</a:t>
              </a:r>
              <a:endParaRPr b="0" lang="en-US" sz="1200" spc="-1" strike="noStrike">
                <a:latin typeface="Arial"/>
              </a:endParaRPr>
            </a:p>
            <a:p>
              <a:pPr marL="457200">
                <a:lnSpc>
                  <a:spcPct val="115000"/>
                </a:lnSpc>
                <a:tabLst>
                  <a:tab algn="l" pos="0"/>
                </a:tabLst>
              </a:pPr>
              <a:endParaRPr b="0" lang="en-US" sz="1200" spc="-1" strike="noStrike">
                <a:latin typeface="Arial"/>
              </a:endParaRPr>
            </a:p>
            <a:p>
              <a:pPr marL="216000" indent="-250560">
                <a:lnSpc>
                  <a:spcPct val="115000"/>
                </a:lnSpc>
                <a:buClr>
                  <a:srgbClr val="000000"/>
                </a:buClr>
                <a:buFont typeface="Noto Sans Symbols"/>
                <a:buChar char="●"/>
                <a:tabLst>
                  <a:tab algn="l" pos="0"/>
                </a:tabLst>
              </a:pPr>
              <a:r>
                <a:rPr b="0" lang="en" sz="1200" spc="-1" strike="noStrike">
                  <a:solidFill>
                    <a:srgbClr val="1c1c1c"/>
                  </a:solidFill>
                  <a:latin typeface="Arial"/>
                  <a:ea typeface="Arial"/>
                </a:rPr>
                <a:t>At small U, T</a:t>
              </a:r>
              <a:r>
                <a:rPr b="0" lang="en" sz="1200" spc="-1" strike="noStrike" baseline="-25000">
                  <a:solidFill>
                    <a:srgbClr val="1c1c1c"/>
                  </a:solidFill>
                  <a:latin typeface="Arial"/>
                  <a:ea typeface="Arial"/>
                </a:rPr>
                <a:t>N</a:t>
              </a:r>
              <a:r>
                <a:rPr b="0" lang="en" sz="1200" spc="-1" strike="noStrike">
                  <a:solidFill>
                    <a:srgbClr val="1c1c1c"/>
                  </a:solidFill>
                  <a:latin typeface="Arial"/>
                  <a:ea typeface="Arial"/>
                </a:rPr>
                <a:t> ~ exp(</a:t>
              </a:r>
              <a:r>
                <a:rPr b="0" lang="en" sz="1200" spc="-1" strike="noStrike">
                  <a:solidFill>
                    <a:srgbClr val="000000"/>
                  </a:solidFill>
                  <a:latin typeface="Arial"/>
                  <a:ea typeface="Arial"/>
                </a:rPr>
                <a:t>∆</a:t>
              </a:r>
              <a:r>
                <a:rPr b="0" lang="en" sz="1200" spc="-1" strike="noStrike">
                  <a:solidFill>
                    <a:srgbClr val="1c1c1c"/>
                  </a:solidFill>
                  <a:latin typeface="Arial"/>
                  <a:ea typeface="Arial"/>
                </a:rPr>
                <a:t>(U)) at large U is T</a:t>
              </a:r>
              <a:r>
                <a:rPr b="0" lang="en" sz="1200" spc="-1" strike="noStrike" baseline="-25000">
                  <a:solidFill>
                    <a:srgbClr val="1c1c1c"/>
                  </a:solidFill>
                  <a:latin typeface="Arial"/>
                  <a:ea typeface="Arial"/>
                </a:rPr>
                <a:t>N</a:t>
              </a:r>
              <a:r>
                <a:rPr b="0" lang="en" sz="1200" spc="-1" strike="noStrike">
                  <a:solidFill>
                    <a:srgbClr val="1c1c1c"/>
                  </a:solidFill>
                  <a:latin typeface="Arial"/>
                  <a:ea typeface="Arial"/>
                </a:rPr>
                <a:t> ~ t</a:t>
              </a:r>
              <a:r>
                <a:rPr b="0" lang="en" sz="1200" spc="-1" strike="noStrike" baseline="30000">
                  <a:solidFill>
                    <a:srgbClr val="1c1c1c"/>
                  </a:solidFill>
                  <a:latin typeface="Arial"/>
                  <a:ea typeface="Arial"/>
                </a:rPr>
                <a:t>2</a:t>
              </a:r>
              <a:r>
                <a:rPr b="0" lang="en" sz="1200" spc="-1" strike="noStrike">
                  <a:solidFill>
                    <a:srgbClr val="1c1c1c"/>
                  </a:solidFill>
                  <a:latin typeface="Arial"/>
                  <a:ea typeface="Arial"/>
                </a:rPr>
                <a:t>/U</a:t>
              </a:r>
              <a:endParaRPr b="0" lang="en-US" sz="1200" spc="-1" strike="noStrike">
                <a:latin typeface="Arial"/>
              </a:endParaRPr>
            </a:p>
          </p:txBody>
        </p:sp>
        <p:grpSp>
          <p:nvGrpSpPr>
            <p:cNvPr id="258" name="Group 4"/>
            <p:cNvGrpSpPr/>
            <p:nvPr/>
          </p:nvGrpSpPr>
          <p:grpSpPr>
            <a:xfrm>
              <a:off x="1904040" y="444600"/>
              <a:ext cx="2573280" cy="2433600"/>
              <a:chOff x="1904040" y="444600"/>
              <a:chExt cx="2573280" cy="2433600"/>
            </a:xfrm>
          </p:grpSpPr>
          <p:pic>
            <p:nvPicPr>
              <p:cNvPr id="259" name="Google Shape;267;p32" descr=""/>
              <p:cNvPicPr/>
              <p:nvPr/>
            </p:nvPicPr>
            <p:blipFill>
              <a:blip r:embed="rId3"/>
              <a:stretch/>
            </p:blipFill>
            <p:spPr>
              <a:xfrm>
                <a:off x="1904040" y="444600"/>
                <a:ext cx="2530800" cy="2433600"/>
              </a:xfrm>
              <a:prstGeom prst="rect">
                <a:avLst/>
              </a:prstGeom>
              <a:ln>
                <a:noFill/>
              </a:ln>
            </p:spPr>
          </p:pic>
          <p:sp>
            <p:nvSpPr>
              <p:cNvPr id="260" name="CustomShape 5"/>
              <p:cNvSpPr/>
              <p:nvPr/>
            </p:nvSpPr>
            <p:spPr>
              <a:xfrm rot="16189800">
                <a:off x="3800160" y="934560"/>
                <a:ext cx="969840" cy="38160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Lst>
                </a:pPr>
                <a:r>
                  <a:rPr b="0" lang="en" sz="1200" spc="-1" strike="noStrike">
                    <a:solidFill>
                      <a:srgbClr val="168253"/>
                    </a:solidFill>
                    <a:latin typeface="Arial"/>
                    <a:ea typeface="Arial"/>
                  </a:rPr>
                  <a:t>Heisenberg </a:t>
                </a:r>
                <a:endParaRPr b="0" lang="en-US" sz="1200" spc="-1" strike="noStrike">
                  <a:latin typeface="Arial"/>
                </a:endParaRPr>
              </a:p>
            </p:txBody>
          </p:sp>
          <p:sp>
            <p:nvSpPr>
              <p:cNvPr id="261" name="CustomShape 6"/>
              <p:cNvSpPr/>
              <p:nvPr/>
            </p:nvSpPr>
            <p:spPr>
              <a:xfrm rot="16197000">
                <a:off x="2482560" y="771480"/>
                <a:ext cx="602640" cy="322560"/>
              </a:xfrm>
              <a:prstGeom prst="rect">
                <a:avLst/>
              </a:prstGeom>
              <a:noFill/>
              <a:ln>
                <a:noFill/>
              </a:ln>
            </p:spPr>
            <p:style>
              <a:lnRef idx="0"/>
              <a:fillRef idx="0"/>
              <a:effectRef idx="0"/>
              <a:fontRef idx="minor"/>
            </p:style>
            <p:txBody>
              <a:bodyPr lIns="90000" rIns="90000" tIns="45000" bIns="45000">
                <a:normAutofit fontScale="64000"/>
              </a:bodyPr>
              <a:p>
                <a:pPr>
                  <a:lnSpc>
                    <a:spcPct val="100000"/>
                  </a:lnSpc>
                  <a:tabLst>
                    <a:tab algn="l" pos="0"/>
                  </a:tabLst>
                </a:pPr>
                <a:r>
                  <a:rPr b="0" lang="en" sz="1200" spc="-1" strike="noStrike">
                    <a:solidFill>
                      <a:srgbClr val="168253"/>
                    </a:solidFill>
                    <a:latin typeface="Arial"/>
                    <a:ea typeface="Arial"/>
                  </a:rPr>
                  <a:t>Slater  </a:t>
                </a:r>
                <a:endParaRPr b="0" lang="en-US" sz="1200" spc="-1" strike="noStrike">
                  <a:latin typeface="Arial"/>
                </a:endParaRPr>
              </a:p>
            </p:txBody>
          </p:sp>
        </p:grpSp>
      </p:grpSp>
      <p:sp>
        <p:nvSpPr>
          <p:cNvPr id="262" name="CustomShape 7"/>
          <p:cNvSpPr/>
          <p:nvPr/>
        </p:nvSpPr>
        <p:spPr>
          <a:xfrm flipH="1" rot="10800000">
            <a:off x="3171960" y="1247400"/>
            <a:ext cx="20160" cy="1211760"/>
          </a:xfrm>
          <a:custGeom>
            <a:avLst/>
            <a:gdLst/>
            <a:ahLst/>
            <a:rect l="l" t="t" r="r" b="b"/>
            <a:pathLst>
              <a:path w="21600" h="21600">
                <a:moveTo>
                  <a:pt x="0" y="0"/>
                </a:moveTo>
                <a:lnTo>
                  <a:pt x="21600" y="21600"/>
                </a:lnTo>
              </a:path>
            </a:pathLst>
          </a:custGeom>
          <a:noFill/>
          <a:ln w="19080">
            <a:solidFill>
              <a:srgbClr val="ff4000"/>
            </a:solidFill>
            <a:round/>
            <a:tailEnd len="med" type="triangle" w="med"/>
          </a:ln>
        </p:spPr>
        <p:style>
          <a:lnRef idx="0"/>
          <a:fillRef idx="0"/>
          <a:effectRef idx="0"/>
          <a:fontRef idx="minor"/>
        </p:style>
      </p:sp>
      <p:grpSp>
        <p:nvGrpSpPr>
          <p:cNvPr id="263" name="Group 8"/>
          <p:cNvGrpSpPr/>
          <p:nvPr/>
        </p:nvGrpSpPr>
        <p:grpSpPr>
          <a:xfrm>
            <a:off x="3529800" y="2938320"/>
            <a:ext cx="5352480" cy="2154960"/>
            <a:chOff x="3529800" y="2938320"/>
            <a:chExt cx="5352480" cy="2154960"/>
          </a:xfrm>
        </p:grpSpPr>
        <p:pic>
          <p:nvPicPr>
            <p:cNvPr id="264" name="Google Shape;272;p32" descr=""/>
            <p:cNvPicPr/>
            <p:nvPr/>
          </p:nvPicPr>
          <p:blipFill>
            <a:blip r:embed="rId4"/>
            <a:stretch/>
          </p:blipFill>
          <p:spPr>
            <a:xfrm>
              <a:off x="3529800" y="2938320"/>
              <a:ext cx="2837880" cy="2128320"/>
            </a:xfrm>
            <a:prstGeom prst="rect">
              <a:avLst/>
            </a:prstGeom>
            <a:ln>
              <a:noFill/>
            </a:ln>
          </p:spPr>
        </p:pic>
        <p:sp>
          <p:nvSpPr>
            <p:cNvPr id="265" name="CustomShape 9"/>
            <p:cNvSpPr/>
            <p:nvPr/>
          </p:nvSpPr>
          <p:spPr>
            <a:xfrm>
              <a:off x="6535080" y="3934800"/>
              <a:ext cx="2292120" cy="11584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1c1c1c"/>
                  </a:solidFill>
                  <a:latin typeface="Arial"/>
                  <a:ea typeface="Arial"/>
                </a:rPr>
                <a:t>T</a:t>
              </a:r>
              <a:r>
                <a:rPr b="0" lang="en" sz="1200" spc="-1" strike="noStrike" baseline="-25000">
                  <a:solidFill>
                    <a:srgbClr val="1c1c1c"/>
                  </a:solidFill>
                  <a:latin typeface="Arial"/>
                  <a:ea typeface="Arial"/>
                </a:rPr>
                <a:t>N </a:t>
              </a:r>
              <a:r>
                <a:rPr b="0" lang="en" sz="1200" spc="-1" strike="noStrike">
                  <a:solidFill>
                    <a:srgbClr val="000000"/>
                  </a:solidFill>
                  <a:latin typeface="Arial"/>
                  <a:ea typeface="Arial"/>
                </a:rPr>
                <a:t> decreases with </a:t>
              </a:r>
              <a:r>
                <a:rPr b="0" lang="en" sz="1200" spc="-1" strike="noStrike">
                  <a:solidFill>
                    <a:srgbClr val="1c1c1c"/>
                  </a:solidFill>
                  <a:latin typeface="Arial"/>
                  <a:ea typeface="Arial"/>
                </a:rPr>
                <a:t>Γ</a:t>
              </a:r>
              <a:r>
                <a:rPr b="0" lang="en" sz="1200" spc="-1" strike="noStrike">
                  <a:solidFill>
                    <a:srgbClr val="000000"/>
                  </a:solidFill>
                  <a:latin typeface="Arial"/>
                  <a:ea typeface="Arial"/>
                </a:rPr>
                <a:t>. </a:t>
              </a:r>
              <a:endParaRPr b="0" lang="en-US" sz="1200" spc="-1" strike="noStrike">
                <a:latin typeface="Arial"/>
              </a:endParaRPr>
            </a:p>
            <a:p>
              <a:pPr>
                <a:lnSpc>
                  <a:spcPct val="100000"/>
                </a:lnSpc>
                <a:tabLst>
                  <a:tab algn="l" pos="0"/>
                </a:tabLst>
              </a:pPr>
              <a:endParaRPr b="0" lang="en-US" sz="1200" spc="-1" strike="noStrike">
                <a:latin typeface="Arial"/>
              </a:endParaRPr>
            </a:p>
            <a:p>
              <a:pPr>
                <a:lnSpc>
                  <a:spcPct val="100000"/>
                </a:lnSpc>
                <a:tabLst>
                  <a:tab algn="l" pos="0"/>
                </a:tabLst>
              </a:pPr>
              <a:r>
                <a:rPr b="0" lang="en" sz="1800" spc="-1" strike="noStrike">
                  <a:solidFill>
                    <a:srgbClr val="ff4000"/>
                  </a:solidFill>
                  <a:highlight>
                    <a:srgbClr val="ffffff"/>
                  </a:highlight>
                  <a:latin typeface="Arial"/>
                  <a:ea typeface="Arial"/>
                </a:rPr>
                <a:t>Why T</a:t>
              </a:r>
              <a:r>
                <a:rPr b="0" lang="en" sz="1800" spc="-1" strike="noStrike" baseline="-25000">
                  <a:solidFill>
                    <a:srgbClr val="ff4000"/>
                  </a:solidFill>
                  <a:highlight>
                    <a:srgbClr val="ffffff"/>
                  </a:highlight>
                  <a:latin typeface="Arial"/>
                  <a:ea typeface="Arial"/>
                </a:rPr>
                <a:t>N </a:t>
              </a:r>
              <a:r>
                <a:rPr b="0" lang="en" sz="1800" spc="-1" strike="noStrike">
                  <a:solidFill>
                    <a:srgbClr val="ff4000"/>
                  </a:solidFill>
                  <a:highlight>
                    <a:srgbClr val="ffffff"/>
                  </a:highlight>
                  <a:latin typeface="Arial"/>
                  <a:ea typeface="Arial"/>
                </a:rPr>
                <a:t> suppress?</a:t>
              </a:r>
              <a:endParaRPr b="0" lang="en-US" sz="1800" spc="-1" strike="noStrike">
                <a:latin typeface="Arial"/>
              </a:endParaRPr>
            </a:p>
            <a:p>
              <a:pPr>
                <a:lnSpc>
                  <a:spcPct val="100000"/>
                </a:lnSpc>
                <a:tabLst>
                  <a:tab algn="l" pos="0"/>
                </a:tabLst>
              </a:pPr>
              <a:endParaRPr b="0" lang="en-US" sz="1800" spc="-1" strike="noStrike">
                <a:latin typeface="Arial"/>
              </a:endParaRPr>
            </a:p>
          </p:txBody>
        </p:sp>
        <p:sp>
          <p:nvSpPr>
            <p:cNvPr id="266" name="CustomShape 10"/>
            <p:cNvSpPr/>
            <p:nvPr/>
          </p:nvSpPr>
          <p:spPr>
            <a:xfrm>
              <a:off x="6590160" y="3082680"/>
              <a:ext cx="2292120" cy="39600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m</a:t>
              </a:r>
              <a:r>
                <a:rPr b="0" lang="en" sz="900" spc="-1" strike="noStrike">
                  <a:solidFill>
                    <a:srgbClr val="000000"/>
                  </a:solidFill>
                  <a:latin typeface="Arial"/>
                  <a:ea typeface="Arial"/>
                </a:rPr>
                <a:t>s</a:t>
              </a:r>
              <a:r>
                <a:rPr b="0" lang="en" sz="1400" spc="-1" strike="noStrike">
                  <a:solidFill>
                    <a:srgbClr val="000000"/>
                  </a:solidFill>
                  <a:latin typeface="Arial"/>
                  <a:ea typeface="Arial"/>
                </a:rPr>
                <a:t> at low temp decreases</a:t>
              </a:r>
              <a:endParaRPr b="0" lang="en-US" sz="1400" spc="-1" strike="noStrike">
                <a:latin typeface="Arial"/>
              </a:endParaRPr>
            </a:p>
          </p:txBody>
        </p:sp>
      </p:grpSp>
      <p:grpSp>
        <p:nvGrpSpPr>
          <p:cNvPr id="267" name="Group 11"/>
          <p:cNvGrpSpPr/>
          <p:nvPr/>
        </p:nvGrpSpPr>
        <p:grpSpPr>
          <a:xfrm>
            <a:off x="4081680" y="3432600"/>
            <a:ext cx="1539360" cy="1275120"/>
            <a:chOff x="4081680" y="3432600"/>
            <a:chExt cx="1539360" cy="1275120"/>
          </a:xfrm>
        </p:grpSpPr>
        <p:sp>
          <p:nvSpPr>
            <p:cNvPr id="268" name="CustomShape 12"/>
            <p:cNvSpPr/>
            <p:nvPr/>
          </p:nvSpPr>
          <p:spPr>
            <a:xfrm flipH="1">
              <a:off x="4081680" y="3432600"/>
              <a:ext cx="12960" cy="1197720"/>
            </a:xfrm>
            <a:custGeom>
              <a:avLst/>
              <a:gdLst/>
              <a:ahLst/>
              <a:rect l="l" t="t" r="r" b="b"/>
              <a:pathLst>
                <a:path w="21600" h="21600">
                  <a:moveTo>
                    <a:pt x="0" y="0"/>
                  </a:moveTo>
                  <a:lnTo>
                    <a:pt x="21600" y="21600"/>
                  </a:lnTo>
                </a:path>
              </a:pathLst>
            </a:custGeom>
            <a:noFill/>
            <a:ln w="19080">
              <a:solidFill>
                <a:srgbClr val="00ffff"/>
              </a:solidFill>
              <a:round/>
              <a:tailEnd len="med" type="triangle" w="med"/>
            </a:ln>
          </p:spPr>
          <p:style>
            <a:lnRef idx="0"/>
            <a:fillRef idx="0"/>
            <a:effectRef idx="0"/>
            <a:fontRef idx="minor"/>
          </p:style>
        </p:sp>
        <p:sp>
          <p:nvSpPr>
            <p:cNvPr id="269" name="CustomShape 13"/>
            <p:cNvSpPr/>
            <p:nvPr/>
          </p:nvSpPr>
          <p:spPr>
            <a:xfrm rot="10800000">
              <a:off x="4520160" y="4707360"/>
              <a:ext cx="1100880" cy="360"/>
            </a:xfrm>
            <a:custGeom>
              <a:avLst/>
              <a:gdLst/>
              <a:ahLst/>
              <a:rect l="l" t="t" r="r" b="b"/>
              <a:pathLst>
                <a:path w="21600" h="21600">
                  <a:moveTo>
                    <a:pt x="0" y="0"/>
                  </a:moveTo>
                  <a:lnTo>
                    <a:pt x="21600" y="21600"/>
                  </a:lnTo>
                </a:path>
              </a:pathLst>
            </a:custGeom>
            <a:noFill/>
            <a:ln w="19080">
              <a:solidFill>
                <a:srgbClr val="ff9900"/>
              </a:solidFill>
              <a:round/>
              <a:tailEnd len="med" type="triangle" w="med"/>
            </a:ln>
          </p:spPr>
          <p:style>
            <a:lnRef idx="0"/>
            <a:fillRef idx="0"/>
            <a:effectRef idx="0"/>
            <a:fontRef idx="minor"/>
          </p:style>
        </p:sp>
      </p:grpSp>
      <p:grpSp>
        <p:nvGrpSpPr>
          <p:cNvPr id="270" name="Group 14"/>
          <p:cNvGrpSpPr/>
          <p:nvPr/>
        </p:nvGrpSpPr>
        <p:grpSpPr>
          <a:xfrm>
            <a:off x="656640" y="2938320"/>
            <a:ext cx="2837880" cy="2128320"/>
            <a:chOff x="656640" y="2938320"/>
            <a:chExt cx="2837880" cy="2128320"/>
          </a:xfrm>
        </p:grpSpPr>
        <p:pic>
          <p:nvPicPr>
            <p:cNvPr id="271" name="Google Shape;279;p32" descr=""/>
            <p:cNvPicPr/>
            <p:nvPr/>
          </p:nvPicPr>
          <p:blipFill>
            <a:blip r:embed="rId5"/>
            <a:stretch/>
          </p:blipFill>
          <p:spPr>
            <a:xfrm>
              <a:off x="656640" y="2938320"/>
              <a:ext cx="2837880" cy="2128320"/>
            </a:xfrm>
            <a:prstGeom prst="rect">
              <a:avLst/>
            </a:prstGeom>
            <a:ln>
              <a:noFill/>
            </a:ln>
          </p:spPr>
        </p:pic>
        <p:sp>
          <p:nvSpPr>
            <p:cNvPr id="272" name="CustomShape 15"/>
            <p:cNvSpPr/>
            <p:nvPr/>
          </p:nvSpPr>
          <p:spPr>
            <a:xfrm>
              <a:off x="2729520" y="3129840"/>
              <a:ext cx="34200" cy="1744920"/>
            </a:xfrm>
            <a:custGeom>
              <a:avLst/>
              <a:gdLst/>
              <a:ahLst/>
              <a:rect l="l" t="t" r="r" b="b"/>
              <a:pathLst>
                <a:path w="21600" h="21600">
                  <a:moveTo>
                    <a:pt x="0" y="0"/>
                  </a:moveTo>
                  <a:lnTo>
                    <a:pt x="21600" y="21600"/>
                  </a:lnTo>
                </a:path>
              </a:pathLst>
            </a:custGeom>
            <a:noFill/>
            <a:ln w="9360">
              <a:solidFill>
                <a:schemeClr val="dk2"/>
              </a:solidFill>
              <a:round/>
            </a:ln>
          </p:spPr>
          <p:style>
            <a:lnRef idx="0"/>
            <a:fillRef idx="0"/>
            <a:effectRef idx="0"/>
            <a:fontRef idx="minor"/>
          </p:style>
        </p:sp>
        <p:sp>
          <p:nvSpPr>
            <p:cNvPr id="273" name="CustomShape 16"/>
            <p:cNvSpPr/>
            <p:nvPr/>
          </p:nvSpPr>
          <p:spPr>
            <a:xfrm>
              <a:off x="2535840" y="3774240"/>
              <a:ext cx="420840" cy="38988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200" spc="-1" strike="noStrike">
                  <a:solidFill>
                    <a:srgbClr val="1c1c1c"/>
                  </a:solidFill>
                  <a:latin typeface="Arial"/>
                  <a:ea typeface="Arial"/>
                </a:rPr>
                <a:t>T</a:t>
              </a:r>
              <a:r>
                <a:rPr b="0" lang="en" sz="1200" spc="-1" strike="noStrike" baseline="-25000">
                  <a:solidFill>
                    <a:srgbClr val="1c1c1c"/>
                  </a:solidFill>
                  <a:latin typeface="Arial"/>
                  <a:ea typeface="Arial"/>
                </a:rPr>
                <a:t>N </a:t>
              </a:r>
              <a:endParaRPr b="0" lang="en-US" sz="1200" spc="-1" strike="noStrike">
                <a:latin typeface="Arial"/>
              </a:endParaRPr>
            </a:p>
          </p:txBody>
        </p:sp>
      </p:gr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nodeType="clickEffect" fill="hold" presetClass="entr" presetID="10">
                                  <p:stCondLst>
                                    <p:cond delay="0"/>
                                  </p:stCondLst>
                                  <p:childTnLst>
                                    <p:set>
                                      <p:cBhvr>
                                        <p:cTn id="44" dur="1" fill="hold">
                                          <p:stCondLst>
                                            <p:cond delay="0"/>
                                          </p:stCondLst>
                                        </p:cTn>
                                        <p:tgtEl>
                                          <p:spTgt spid="256"/>
                                        </p:tgtEl>
                                        <p:attrNameLst>
                                          <p:attrName>style.visibility</p:attrName>
                                        </p:attrNameLst>
                                      </p:cBhvr>
                                      <p:to>
                                        <p:strVal val="visible"/>
                                      </p:to>
                                    </p:set>
                                    <p:animEffect filter="fade" transition="in">
                                      <p:cBhvr additive="repl">
                                        <p:cTn id="45" dur="1000"/>
                                        <p:tgtEl>
                                          <p:spTgt spid="256"/>
                                        </p:tgtEl>
                                      </p:cBhvr>
                                    </p:animEffect>
                                  </p:childTnLst>
                                </p:cTn>
                              </p:par>
                            </p:childTnLst>
                          </p:cTn>
                        </p:par>
                      </p:childTnLst>
                    </p:cTn>
                  </p:par>
                  <p:par>
                    <p:cTn id="46" fill="hold">
                      <p:stCondLst>
                        <p:cond delay="indefinite"/>
                      </p:stCondLst>
                      <p:childTnLst>
                        <p:par>
                          <p:cTn id="47" fill="hold">
                            <p:stCondLst>
                              <p:cond delay="0"/>
                            </p:stCondLst>
                            <p:childTnLst>
                              <p:par>
                                <p:cTn id="48" nodeType="clickEffect" fill="hold" presetClass="entr" presetID="10">
                                  <p:stCondLst>
                                    <p:cond delay="0"/>
                                  </p:stCondLst>
                                  <p:childTnLst>
                                    <p:set>
                                      <p:cBhvr>
                                        <p:cTn id="49" dur="1" fill="hold">
                                          <p:stCondLst>
                                            <p:cond delay="0"/>
                                          </p:stCondLst>
                                        </p:cTn>
                                        <p:tgtEl>
                                          <p:spTgt spid="262"/>
                                        </p:tgtEl>
                                        <p:attrNameLst>
                                          <p:attrName>style.visibility</p:attrName>
                                        </p:attrNameLst>
                                      </p:cBhvr>
                                      <p:to>
                                        <p:strVal val="visible"/>
                                      </p:to>
                                    </p:set>
                                    <p:animEffect filter="fade" transition="in">
                                      <p:cBhvr additive="repl">
                                        <p:cTn id="50" dur="1000"/>
                                        <p:tgtEl>
                                          <p:spTgt spid="262"/>
                                        </p:tgtEl>
                                      </p:cBhvr>
                                    </p:animEffec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0">
                                  <p:stCondLst>
                                    <p:cond delay="0"/>
                                  </p:stCondLst>
                                  <p:childTnLst>
                                    <p:set>
                                      <p:cBhvr>
                                        <p:cTn id="54" dur="1" fill="hold">
                                          <p:stCondLst>
                                            <p:cond delay="0"/>
                                          </p:stCondLst>
                                        </p:cTn>
                                        <p:tgtEl>
                                          <p:spTgt spid="270"/>
                                        </p:tgtEl>
                                        <p:attrNameLst>
                                          <p:attrName>style.visibility</p:attrName>
                                        </p:attrNameLst>
                                      </p:cBhvr>
                                      <p:to>
                                        <p:strVal val="visible"/>
                                      </p:to>
                                    </p:set>
                                    <p:animEffect filter="fade" transition="in">
                                      <p:cBhvr additive="repl">
                                        <p:cTn id="55" dur="1000"/>
                                        <p:tgtEl>
                                          <p:spTgt spid="270"/>
                                        </p:tgtEl>
                                      </p:cBhvr>
                                    </p:animEffect>
                                  </p:childTnLst>
                                </p:cTn>
                              </p:par>
                              <p:par>
                                <p:cTn id="56" nodeType="withEffect" fill="hold" presetClass="entr" presetID="10">
                                  <p:stCondLst>
                                    <p:cond delay="0"/>
                                  </p:stCondLst>
                                  <p:childTnLst>
                                    <p:set>
                                      <p:cBhvr>
                                        <p:cTn id="57" dur="1" fill="hold">
                                          <p:stCondLst>
                                            <p:cond delay="0"/>
                                          </p:stCondLst>
                                        </p:cTn>
                                        <p:tgtEl>
                                          <p:spTgt spid="263"/>
                                        </p:tgtEl>
                                        <p:attrNameLst>
                                          <p:attrName>style.visibility</p:attrName>
                                        </p:attrNameLst>
                                      </p:cBhvr>
                                      <p:to>
                                        <p:strVal val="visible"/>
                                      </p:to>
                                    </p:set>
                                    <p:animEffect filter="fade" transition="in">
                                      <p:cBhvr additive="repl">
                                        <p:cTn id="58" dur="1000"/>
                                        <p:tgtEl>
                                          <p:spTgt spid="263"/>
                                        </p:tgtEl>
                                      </p:cBhvr>
                                    </p:animEffec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0">
                                  <p:stCondLst>
                                    <p:cond delay="0"/>
                                  </p:stCondLst>
                                  <p:childTnLst>
                                    <p:set>
                                      <p:cBhvr>
                                        <p:cTn id="62" dur="1" fill="hold">
                                          <p:stCondLst>
                                            <p:cond delay="0"/>
                                          </p:stCondLst>
                                        </p:cTn>
                                        <p:tgtEl>
                                          <p:spTgt spid="267"/>
                                        </p:tgtEl>
                                        <p:attrNameLst>
                                          <p:attrName>style.visibility</p:attrName>
                                        </p:attrNameLst>
                                      </p:cBhvr>
                                      <p:to>
                                        <p:strVal val="visible"/>
                                      </p:to>
                                    </p:set>
                                    <p:animEffect filter="fade" transition="in">
                                      <p:cBhvr additive="repl">
                                        <p:cTn id="63"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Soumen Bag</cp:lastModifiedBy>
  <dcterms:modified xsi:type="dcterms:W3CDTF">2023-01-26T21:39:27Z</dcterms:modified>
  <cp:revision>5</cp:revision>
  <dc:subject/>
  <dc:title/>
</cp:coreProperties>
</file>